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embeddings/oleObject1.bin" ContentType="application/vnd.openxmlformats-officedocument.oleObject"/>
  <Override PartName="/ppt/tags/tag12.xml" ContentType="application/vnd.openxmlformats-officedocument.presentationml.tags+xml"/>
  <Override PartName="/ppt/embeddings/oleObject2.bin" ContentType="application/vnd.openxmlformats-officedocument.oleObject"/>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1"/>
  </p:notesMasterIdLst>
  <p:handoutMasterIdLst>
    <p:handoutMasterId r:id="rId62"/>
  </p:handoutMasterIdLst>
  <p:sldIdLst>
    <p:sldId id="299" r:id="rId2"/>
    <p:sldId id="1228" r:id="rId3"/>
    <p:sldId id="1290" r:id="rId4"/>
    <p:sldId id="1291" r:id="rId5"/>
    <p:sldId id="1293" r:id="rId6"/>
    <p:sldId id="1294" r:id="rId7"/>
    <p:sldId id="1297" r:id="rId8"/>
    <p:sldId id="1339" r:id="rId9"/>
    <p:sldId id="1341" r:id="rId10"/>
    <p:sldId id="1311" r:id="rId11"/>
    <p:sldId id="1336" r:id="rId12"/>
    <p:sldId id="1312" r:id="rId13"/>
    <p:sldId id="1319" r:id="rId14"/>
    <p:sldId id="1320" r:id="rId15"/>
    <p:sldId id="1360" r:id="rId16"/>
    <p:sldId id="1322" r:id="rId17"/>
    <p:sldId id="1342" r:id="rId18"/>
    <p:sldId id="1323" r:id="rId19"/>
    <p:sldId id="1361" r:id="rId20"/>
    <p:sldId id="1362" r:id="rId21"/>
    <p:sldId id="1344" r:id="rId22"/>
    <p:sldId id="1345" r:id="rId23"/>
    <p:sldId id="1346" r:id="rId24"/>
    <p:sldId id="1347" r:id="rId25"/>
    <p:sldId id="1348" r:id="rId26"/>
    <p:sldId id="1349" r:id="rId27"/>
    <p:sldId id="1350" r:id="rId28"/>
    <p:sldId id="1351" r:id="rId29"/>
    <p:sldId id="1352" r:id="rId30"/>
    <p:sldId id="1353" r:id="rId31"/>
    <p:sldId id="1354" r:id="rId32"/>
    <p:sldId id="1355" r:id="rId33"/>
    <p:sldId id="1356" r:id="rId34"/>
    <p:sldId id="1357" r:id="rId35"/>
    <p:sldId id="1358" r:id="rId36"/>
    <p:sldId id="1359" r:id="rId37"/>
    <p:sldId id="1363" r:id="rId38"/>
    <p:sldId id="1364" r:id="rId39"/>
    <p:sldId id="1365" r:id="rId40"/>
    <p:sldId id="1366" r:id="rId41"/>
    <p:sldId id="1367" r:id="rId42"/>
    <p:sldId id="1368" r:id="rId43"/>
    <p:sldId id="1369" r:id="rId44"/>
    <p:sldId id="1370" r:id="rId45"/>
    <p:sldId id="1371" r:id="rId46"/>
    <p:sldId id="1372" r:id="rId47"/>
    <p:sldId id="1373" r:id="rId48"/>
    <p:sldId id="1374" r:id="rId49"/>
    <p:sldId id="1375" r:id="rId50"/>
    <p:sldId id="1376" r:id="rId51"/>
    <p:sldId id="1377" r:id="rId52"/>
    <p:sldId id="1378" r:id="rId53"/>
    <p:sldId id="1379" r:id="rId54"/>
    <p:sldId id="1380" r:id="rId55"/>
    <p:sldId id="1381" r:id="rId56"/>
    <p:sldId id="1343" r:id="rId57"/>
    <p:sldId id="1382" r:id="rId58"/>
    <p:sldId id="1383" r:id="rId59"/>
    <p:sldId id="1289" r:id="rId60"/>
  </p:sldIdLst>
  <p:sldSz cx="9144000" cy="6858000" type="screen4x3"/>
  <p:notesSz cx="6807200" cy="9939338"/>
  <p:custDataLst>
    <p:tags r:id="rId64"/>
  </p:custDataLst>
  <p:defaultTextStyle>
    <a:defPPr>
      <a:defRPr lang="en-US"/>
    </a:defPPr>
    <a:lvl1pPr algn="ctr" rtl="0" eaLnBrk="0" fontAlgn="base" hangingPunct="0">
      <a:spcBef>
        <a:spcPct val="20000"/>
      </a:spcBef>
      <a:spcAft>
        <a:spcPct val="0"/>
      </a:spcAft>
      <a:buSzPct val="100000"/>
      <a:buFont typeface="Wingdings" pitchFamily="2" charset="2"/>
      <a:defRPr sz="1400" kern="1200">
        <a:solidFill>
          <a:schemeClr val="tx1"/>
        </a:solidFill>
        <a:latin typeface="Arial" charset="0"/>
        <a:ea typeface="宋体-方正超大字符集" pitchFamily="65" charset="-122"/>
        <a:cs typeface="+mn-cs"/>
      </a:defRPr>
    </a:lvl1pPr>
    <a:lvl2pPr marL="457200" algn="ctr" rtl="0" eaLnBrk="0" fontAlgn="base" hangingPunct="0">
      <a:spcBef>
        <a:spcPct val="20000"/>
      </a:spcBef>
      <a:spcAft>
        <a:spcPct val="0"/>
      </a:spcAft>
      <a:buSzPct val="100000"/>
      <a:buFont typeface="Wingdings" pitchFamily="2" charset="2"/>
      <a:defRPr sz="1400" kern="1200">
        <a:solidFill>
          <a:schemeClr val="tx1"/>
        </a:solidFill>
        <a:latin typeface="Arial" charset="0"/>
        <a:ea typeface="宋体-方正超大字符集" pitchFamily="65" charset="-122"/>
        <a:cs typeface="+mn-cs"/>
      </a:defRPr>
    </a:lvl2pPr>
    <a:lvl3pPr marL="914400" algn="ctr" rtl="0" eaLnBrk="0" fontAlgn="base" hangingPunct="0">
      <a:spcBef>
        <a:spcPct val="20000"/>
      </a:spcBef>
      <a:spcAft>
        <a:spcPct val="0"/>
      </a:spcAft>
      <a:buSzPct val="100000"/>
      <a:buFont typeface="Wingdings" pitchFamily="2" charset="2"/>
      <a:defRPr sz="1400" kern="1200">
        <a:solidFill>
          <a:schemeClr val="tx1"/>
        </a:solidFill>
        <a:latin typeface="Arial" charset="0"/>
        <a:ea typeface="宋体-方正超大字符集" pitchFamily="65" charset="-122"/>
        <a:cs typeface="+mn-cs"/>
      </a:defRPr>
    </a:lvl3pPr>
    <a:lvl4pPr marL="1371600" algn="ctr" rtl="0" eaLnBrk="0" fontAlgn="base" hangingPunct="0">
      <a:spcBef>
        <a:spcPct val="20000"/>
      </a:spcBef>
      <a:spcAft>
        <a:spcPct val="0"/>
      </a:spcAft>
      <a:buSzPct val="100000"/>
      <a:buFont typeface="Wingdings" pitchFamily="2" charset="2"/>
      <a:defRPr sz="1400" kern="1200">
        <a:solidFill>
          <a:schemeClr val="tx1"/>
        </a:solidFill>
        <a:latin typeface="Arial" charset="0"/>
        <a:ea typeface="宋体-方正超大字符集" pitchFamily="65" charset="-122"/>
        <a:cs typeface="+mn-cs"/>
      </a:defRPr>
    </a:lvl4pPr>
    <a:lvl5pPr marL="1828800" algn="ctr" rtl="0" eaLnBrk="0" fontAlgn="base" hangingPunct="0">
      <a:spcBef>
        <a:spcPct val="20000"/>
      </a:spcBef>
      <a:spcAft>
        <a:spcPct val="0"/>
      </a:spcAft>
      <a:buSzPct val="100000"/>
      <a:buFont typeface="Wingdings" pitchFamily="2" charset="2"/>
      <a:defRPr sz="1400" kern="1200">
        <a:solidFill>
          <a:schemeClr val="tx1"/>
        </a:solidFill>
        <a:latin typeface="Arial" charset="0"/>
        <a:ea typeface="宋体-方正超大字符集" pitchFamily="65" charset="-122"/>
        <a:cs typeface="+mn-cs"/>
      </a:defRPr>
    </a:lvl5pPr>
    <a:lvl6pPr marL="2286000" algn="l" defTabSz="914400" rtl="0" eaLnBrk="1" latinLnBrk="0" hangingPunct="1">
      <a:defRPr sz="1400" kern="1200">
        <a:solidFill>
          <a:schemeClr val="tx1"/>
        </a:solidFill>
        <a:latin typeface="Arial" charset="0"/>
        <a:ea typeface="宋体-方正超大字符集" pitchFamily="65" charset="-122"/>
        <a:cs typeface="+mn-cs"/>
      </a:defRPr>
    </a:lvl6pPr>
    <a:lvl7pPr marL="2743200" algn="l" defTabSz="914400" rtl="0" eaLnBrk="1" latinLnBrk="0" hangingPunct="1">
      <a:defRPr sz="1400" kern="1200">
        <a:solidFill>
          <a:schemeClr val="tx1"/>
        </a:solidFill>
        <a:latin typeface="Arial" charset="0"/>
        <a:ea typeface="宋体-方正超大字符集" pitchFamily="65" charset="-122"/>
        <a:cs typeface="+mn-cs"/>
      </a:defRPr>
    </a:lvl7pPr>
    <a:lvl8pPr marL="3200400" algn="l" defTabSz="914400" rtl="0" eaLnBrk="1" latinLnBrk="0" hangingPunct="1">
      <a:defRPr sz="1400" kern="1200">
        <a:solidFill>
          <a:schemeClr val="tx1"/>
        </a:solidFill>
        <a:latin typeface="Arial" charset="0"/>
        <a:ea typeface="宋体-方正超大字符集" pitchFamily="65" charset="-122"/>
        <a:cs typeface="+mn-cs"/>
      </a:defRPr>
    </a:lvl8pPr>
    <a:lvl9pPr marL="3657600" algn="l" defTabSz="914400" rtl="0" eaLnBrk="1" latinLnBrk="0" hangingPunct="1">
      <a:defRPr sz="1400" kern="1200">
        <a:solidFill>
          <a:schemeClr val="tx1"/>
        </a:solidFill>
        <a:latin typeface="Arial" charset="0"/>
        <a:ea typeface="宋体-方正超大字符集" pitchFamily="65"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ingran.meng" initials="q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DFDF"/>
    <a:srgbClr val="DB9191"/>
    <a:srgbClr val="993333"/>
    <a:srgbClr val="CC3300"/>
    <a:srgbClr val="FF9900"/>
    <a:srgbClr val="66CC00"/>
    <a:srgbClr val="99CCFF"/>
    <a:srgbClr val="0000FF"/>
    <a:srgbClr val="777777"/>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7" autoAdjust="0"/>
    <p:restoredTop sz="86559" autoAdjust="0"/>
  </p:normalViewPr>
  <p:slideViewPr>
    <p:cSldViewPr>
      <p:cViewPr varScale="1">
        <p:scale>
          <a:sx n="88" d="100"/>
          <a:sy n="88" d="100"/>
        </p:scale>
        <p:origin x="-1520" y="-112"/>
      </p:cViewPr>
      <p:guideLst>
        <p:guide orient="horz" pos="2478"/>
        <p:guide orient="horz" pos="3884"/>
        <p:guide pos="11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584" y="-9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tags" Target="tags/tag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wmf"/><Relationship Id="rId3"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105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idx="2"/>
          </p:nvPr>
        </p:nvSpPr>
        <p:spPr bwMode="auto">
          <a:xfrm>
            <a:off x="928688" y="750888"/>
            <a:ext cx="4953000" cy="3714750"/>
          </a:xfrm>
          <a:prstGeom prst="rect">
            <a:avLst/>
          </a:prstGeom>
          <a:noFill/>
          <a:ln w="12700">
            <a:solidFill>
              <a:srgbClr val="000000"/>
            </a:solidFill>
            <a:miter lim="800000"/>
            <a:headEnd/>
            <a:tailEnd/>
          </a:ln>
        </p:spPr>
      </p:sp>
      <p:sp>
        <p:nvSpPr>
          <p:cNvPr id="2051" name="Rectangle 3"/>
          <p:cNvSpPr>
            <a:spLocks noGrp="1" noChangeArrowheads="1"/>
          </p:cNvSpPr>
          <p:nvPr>
            <p:ph type="body" sz="quarter" idx="3"/>
          </p:nvPr>
        </p:nvSpPr>
        <p:spPr bwMode="auto">
          <a:xfrm>
            <a:off x="908050" y="4721225"/>
            <a:ext cx="4991100" cy="4473575"/>
          </a:xfrm>
          <a:prstGeom prst="rect">
            <a:avLst/>
          </a:prstGeom>
          <a:noFill/>
          <a:ln w="12700">
            <a:noFill/>
            <a:miter lim="800000"/>
            <a:headEnd/>
            <a:tailEnd/>
          </a:ln>
          <a:effectLst/>
        </p:spPr>
        <p:txBody>
          <a:bodyPr vert="horz" wrap="square" lIns="91588" tIns="44991" rIns="91588" bIns="44991"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Tree>
    <p:extLst>
      <p:ext uri="{BB962C8B-B14F-4D97-AF65-F5344CB8AC3E}">
        <p14:creationId xmlns:p14="http://schemas.microsoft.com/office/powerpoint/2010/main" val="27189108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9" charset="-52"/>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Arial" pitchFamily="-109" charset="-52"/>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pitchFamily="-109" charset="-52"/>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pitchFamily="-109" charset="-52"/>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pitchFamily="-109" charset="-52"/>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w="9525"/>
        </p:spPr>
        <p:txBody>
          <a:bodyPr/>
          <a:lstStyle/>
          <a:p>
            <a:endParaRPr lang="zh-TW" altLang="en-US" smtClean="0">
              <a:latin typeface="Arial" charset="0"/>
              <a:ea typeface="PMingLiU" pitchFamily="-109"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不确定，好像是西单大悦城</a:t>
            </a:r>
          </a:p>
        </p:txBody>
      </p:sp>
      <p:sp>
        <p:nvSpPr>
          <p:cNvPr id="11268" name="灯片编号占位符 3"/>
          <p:cNvSpPr>
            <a:spLocks noGrp="1"/>
          </p:cNvSpPr>
          <p:nvPr>
            <p:ph type="sldNum" sz="quarter" idx="5"/>
          </p:nvPr>
        </p:nvSpPr>
        <p:spPr bwMode="auto">
          <a:xfrm>
            <a:off x="3855838" y="9440646"/>
            <a:ext cx="2949787" cy="4969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877" indent="-285722">
              <a:defRPr>
                <a:solidFill>
                  <a:schemeClr val="tx1"/>
                </a:solidFill>
                <a:latin typeface="Calibri" pitchFamily="34" charset="0"/>
                <a:ea typeface="宋体" pitchFamily="2" charset="-122"/>
              </a:defRPr>
            </a:lvl2pPr>
            <a:lvl3pPr marL="1142888" indent="-228578">
              <a:defRPr>
                <a:solidFill>
                  <a:schemeClr val="tx1"/>
                </a:solidFill>
                <a:latin typeface="Calibri" pitchFamily="34" charset="0"/>
                <a:ea typeface="宋体" pitchFamily="2" charset="-122"/>
              </a:defRPr>
            </a:lvl3pPr>
            <a:lvl4pPr marL="1600043" indent="-228578">
              <a:defRPr>
                <a:solidFill>
                  <a:schemeClr val="tx1"/>
                </a:solidFill>
                <a:latin typeface="Calibri" pitchFamily="34" charset="0"/>
                <a:ea typeface="宋体" pitchFamily="2" charset="-122"/>
              </a:defRPr>
            </a:lvl4pPr>
            <a:lvl5pPr marL="2057199" indent="-228578">
              <a:defRPr>
                <a:solidFill>
                  <a:schemeClr val="tx1"/>
                </a:solidFill>
                <a:latin typeface="Calibri" pitchFamily="34" charset="0"/>
                <a:ea typeface="宋体" pitchFamily="2" charset="-122"/>
              </a:defRPr>
            </a:lvl5pPr>
            <a:lvl6pPr marL="2514354" indent="-228578" fontAlgn="base">
              <a:spcBef>
                <a:spcPct val="0"/>
              </a:spcBef>
              <a:spcAft>
                <a:spcPct val="0"/>
              </a:spcAft>
              <a:defRPr>
                <a:solidFill>
                  <a:schemeClr val="tx1"/>
                </a:solidFill>
                <a:latin typeface="Calibri" pitchFamily="34" charset="0"/>
                <a:ea typeface="宋体" pitchFamily="2" charset="-122"/>
              </a:defRPr>
            </a:lvl6pPr>
            <a:lvl7pPr marL="2971509" indent="-228578" fontAlgn="base">
              <a:spcBef>
                <a:spcPct val="0"/>
              </a:spcBef>
              <a:spcAft>
                <a:spcPct val="0"/>
              </a:spcAft>
              <a:defRPr>
                <a:solidFill>
                  <a:schemeClr val="tx1"/>
                </a:solidFill>
                <a:latin typeface="Calibri" pitchFamily="34" charset="0"/>
                <a:ea typeface="宋体" pitchFamily="2" charset="-122"/>
              </a:defRPr>
            </a:lvl7pPr>
            <a:lvl8pPr marL="3428664" indent="-228578" fontAlgn="base">
              <a:spcBef>
                <a:spcPct val="0"/>
              </a:spcBef>
              <a:spcAft>
                <a:spcPct val="0"/>
              </a:spcAft>
              <a:defRPr>
                <a:solidFill>
                  <a:schemeClr val="tx1"/>
                </a:solidFill>
                <a:latin typeface="Calibri" pitchFamily="34" charset="0"/>
                <a:ea typeface="宋体" pitchFamily="2" charset="-122"/>
              </a:defRPr>
            </a:lvl8pPr>
            <a:lvl9pPr marL="3885819" indent="-228578"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3E5484A4-6C44-42C2-8473-E8EE3EFD3496}" type="slidenum">
              <a:rPr lang="zh-CN" altLang="en-US"/>
              <a:pPr fontAlgn="base">
                <a:spcBef>
                  <a:spcPct val="0"/>
                </a:spcBef>
                <a:spcAft>
                  <a:spcPct val="0"/>
                </a:spcAft>
              </a:pPr>
              <a:t>42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上图我估计是万达</a:t>
            </a:r>
            <a:endParaRPr lang="en-US" altLang="zh-CN" smtClean="0"/>
          </a:p>
          <a:p>
            <a:pPr>
              <a:spcBef>
                <a:spcPct val="0"/>
              </a:spcBef>
            </a:pPr>
            <a:r>
              <a:rPr lang="zh-CN" altLang="en-US" smtClean="0"/>
              <a:t>下图为国贸地下一层</a:t>
            </a:r>
          </a:p>
        </p:txBody>
      </p:sp>
      <p:sp>
        <p:nvSpPr>
          <p:cNvPr id="12292" name="灯片编号占位符 3"/>
          <p:cNvSpPr>
            <a:spLocks noGrp="1"/>
          </p:cNvSpPr>
          <p:nvPr>
            <p:ph type="sldNum" sz="quarter" idx="5"/>
          </p:nvPr>
        </p:nvSpPr>
        <p:spPr bwMode="auto">
          <a:xfrm>
            <a:off x="3855838" y="9440646"/>
            <a:ext cx="2949787" cy="4969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877" indent="-285722">
              <a:defRPr>
                <a:solidFill>
                  <a:schemeClr val="tx1"/>
                </a:solidFill>
                <a:latin typeface="Calibri" pitchFamily="34" charset="0"/>
                <a:ea typeface="宋体" pitchFamily="2" charset="-122"/>
              </a:defRPr>
            </a:lvl2pPr>
            <a:lvl3pPr marL="1142888" indent="-228578">
              <a:defRPr>
                <a:solidFill>
                  <a:schemeClr val="tx1"/>
                </a:solidFill>
                <a:latin typeface="Calibri" pitchFamily="34" charset="0"/>
                <a:ea typeface="宋体" pitchFamily="2" charset="-122"/>
              </a:defRPr>
            </a:lvl3pPr>
            <a:lvl4pPr marL="1600043" indent="-228578">
              <a:defRPr>
                <a:solidFill>
                  <a:schemeClr val="tx1"/>
                </a:solidFill>
                <a:latin typeface="Calibri" pitchFamily="34" charset="0"/>
                <a:ea typeface="宋体" pitchFamily="2" charset="-122"/>
              </a:defRPr>
            </a:lvl4pPr>
            <a:lvl5pPr marL="2057199" indent="-228578">
              <a:defRPr>
                <a:solidFill>
                  <a:schemeClr val="tx1"/>
                </a:solidFill>
                <a:latin typeface="Calibri" pitchFamily="34" charset="0"/>
                <a:ea typeface="宋体" pitchFamily="2" charset="-122"/>
              </a:defRPr>
            </a:lvl5pPr>
            <a:lvl6pPr marL="2514354" indent="-228578" fontAlgn="base">
              <a:spcBef>
                <a:spcPct val="0"/>
              </a:spcBef>
              <a:spcAft>
                <a:spcPct val="0"/>
              </a:spcAft>
              <a:defRPr>
                <a:solidFill>
                  <a:schemeClr val="tx1"/>
                </a:solidFill>
                <a:latin typeface="Calibri" pitchFamily="34" charset="0"/>
                <a:ea typeface="宋体" pitchFamily="2" charset="-122"/>
              </a:defRPr>
            </a:lvl6pPr>
            <a:lvl7pPr marL="2971509" indent="-228578" fontAlgn="base">
              <a:spcBef>
                <a:spcPct val="0"/>
              </a:spcBef>
              <a:spcAft>
                <a:spcPct val="0"/>
              </a:spcAft>
              <a:defRPr>
                <a:solidFill>
                  <a:schemeClr val="tx1"/>
                </a:solidFill>
                <a:latin typeface="Calibri" pitchFamily="34" charset="0"/>
                <a:ea typeface="宋体" pitchFamily="2" charset="-122"/>
              </a:defRPr>
            </a:lvl7pPr>
            <a:lvl8pPr marL="3428664" indent="-228578" fontAlgn="base">
              <a:spcBef>
                <a:spcPct val="0"/>
              </a:spcBef>
              <a:spcAft>
                <a:spcPct val="0"/>
              </a:spcAft>
              <a:defRPr>
                <a:solidFill>
                  <a:schemeClr val="tx1"/>
                </a:solidFill>
                <a:latin typeface="Calibri" pitchFamily="34" charset="0"/>
                <a:ea typeface="宋体" pitchFamily="2" charset="-122"/>
              </a:defRPr>
            </a:lvl8pPr>
            <a:lvl9pPr marL="3885819" indent="-228578"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358912A4-3A73-4FEB-A5A5-EEBE54C74A86}" type="slidenum">
              <a:rPr lang="zh-CN" altLang="en-US"/>
              <a:pPr fontAlgn="base">
                <a:spcBef>
                  <a:spcPct val="0"/>
                </a:spcBef>
                <a:spcAft>
                  <a:spcPct val="0"/>
                </a:spcAft>
              </a:pPr>
              <a:t>43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国贸</a:t>
            </a:r>
            <a:r>
              <a:rPr lang="en-US" altLang="zh-CN" smtClean="0"/>
              <a:t>b1</a:t>
            </a:r>
            <a:r>
              <a:rPr lang="zh-CN" altLang="en-US" smtClean="0"/>
              <a:t>：</a:t>
            </a:r>
            <a:endParaRPr lang="en-US" altLang="zh-CN" smtClean="0"/>
          </a:p>
          <a:p>
            <a:pPr>
              <a:spcBef>
                <a:spcPct val="0"/>
              </a:spcBef>
            </a:pPr>
            <a:r>
              <a:rPr lang="zh-CN" altLang="en-US" smtClean="0"/>
              <a:t>两张图显示的是一个用户同一时间的轨迹信息和停留时间热点图的信息。针对某用户，可以查看该用户在什么时间在哪里停留了多上时间，入上图，我们可以分析出，用户在该区域去了</a:t>
            </a:r>
            <a:r>
              <a:rPr lang="en-US" altLang="zh-CN" smtClean="0"/>
              <a:t>sb1</a:t>
            </a:r>
            <a:r>
              <a:rPr lang="zh-CN" altLang="en-US" smtClean="0"/>
              <a:t>或</a:t>
            </a:r>
            <a:r>
              <a:rPr lang="en-US" altLang="zh-CN" smtClean="0"/>
              <a:t>sb115+116</a:t>
            </a:r>
            <a:r>
              <a:rPr lang="zh-CN" altLang="en-US" smtClean="0"/>
              <a:t>店铺逛。停留时间超过</a:t>
            </a:r>
            <a:r>
              <a:rPr lang="en-US" altLang="zh-CN" smtClean="0"/>
              <a:t>5</a:t>
            </a:r>
            <a:r>
              <a:rPr lang="zh-CN" altLang="en-US" smtClean="0"/>
              <a:t>分钟。再结合商城的会员系统或无线登陆认证系统，便可与该</a:t>
            </a:r>
            <a:r>
              <a:rPr lang="en-US" altLang="zh-CN" smtClean="0"/>
              <a:t>mac</a:t>
            </a:r>
            <a:r>
              <a:rPr lang="zh-CN" altLang="en-US" smtClean="0"/>
              <a:t>对应的用户姓名手机号等信息匹配，最终得到了“李三</a:t>
            </a:r>
            <a:r>
              <a:rPr lang="en-US" altLang="zh-CN" smtClean="0"/>
              <a:t>-</a:t>
            </a:r>
            <a:r>
              <a:rPr lang="zh-CN" altLang="en-US" smtClean="0"/>
              <a:t>电话号码：</a:t>
            </a:r>
            <a:r>
              <a:rPr lang="en-US" altLang="zh-CN" smtClean="0"/>
              <a:t>18911223344</a:t>
            </a:r>
            <a:r>
              <a:rPr lang="zh-CN" altLang="en-US" smtClean="0"/>
              <a:t>去</a:t>
            </a:r>
            <a:r>
              <a:rPr lang="en-US" altLang="zh-CN" smtClean="0"/>
              <a:t>xx</a:t>
            </a:r>
            <a:r>
              <a:rPr lang="zh-CN" altLang="en-US" smtClean="0"/>
              <a:t>商城的地下一层，经过了</a:t>
            </a:r>
            <a:r>
              <a:rPr lang="en-US" altLang="zh-CN" smtClean="0"/>
              <a:t>sb101</a:t>
            </a:r>
            <a:r>
              <a:rPr lang="zh-CN" altLang="en-US" smtClean="0"/>
              <a:t>（</a:t>
            </a:r>
            <a:r>
              <a:rPr lang="en-US" altLang="zh-CN" smtClean="0"/>
              <a:t>adidas</a:t>
            </a:r>
            <a:r>
              <a:rPr lang="zh-CN" altLang="en-US" smtClean="0"/>
              <a:t>）</a:t>
            </a:r>
            <a:r>
              <a:rPr lang="en-US" altLang="zh-CN" smtClean="0"/>
              <a:t> sb102</a:t>
            </a:r>
            <a:r>
              <a:rPr lang="zh-CN" altLang="en-US" smtClean="0"/>
              <a:t>（</a:t>
            </a:r>
            <a:r>
              <a:rPr lang="en-US" altLang="zh-CN" smtClean="0"/>
              <a:t>nb</a:t>
            </a:r>
            <a:r>
              <a:rPr lang="zh-CN" altLang="en-US" smtClean="0"/>
              <a:t>）</a:t>
            </a:r>
            <a:r>
              <a:rPr lang="en-US" altLang="zh-CN" smtClean="0"/>
              <a:t> sb103</a:t>
            </a:r>
            <a:r>
              <a:rPr lang="zh-CN" altLang="en-US" smtClean="0"/>
              <a:t>（</a:t>
            </a:r>
            <a:r>
              <a:rPr lang="en-US" altLang="zh-CN" smtClean="0"/>
              <a:t>reebok</a:t>
            </a:r>
            <a:r>
              <a:rPr lang="zh-CN" altLang="en-US" smtClean="0"/>
              <a:t>），而最终进入了</a:t>
            </a:r>
            <a:r>
              <a:rPr lang="en-US" altLang="zh-CN" smtClean="0"/>
              <a:t> </a:t>
            </a:r>
            <a:r>
              <a:rPr lang="zh-CN" altLang="en-US" smtClean="0"/>
              <a:t>商铺的</a:t>
            </a:r>
            <a:r>
              <a:rPr lang="en-US" altLang="zh-CN" smtClean="0"/>
              <a:t>sb-1</a:t>
            </a:r>
            <a:r>
              <a:rPr lang="zh-CN" altLang="en-US" smtClean="0"/>
              <a:t>商户（</a:t>
            </a:r>
            <a:r>
              <a:rPr lang="en-US" altLang="zh-CN" smtClean="0"/>
              <a:t>nike</a:t>
            </a:r>
            <a:r>
              <a:rPr lang="zh-CN" altLang="en-US" smtClean="0"/>
              <a:t>）停留了</a:t>
            </a:r>
            <a:r>
              <a:rPr lang="en-US" altLang="zh-CN" smtClean="0"/>
              <a:t>10</a:t>
            </a:r>
            <a:r>
              <a:rPr lang="zh-CN" altLang="en-US" smtClean="0"/>
              <a:t>分钟”</a:t>
            </a:r>
            <a:endParaRPr lang="en-US" altLang="zh-CN" smtClean="0"/>
          </a:p>
          <a:p>
            <a:pPr>
              <a:spcBef>
                <a:spcPct val="0"/>
              </a:spcBef>
            </a:pPr>
            <a:endParaRPr lang="zh-CN" altLang="en-US" smtClean="0"/>
          </a:p>
        </p:txBody>
      </p:sp>
      <p:sp>
        <p:nvSpPr>
          <p:cNvPr id="13316" name="灯片编号占位符 3"/>
          <p:cNvSpPr>
            <a:spLocks noGrp="1"/>
          </p:cNvSpPr>
          <p:nvPr>
            <p:ph type="sldNum" sz="quarter" idx="5"/>
          </p:nvPr>
        </p:nvSpPr>
        <p:spPr bwMode="auto">
          <a:xfrm>
            <a:off x="3855838" y="9440646"/>
            <a:ext cx="2949787" cy="4969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877" indent="-285722">
              <a:defRPr>
                <a:solidFill>
                  <a:schemeClr val="tx1"/>
                </a:solidFill>
                <a:latin typeface="Calibri" pitchFamily="34" charset="0"/>
                <a:ea typeface="宋体" pitchFamily="2" charset="-122"/>
              </a:defRPr>
            </a:lvl2pPr>
            <a:lvl3pPr marL="1142888" indent="-228578">
              <a:defRPr>
                <a:solidFill>
                  <a:schemeClr val="tx1"/>
                </a:solidFill>
                <a:latin typeface="Calibri" pitchFamily="34" charset="0"/>
                <a:ea typeface="宋体" pitchFamily="2" charset="-122"/>
              </a:defRPr>
            </a:lvl3pPr>
            <a:lvl4pPr marL="1600043" indent="-228578">
              <a:defRPr>
                <a:solidFill>
                  <a:schemeClr val="tx1"/>
                </a:solidFill>
                <a:latin typeface="Calibri" pitchFamily="34" charset="0"/>
                <a:ea typeface="宋体" pitchFamily="2" charset="-122"/>
              </a:defRPr>
            </a:lvl4pPr>
            <a:lvl5pPr marL="2057199" indent="-228578">
              <a:defRPr>
                <a:solidFill>
                  <a:schemeClr val="tx1"/>
                </a:solidFill>
                <a:latin typeface="Calibri" pitchFamily="34" charset="0"/>
                <a:ea typeface="宋体" pitchFamily="2" charset="-122"/>
              </a:defRPr>
            </a:lvl5pPr>
            <a:lvl6pPr marL="2514354" indent="-228578" fontAlgn="base">
              <a:spcBef>
                <a:spcPct val="0"/>
              </a:spcBef>
              <a:spcAft>
                <a:spcPct val="0"/>
              </a:spcAft>
              <a:defRPr>
                <a:solidFill>
                  <a:schemeClr val="tx1"/>
                </a:solidFill>
                <a:latin typeface="Calibri" pitchFamily="34" charset="0"/>
                <a:ea typeface="宋体" pitchFamily="2" charset="-122"/>
              </a:defRPr>
            </a:lvl6pPr>
            <a:lvl7pPr marL="2971509" indent="-228578" fontAlgn="base">
              <a:spcBef>
                <a:spcPct val="0"/>
              </a:spcBef>
              <a:spcAft>
                <a:spcPct val="0"/>
              </a:spcAft>
              <a:defRPr>
                <a:solidFill>
                  <a:schemeClr val="tx1"/>
                </a:solidFill>
                <a:latin typeface="Calibri" pitchFamily="34" charset="0"/>
                <a:ea typeface="宋体" pitchFamily="2" charset="-122"/>
              </a:defRPr>
            </a:lvl7pPr>
            <a:lvl8pPr marL="3428664" indent="-228578" fontAlgn="base">
              <a:spcBef>
                <a:spcPct val="0"/>
              </a:spcBef>
              <a:spcAft>
                <a:spcPct val="0"/>
              </a:spcAft>
              <a:defRPr>
                <a:solidFill>
                  <a:schemeClr val="tx1"/>
                </a:solidFill>
                <a:latin typeface="Calibri" pitchFamily="34" charset="0"/>
                <a:ea typeface="宋体" pitchFamily="2" charset="-122"/>
              </a:defRPr>
            </a:lvl8pPr>
            <a:lvl9pPr marL="3885819" indent="-228578"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6A02792A-BEB1-4BCE-BEA6-F5864ED5313B}" type="slidenum">
              <a:rPr lang="zh-CN" altLang="en-US"/>
              <a:pPr fontAlgn="base">
                <a:spcBef>
                  <a:spcPct val="0"/>
                </a:spcBef>
                <a:spcAft>
                  <a:spcPct val="0"/>
                </a:spcAft>
              </a:pPr>
              <a:t>44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zh-CN" altLang="en-US" dirty="0" smtClean="0"/>
              <a:t>埃森哲着眼于</a:t>
            </a:r>
            <a:r>
              <a:rPr lang="en-US" altLang="zh-CN" dirty="0" smtClean="0"/>
              <a:t>Think Big</a:t>
            </a:r>
            <a:r>
              <a:rPr lang="zh-CN" altLang="en-US" baseline="0" dirty="0" smtClean="0"/>
              <a:t> </a:t>
            </a:r>
            <a:r>
              <a:rPr lang="en-US" altLang="zh-CN" baseline="0" dirty="0" smtClean="0"/>
              <a:t>and Whole Picture for client, PMO</a:t>
            </a:r>
            <a:r>
              <a:rPr lang="zh-CN" altLang="en-US" baseline="0" dirty="0" smtClean="0"/>
              <a:t>作为管理层的耳目和喉舌，应该具备整体观念，最忌只见树木不见林。</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55838" y="9440646"/>
            <a:ext cx="2949787" cy="496967"/>
          </a:xfrm>
          <a:prstGeom prst="rect">
            <a:avLst/>
          </a:prstGeom>
        </p:spPr>
        <p:txBody>
          <a:bodyPr/>
          <a:lstStyle/>
          <a:p>
            <a:fld id="{ADA64A57-D5B4-4172-B26C-ED99B3E98737}"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通过信息系统，以客户为中心，整合不同渠道、业务等客户信息，展示客户资料的全貌，形成统一的客户视图</a:t>
            </a:r>
            <a:endParaRPr lang="en-US" dirty="0"/>
          </a:p>
        </p:txBody>
      </p:sp>
      <p:sp>
        <p:nvSpPr>
          <p:cNvPr id="4" name="灯片编号占位符 3"/>
          <p:cNvSpPr>
            <a:spLocks noGrp="1"/>
          </p:cNvSpPr>
          <p:nvPr>
            <p:ph type="sldNum" sz="quarter" idx="10"/>
          </p:nvPr>
        </p:nvSpPr>
        <p:spPr>
          <a:xfrm>
            <a:off x="3856041" y="9441483"/>
            <a:ext cx="2950103" cy="495634"/>
          </a:xfrm>
          <a:prstGeom prst="rect">
            <a:avLst/>
          </a:prstGeom>
        </p:spPr>
        <p:txBody>
          <a:bodyPr/>
          <a:lstStyle/>
          <a:p>
            <a:pPr>
              <a:defRPr/>
            </a:pPr>
            <a:fld id="{EF6C9564-4A57-42DC-A8B9-B78AB852A15A}" type="slidenum">
              <a:rPr lang="zh-CN" altLang="en-US" smtClean="0"/>
              <a:pPr>
                <a:defRPr/>
              </a:pPr>
              <a:t>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68875" cy="3727450"/>
          </a:xfrm>
        </p:spPr>
      </p:sp>
      <p:sp>
        <p:nvSpPr>
          <p:cNvPr id="3" name="Notes Placeholder 2"/>
          <p:cNvSpPr>
            <a:spLocks noGrp="1"/>
          </p:cNvSpPr>
          <p:nvPr>
            <p:ph type="body" idx="1"/>
          </p:nvPr>
        </p:nvSpPr>
        <p:spPr/>
        <p:txBody>
          <a:bodyPr>
            <a:normAutofit/>
          </a:bodyPr>
          <a:lstStyle/>
          <a:p>
            <a:r>
              <a:rPr lang="zh-CN" altLang="en-US" dirty="0" smtClean="0">
                <a:latin typeface="+mn-ea"/>
                <a:ea typeface="+mn-ea"/>
              </a:rPr>
              <a:t>通过整合呼叫中心功能，构建统一服务管理平台，实现长期的、以提高客户满意度为目标的完整服务流程</a:t>
            </a:r>
            <a:endParaRPr lang="en-US" dirty="0"/>
          </a:p>
        </p:txBody>
      </p:sp>
      <p:sp>
        <p:nvSpPr>
          <p:cNvPr id="4" name="Slide Number Placeholder 3"/>
          <p:cNvSpPr>
            <a:spLocks noGrp="1"/>
          </p:cNvSpPr>
          <p:nvPr>
            <p:ph type="sldNum" sz="quarter" idx="10"/>
          </p:nvPr>
        </p:nvSpPr>
        <p:spPr>
          <a:xfrm>
            <a:off x="3856041" y="9441483"/>
            <a:ext cx="2950103" cy="495634"/>
          </a:xfrm>
          <a:prstGeom prst="rect">
            <a:avLst/>
          </a:prstGeom>
        </p:spPr>
        <p:txBody>
          <a:bodyPr/>
          <a:lstStyle/>
          <a:p>
            <a:pPr>
              <a:defRPr/>
            </a:pPr>
            <a:fld id="{EF6C9564-4A57-42DC-A8B9-B78AB852A15A}" type="slidenum">
              <a:rPr lang="zh-CN" altLang="en-US" smtClean="0"/>
              <a:pPr>
                <a:defRPr/>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mtClean="0"/>
              <a:t>地点：国贸</a:t>
            </a:r>
          </a:p>
        </p:txBody>
      </p:sp>
      <p:sp>
        <p:nvSpPr>
          <p:cNvPr id="10244" name="灯片编号占位符 3"/>
          <p:cNvSpPr>
            <a:spLocks noGrp="1"/>
          </p:cNvSpPr>
          <p:nvPr>
            <p:ph type="sldNum" sz="quarter" idx="5"/>
          </p:nvPr>
        </p:nvSpPr>
        <p:spPr bwMode="auto">
          <a:xfrm>
            <a:off x="3855838" y="9440646"/>
            <a:ext cx="2949787" cy="4969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pitchFamily="2" charset="-122"/>
              </a:defRPr>
            </a:lvl1pPr>
            <a:lvl2pPr marL="742877" indent="-285722">
              <a:defRPr>
                <a:solidFill>
                  <a:schemeClr val="tx1"/>
                </a:solidFill>
                <a:latin typeface="Calibri" pitchFamily="34" charset="0"/>
                <a:ea typeface="宋体" pitchFamily="2" charset="-122"/>
              </a:defRPr>
            </a:lvl2pPr>
            <a:lvl3pPr marL="1142888" indent="-228578">
              <a:defRPr>
                <a:solidFill>
                  <a:schemeClr val="tx1"/>
                </a:solidFill>
                <a:latin typeface="Calibri" pitchFamily="34" charset="0"/>
                <a:ea typeface="宋体" pitchFamily="2" charset="-122"/>
              </a:defRPr>
            </a:lvl3pPr>
            <a:lvl4pPr marL="1600043" indent="-228578">
              <a:defRPr>
                <a:solidFill>
                  <a:schemeClr val="tx1"/>
                </a:solidFill>
                <a:latin typeface="Calibri" pitchFamily="34" charset="0"/>
                <a:ea typeface="宋体" pitchFamily="2" charset="-122"/>
              </a:defRPr>
            </a:lvl4pPr>
            <a:lvl5pPr marL="2057199" indent="-228578">
              <a:defRPr>
                <a:solidFill>
                  <a:schemeClr val="tx1"/>
                </a:solidFill>
                <a:latin typeface="Calibri" pitchFamily="34" charset="0"/>
                <a:ea typeface="宋体" pitchFamily="2" charset="-122"/>
              </a:defRPr>
            </a:lvl5pPr>
            <a:lvl6pPr marL="2514354" indent="-228578" fontAlgn="base">
              <a:spcBef>
                <a:spcPct val="0"/>
              </a:spcBef>
              <a:spcAft>
                <a:spcPct val="0"/>
              </a:spcAft>
              <a:defRPr>
                <a:solidFill>
                  <a:schemeClr val="tx1"/>
                </a:solidFill>
                <a:latin typeface="Calibri" pitchFamily="34" charset="0"/>
                <a:ea typeface="宋体" pitchFamily="2" charset="-122"/>
              </a:defRPr>
            </a:lvl6pPr>
            <a:lvl7pPr marL="2971509" indent="-228578" fontAlgn="base">
              <a:spcBef>
                <a:spcPct val="0"/>
              </a:spcBef>
              <a:spcAft>
                <a:spcPct val="0"/>
              </a:spcAft>
              <a:defRPr>
                <a:solidFill>
                  <a:schemeClr val="tx1"/>
                </a:solidFill>
                <a:latin typeface="Calibri" pitchFamily="34" charset="0"/>
                <a:ea typeface="宋体" pitchFamily="2" charset="-122"/>
              </a:defRPr>
            </a:lvl7pPr>
            <a:lvl8pPr marL="3428664" indent="-228578" fontAlgn="base">
              <a:spcBef>
                <a:spcPct val="0"/>
              </a:spcBef>
              <a:spcAft>
                <a:spcPct val="0"/>
              </a:spcAft>
              <a:defRPr>
                <a:solidFill>
                  <a:schemeClr val="tx1"/>
                </a:solidFill>
                <a:latin typeface="Calibri" pitchFamily="34" charset="0"/>
                <a:ea typeface="宋体" pitchFamily="2" charset="-122"/>
              </a:defRPr>
            </a:lvl8pPr>
            <a:lvl9pPr marL="3885819" indent="-228578" fontAlgn="base">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pPr>
            <a:fld id="{F1A1E5F4-FDFA-4A85-9050-338B1120A854}" type="slidenum">
              <a:rPr lang="zh-CN" altLang="en-US"/>
              <a:pPr fontAlgn="base">
                <a:spcBef>
                  <a:spcPct val="0"/>
                </a:spcBef>
                <a:spcAft>
                  <a:spcPct val="0"/>
                </a:spcAft>
              </a:pPr>
              <a:t>41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2.png"/><Relationship Id="rId5" Type="http://schemas.openxmlformats.org/officeDocument/2006/relationships/oleObject" Target="../embeddings/oleObject2.bin"/><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jpeg"/><Relationship Id="rId9" Type="http://schemas.openxmlformats.org/officeDocument/2006/relationships/image" Target="../media/image6.png"/><Relationship Id="rId10" Type="http://schemas.openxmlformats.org/officeDocument/2006/relationships/hyperlink" Target="http://t.qq.com/cxzsfdcwb" TargetMode="External"/><Relationship Id="rId11" Type="http://schemas.openxmlformats.org/officeDocument/2006/relationships/image" Target="../media/image1.jpeg"/><Relationship Id="rId1" Type="http://schemas.openxmlformats.org/officeDocument/2006/relationships/vmlDrawing" Target="../drawings/vmlDrawing2.vml"/><Relationship Id="rId2" Type="http://schemas.openxmlformats.org/officeDocument/2006/relationships/tags" Target="../tags/tag12.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Master" Target="../slideMasters/slideMaster1.xml"/><Relationship Id="rId1" Type="http://schemas.openxmlformats.org/officeDocument/2006/relationships/tags" Target="../tags/tag37.xml"/><Relationship Id="rId2" Type="http://schemas.openxmlformats.org/officeDocument/2006/relationships/tags" Target="../tags/tag3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slideMaster" Target="../slideMasters/slideMaster1.xml"/><Relationship Id="rId1" Type="http://schemas.openxmlformats.org/officeDocument/2006/relationships/tags" Target="../tags/tag40.xml"/><Relationship Id="rId2" Type="http://schemas.openxmlformats.org/officeDocument/2006/relationships/tags" Target="../tags/tag4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slideMaster" Target="../slideMasters/slideMaster1.xml"/><Relationship Id="rId1" Type="http://schemas.openxmlformats.org/officeDocument/2006/relationships/tags" Target="../tags/tag43.xml"/><Relationship Id="rId2" Type="http://schemas.openxmlformats.org/officeDocument/2006/relationships/tags" Target="../tags/tag4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slideMaster" Target="../slideMasters/slideMaster1.xml"/><Relationship Id="rId1" Type="http://schemas.openxmlformats.org/officeDocument/2006/relationships/tags" Target="../tags/tag46.xml"/><Relationship Id="rId2" Type="http://schemas.openxmlformats.org/officeDocument/2006/relationships/tags" Target="../tags/tag47.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slideMaster" Target="../slideMasters/slideMaster1.xml"/><Relationship Id="rId1" Type="http://schemas.openxmlformats.org/officeDocument/2006/relationships/tags" Target="../tags/tag49.xml"/><Relationship Id="rId2" Type="http://schemas.openxmlformats.org/officeDocument/2006/relationships/tags" Target="../tags/tag5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Master" Target="../slideMasters/slideMaster1.xml"/><Relationship Id="rId1" Type="http://schemas.openxmlformats.org/officeDocument/2006/relationships/tags" Target="../tags/tag13.xml"/><Relationship Id="rId2"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Master" Target="../slideMasters/slideMaster1.xml"/><Relationship Id="rId1" Type="http://schemas.openxmlformats.org/officeDocument/2006/relationships/tags" Target="../tags/tag16.xml"/><Relationship Id="rId2" Type="http://schemas.openxmlformats.org/officeDocument/2006/relationships/tags" Target="../tags/tag1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Master" Target="../slideMasters/slideMaster1.xml"/><Relationship Id="rId1" Type="http://schemas.openxmlformats.org/officeDocument/2006/relationships/tags" Target="../tags/tag19.xml"/><Relationship Id="rId2"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Master" Target="../slideMasters/slideMaster1.xml"/><Relationship Id="rId1" Type="http://schemas.openxmlformats.org/officeDocument/2006/relationships/tags" Target="../tags/tag22.xml"/><Relationship Id="rId2" Type="http://schemas.openxmlformats.org/officeDocument/2006/relationships/tags" Target="../tags/tag23.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Master" Target="../slideMasters/slideMaster1.xml"/><Relationship Id="rId1" Type="http://schemas.openxmlformats.org/officeDocument/2006/relationships/tags" Target="../tags/tag25.xml"/><Relationship Id="rId2" Type="http://schemas.openxmlformats.org/officeDocument/2006/relationships/tags" Target="../tags/tag2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Master" Target="../slideMasters/slideMaster1.xml"/><Relationship Id="rId1" Type="http://schemas.openxmlformats.org/officeDocument/2006/relationships/tags" Target="../tags/tag28.xml"/><Relationship Id="rId2" Type="http://schemas.openxmlformats.org/officeDocument/2006/relationships/tags" Target="../tags/tag29.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3.xml"/><Relationship Id="rId4" Type="http://schemas.openxmlformats.org/officeDocument/2006/relationships/slideMaster" Target="../slideMasters/slideMaster1.xml"/><Relationship Id="rId1" Type="http://schemas.openxmlformats.org/officeDocument/2006/relationships/tags" Target="../tags/tag31.xml"/><Relationship Id="rId2" Type="http://schemas.openxmlformats.org/officeDocument/2006/relationships/tags" Target="../tags/tag3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slideMaster" Target="../slideMasters/slideMaster1.xml"/><Relationship Id="rId1" Type="http://schemas.openxmlformats.org/officeDocument/2006/relationships/tags" Target="../tags/tag34.xml"/><Relationship Id="rId2" Type="http://schemas.openxmlformats.org/officeDocument/2006/relationships/tags" Target="../tags/tag3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3365" name="Picture 5"/>
          <p:cNvPicPr>
            <a:picLocks noChangeAspect="1" noChangeArrowheads="1"/>
          </p:cNvPicPr>
          <p:nvPr userDrawn="1"/>
        </p:nvPicPr>
        <p:blipFill>
          <a:blip r:embed="rId4"/>
          <a:srcRect/>
          <a:stretch>
            <a:fillRect/>
          </a:stretch>
        </p:blipFill>
        <p:spPr bwMode="auto">
          <a:xfrm>
            <a:off x="0" y="2204864"/>
            <a:ext cx="3203847" cy="1800200"/>
          </a:xfrm>
          <a:prstGeom prst="rect">
            <a:avLst/>
          </a:prstGeom>
          <a:noFill/>
          <a:ln w="9525">
            <a:noFill/>
            <a:miter lim="800000"/>
            <a:headEnd/>
            <a:tailEnd/>
          </a:ln>
        </p:spPr>
      </p:pic>
      <p:graphicFrame>
        <p:nvGraphicFramePr>
          <p:cNvPr id="8" name="Rectangle 3"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368" r:id="rId5" imgW="0" imgH="0" progId="">
                  <p:embed/>
                </p:oleObj>
              </mc:Choice>
              <mc:Fallback>
                <p:oleObj r:id="rId5" imgW="0" imgH="0" progId="">
                  <p:embed/>
                  <p:pic>
                    <p:nvPicPr>
                      <p:cNvPr id="0" name="AutoShape 3"/>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83"/>
          <p:cNvSpPr>
            <a:spLocks noChangeShapeType="1"/>
          </p:cNvSpPr>
          <p:nvPr userDrawn="1"/>
        </p:nvSpPr>
        <p:spPr bwMode="auto">
          <a:xfrm>
            <a:off x="0" y="3430588"/>
            <a:ext cx="9144000" cy="0"/>
          </a:xfrm>
          <a:prstGeom prst="line">
            <a:avLst/>
          </a:prstGeom>
          <a:noFill/>
          <a:ln w="9525">
            <a:solidFill>
              <a:schemeClr val="bg1"/>
            </a:solidFill>
            <a:round/>
            <a:headEnd/>
            <a:tailEnd/>
          </a:ln>
          <a:effectLst/>
        </p:spPr>
        <p:txBody>
          <a:bodyPr wrap="none" anchor="ctr"/>
          <a:lstStyle/>
          <a:p>
            <a:pPr>
              <a:buFont typeface="Wingdings" pitchFamily="-109" charset="2"/>
              <a:buNone/>
              <a:defRPr/>
            </a:pPr>
            <a:endParaRPr lang="en-US" dirty="0">
              <a:latin typeface="Arial" pitchFamily="-109" charset="-52"/>
              <a:ea typeface="微软雅黑" pitchFamily="34" charset="-122"/>
              <a:cs typeface="宋体-方正超大字符集" pitchFamily="65" charset="-122"/>
            </a:endParaRPr>
          </a:p>
        </p:txBody>
      </p:sp>
      <p:sp>
        <p:nvSpPr>
          <p:cNvPr id="10300" name="Rectangle 60"/>
          <p:cNvSpPr>
            <a:spLocks noGrp="1" noChangeArrowheads="1"/>
          </p:cNvSpPr>
          <p:nvPr>
            <p:ph type="ctrTitle" sz="quarter"/>
          </p:nvPr>
        </p:nvSpPr>
        <p:spPr>
          <a:xfrm>
            <a:off x="1289050" y="4541838"/>
            <a:ext cx="6270625" cy="369332"/>
          </a:xfrm>
        </p:spPr>
        <p:txBody>
          <a:bodyPr anchor="t"/>
          <a:lstStyle>
            <a:lvl1pPr>
              <a:defRPr sz="2400">
                <a:solidFill>
                  <a:srgbClr val="993333"/>
                </a:solidFill>
                <a:latin typeface="微软雅黑" pitchFamily="34" charset="-122"/>
                <a:ea typeface="微软雅黑" pitchFamily="34" charset="-122"/>
              </a:defRPr>
            </a:lvl1pPr>
          </a:lstStyle>
          <a:p>
            <a:r>
              <a:rPr lang="en-US" altLang="zh-TW" dirty="0"/>
              <a:t>Click to edit Master title style</a:t>
            </a:r>
          </a:p>
        </p:txBody>
      </p:sp>
      <p:sp>
        <p:nvSpPr>
          <p:cNvPr id="10301" name="Rectangle 61"/>
          <p:cNvSpPr>
            <a:spLocks noGrp="1" noChangeArrowheads="1"/>
          </p:cNvSpPr>
          <p:nvPr>
            <p:ph type="subTitle" sz="quarter" idx="1"/>
          </p:nvPr>
        </p:nvSpPr>
        <p:spPr>
          <a:xfrm>
            <a:off x="1289050" y="5127625"/>
            <a:ext cx="6275388" cy="274638"/>
          </a:xfrm>
          <a:ln w="9525"/>
        </p:spPr>
        <p:txBody>
          <a:bodyPr>
            <a:spAutoFit/>
          </a:bodyPr>
          <a:lstStyle>
            <a:lvl1pPr marL="3175">
              <a:defRPr sz="1800">
                <a:solidFill>
                  <a:schemeClr val="bg1"/>
                </a:solidFill>
              </a:defRPr>
            </a:lvl1pPr>
          </a:lstStyle>
          <a:p>
            <a:r>
              <a:rPr lang="en-US" altLang="zh-TW"/>
              <a:t>Click to edit Master subtitle style</a:t>
            </a:r>
          </a:p>
        </p:txBody>
      </p:sp>
      <p:pic>
        <p:nvPicPr>
          <p:cNvPr id="143363" name="Picture 3"/>
          <p:cNvPicPr>
            <a:picLocks noChangeAspect="1" noChangeArrowheads="1"/>
          </p:cNvPicPr>
          <p:nvPr userDrawn="1"/>
        </p:nvPicPr>
        <p:blipFill>
          <a:blip r:embed="rId6"/>
          <a:srcRect/>
          <a:stretch>
            <a:fillRect/>
          </a:stretch>
        </p:blipFill>
        <p:spPr bwMode="auto">
          <a:xfrm>
            <a:off x="1" y="3176"/>
            <a:ext cx="3203847" cy="2241222"/>
          </a:xfrm>
          <a:prstGeom prst="rect">
            <a:avLst/>
          </a:prstGeom>
          <a:noFill/>
          <a:ln w="9525">
            <a:noFill/>
            <a:miter lim="800000"/>
            <a:headEnd/>
            <a:tailEnd/>
          </a:ln>
        </p:spPr>
      </p:pic>
      <p:pic>
        <p:nvPicPr>
          <p:cNvPr id="143364" name="Picture 4"/>
          <p:cNvPicPr>
            <a:picLocks noChangeAspect="1" noChangeArrowheads="1"/>
          </p:cNvPicPr>
          <p:nvPr userDrawn="1"/>
        </p:nvPicPr>
        <p:blipFill>
          <a:blip r:embed="rId7"/>
          <a:srcRect/>
          <a:stretch>
            <a:fillRect/>
          </a:stretch>
        </p:blipFill>
        <p:spPr bwMode="auto">
          <a:xfrm>
            <a:off x="3203849" y="2204864"/>
            <a:ext cx="2959876" cy="1800200"/>
          </a:xfrm>
          <a:prstGeom prst="rect">
            <a:avLst/>
          </a:prstGeom>
          <a:noFill/>
          <a:ln w="9525">
            <a:noFill/>
            <a:miter lim="800000"/>
            <a:headEnd/>
            <a:tailEnd/>
          </a:ln>
        </p:spPr>
      </p:pic>
      <p:pic>
        <p:nvPicPr>
          <p:cNvPr id="143370" name="Picture 10" descr="http://www.sohochinasale.com/upfile/building/201203/20120327_1332847551.jpg"/>
          <p:cNvPicPr>
            <a:picLocks noChangeAspect="1" noChangeArrowheads="1"/>
          </p:cNvPicPr>
          <p:nvPr userDrawn="1"/>
        </p:nvPicPr>
        <p:blipFill>
          <a:blip r:embed="rId8"/>
          <a:srcRect/>
          <a:stretch>
            <a:fillRect/>
          </a:stretch>
        </p:blipFill>
        <p:spPr bwMode="auto">
          <a:xfrm>
            <a:off x="3204443" y="0"/>
            <a:ext cx="2951733" cy="2247900"/>
          </a:xfrm>
          <a:prstGeom prst="rect">
            <a:avLst/>
          </a:prstGeom>
          <a:noFill/>
        </p:spPr>
      </p:pic>
      <p:pic>
        <p:nvPicPr>
          <p:cNvPr id="143371" name="Picture 11"/>
          <p:cNvPicPr>
            <a:picLocks noChangeAspect="1" noChangeArrowheads="1"/>
          </p:cNvPicPr>
          <p:nvPr userDrawn="1"/>
        </p:nvPicPr>
        <p:blipFill>
          <a:blip r:embed="rId9"/>
          <a:srcRect/>
          <a:stretch>
            <a:fillRect/>
          </a:stretch>
        </p:blipFill>
        <p:spPr bwMode="auto">
          <a:xfrm>
            <a:off x="6156176" y="0"/>
            <a:ext cx="2987824" cy="4005064"/>
          </a:xfrm>
          <a:prstGeom prst="rect">
            <a:avLst/>
          </a:prstGeom>
          <a:noFill/>
          <a:ln w="9525">
            <a:noFill/>
            <a:miter lim="800000"/>
            <a:headEnd/>
            <a:tailEnd/>
          </a:ln>
        </p:spPr>
      </p:pic>
      <p:pic>
        <p:nvPicPr>
          <p:cNvPr id="15" name="Picture 2" descr="兆顺地产">
            <a:hlinkClick r:id="rId10" tooltip="兆顺地产(@cxzsfdcwb)"/>
          </p:cNvPr>
          <p:cNvPicPr>
            <a:picLocks noChangeAspect="1" noChangeArrowheads="1"/>
          </p:cNvPicPr>
          <p:nvPr userDrawn="1"/>
        </p:nvPicPr>
        <p:blipFill>
          <a:blip r:embed="rId11"/>
          <a:srcRect/>
          <a:stretch>
            <a:fillRect/>
          </a:stretch>
        </p:blipFill>
        <p:spPr bwMode="auto">
          <a:xfrm>
            <a:off x="7740352" y="4077072"/>
            <a:ext cx="1224136" cy="1224136"/>
          </a:xfrm>
          <a:prstGeom prst="rect">
            <a:avLst/>
          </a:prstGeom>
          <a:noFill/>
        </p:spPr>
      </p:pic>
    </p:spTree>
  </p:cSld>
  <p:clrMapOvr>
    <a:masterClrMapping/>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5"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DA78BBB0-7CC4-4FE8-A268-77EE7358ECF8}" type="slidenum">
              <a:rPr lang="zh-TW" altLang="en-US" smtClean="0"/>
              <a:pPr/>
              <a:t>‹#›</a:t>
            </a:fld>
            <a:endParaRPr lang="en-US" altLang="zh-TW" dirty="0"/>
          </a:p>
        </p:txBody>
      </p:sp>
      <p:sp>
        <p:nvSpPr>
          <p:cNvPr id="6"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909638"/>
            <a:ext cx="307777" cy="5376862"/>
          </a:xfrm>
        </p:spPr>
        <p:txBody>
          <a:bodyPr vert="eaVert"/>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179388" y="909638"/>
            <a:ext cx="6434137" cy="5376862"/>
          </a:xfrm>
        </p:spPr>
        <p:txBody>
          <a:bodyPr vert="eaVert"/>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5"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CC37107D-98A6-4899-803D-A1FEBC14D881}" type="slidenum">
              <a:rPr lang="zh-TW" altLang="en-US" smtClean="0"/>
              <a:pPr/>
              <a:t>‹#›</a:t>
            </a:fld>
            <a:endParaRPr lang="en-US" altLang="zh-TW" dirty="0"/>
          </a:p>
        </p:txBody>
      </p:sp>
      <p:sp>
        <p:nvSpPr>
          <p:cNvPr id="6"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79388" y="876498"/>
            <a:ext cx="8780462" cy="307777"/>
          </a:xfr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sz="quarter" idx="1"/>
          </p:nvPr>
        </p:nvSpPr>
        <p:spPr>
          <a:xfrm>
            <a:off x="303213" y="2058988"/>
            <a:ext cx="4187825" cy="2036762"/>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2"/>
          </p:nvPr>
        </p:nvSpPr>
        <p:spPr>
          <a:xfrm>
            <a:off x="4643438" y="2058988"/>
            <a:ext cx="4187825" cy="2036762"/>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4"/>
          <p:cNvSpPr>
            <a:spLocks noGrp="1"/>
          </p:cNvSpPr>
          <p:nvPr>
            <p:ph sz="quarter" idx="3"/>
          </p:nvPr>
        </p:nvSpPr>
        <p:spPr>
          <a:xfrm>
            <a:off x="303213" y="4248150"/>
            <a:ext cx="4187825" cy="2038350"/>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4643438" y="4248150"/>
            <a:ext cx="4187825" cy="2038350"/>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8"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3C6750EC-9445-4B78-9A85-AAEC5E29CAF1}" type="slidenum">
              <a:rPr lang="zh-TW" altLang="en-US" smtClean="0"/>
              <a:pPr/>
              <a:t>‹#›</a:t>
            </a:fld>
            <a:endParaRPr lang="en-US" altLang="zh-TW" dirty="0"/>
          </a:p>
        </p:txBody>
      </p:sp>
      <p:sp>
        <p:nvSpPr>
          <p:cNvPr id="9"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8" y="876498"/>
            <a:ext cx="8780462" cy="307777"/>
          </a:xfr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303213" y="2058988"/>
            <a:ext cx="4187825" cy="4227512"/>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2058988"/>
            <a:ext cx="4187825" cy="4227512"/>
          </a:xfrm>
        </p:spPr>
        <p:txBody>
          <a:bodyPr/>
          <a:lstStyle>
            <a:lvl2pPr>
              <a:defRPr>
                <a:latin typeface="微软雅黑" pitchFamily="34" charset="-122"/>
                <a:ea typeface="微软雅黑" pitchFamily="34" charset="-122"/>
              </a:defRPr>
            </a:lvl2pPr>
            <a:lvl3pPr>
              <a:defRPr>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6"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F3C40BF2-C901-4935-90FD-88EE641833B4}" type="slidenum">
              <a:rPr lang="zh-TW" altLang="en-US" smtClean="0"/>
              <a:pPr/>
              <a:t>‹#›</a:t>
            </a:fld>
            <a:endParaRPr lang="en-US" altLang="zh-TW" dirty="0"/>
          </a:p>
        </p:txBody>
      </p:sp>
      <p:sp>
        <p:nvSpPr>
          <p:cNvPr id="7"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9388" y="876498"/>
            <a:ext cx="8780462" cy="307777"/>
          </a:xfr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303213" y="2058988"/>
            <a:ext cx="8528050" cy="4227512"/>
          </a:xfrm>
        </p:spPr>
        <p:txBody>
          <a:bodyPr/>
          <a:lstStyle/>
          <a:p>
            <a:pPr lvl="0"/>
            <a:endParaRPr lang="en-US" noProof="0" smtClean="0"/>
          </a:p>
        </p:txBody>
      </p:sp>
      <p:sp>
        <p:nvSpPr>
          <p:cNvPr id="4"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5"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72012F40-1FE3-4E2E-BE42-C24BE7C47177}" type="slidenum">
              <a:rPr lang="zh-TW" altLang="en-US" smtClean="0"/>
              <a:pPr/>
              <a:t>‹#›</a:t>
            </a:fld>
            <a:endParaRPr lang="en-US" altLang="zh-TW" dirty="0"/>
          </a:p>
        </p:txBody>
      </p:sp>
      <p:sp>
        <p:nvSpPr>
          <p:cNvPr id="6"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7993" y="744959"/>
            <a:ext cx="7353321" cy="307777"/>
          </a:xfrm>
          <a:prstGeom prst="rect">
            <a:avLst/>
          </a:prstGeom>
        </p:spPr>
        <p:txBody>
          <a:bodyPr anchor="b"/>
          <a:lstStyle>
            <a:lvl1pPr>
              <a:defRPr sz="2000"/>
            </a:lvl1pPr>
          </a:lstStyle>
          <a:p>
            <a:r>
              <a:rPr lang="en-US" dirty="0" smtClean="0"/>
              <a:t>Agenda</a:t>
            </a:r>
            <a:endParaRPr lang="en-US" dirty="0"/>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69" y="788501"/>
            <a:ext cx="5500407" cy="307777"/>
          </a:xfrm>
          <a:prstGeom prst="rect">
            <a:avLst/>
          </a:prstGeom>
        </p:spPr>
        <p:txBody>
          <a:bodyPr anchor="b"/>
          <a:lstStyle>
            <a:lvl1pPr>
              <a:defRPr sz="2000"/>
            </a:lvl1pPr>
          </a:lstStyle>
          <a:p>
            <a:r>
              <a:rPr lang="en-US" dirty="0" smtClean="0"/>
              <a:t>Agenda</a:t>
            </a:r>
            <a:endParaRPr lang="en-US" dirty="0"/>
          </a:p>
        </p:txBody>
      </p:sp>
      <p:sp>
        <p:nvSpPr>
          <p:cNvPr id="5" name="灯片编号占位符 5"/>
          <p:cNvSpPr>
            <a:spLocks noGrp="1"/>
          </p:cNvSpPr>
          <p:nvPr>
            <p:ph type="sldNum" sz="quarter" idx="4"/>
          </p:nvPr>
        </p:nvSpPr>
        <p:spPr>
          <a:xfrm>
            <a:off x="3492012" y="6681788"/>
            <a:ext cx="2133600" cy="176212"/>
          </a:xfrm>
          <a:prstGeom prst="rect">
            <a:avLst/>
          </a:prstGeom>
        </p:spPr>
        <p:txBody>
          <a:bodyPr vert="horz" lIns="91440" tIns="45720" rIns="91440" bIns="45720" rtlCol="0" anchor="ctr"/>
          <a:lstStyle>
            <a:lvl1pPr algn="ctr" fontAlgn="auto">
              <a:spcBef>
                <a:spcPts val="0"/>
              </a:spcBef>
              <a:spcAft>
                <a:spcPts val="0"/>
              </a:spcAft>
              <a:defRPr sz="1200">
                <a:solidFill>
                  <a:schemeClr val="tx1"/>
                </a:solidFill>
                <a:latin typeface="微软雅黑" pitchFamily="34" charset="-122"/>
                <a:ea typeface="微软雅黑" pitchFamily="34" charset="-122"/>
              </a:defRPr>
            </a:lvl1pPr>
          </a:lstStyle>
          <a:p>
            <a:pPr>
              <a:defRPr/>
            </a:pPr>
            <a:fld id="{A03BB2D2-4428-4F19-9DA4-3C0CEDF6D37B}" type="slidenum">
              <a:rPr lang="zh-CN" altLang="en-US">
                <a:solidFill>
                  <a:prstClr val="black"/>
                </a:solidFill>
              </a:rPr>
              <a:pPr>
                <a:defRPr/>
              </a:pPr>
              <a:t>‹#›</a:t>
            </a:fld>
            <a:endParaRPr lang="zh-CN" altLang="en-US" dirty="0">
              <a:solidFill>
                <a:prstClr val="black"/>
              </a:solidFill>
            </a:endParaRPr>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AndObj">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317500" y="142875"/>
            <a:ext cx="8442325" cy="874713"/>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23850" y="1893888"/>
            <a:ext cx="4200525" cy="1979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323850" y="4025900"/>
            <a:ext cx="4200525"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half" idx="3"/>
          </p:nvPr>
        </p:nvSpPr>
        <p:spPr>
          <a:xfrm>
            <a:off x="4676775" y="1893888"/>
            <a:ext cx="4202113" cy="41132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0"/>
          </p:nvPr>
        </p:nvSpPr>
        <p:spPr>
          <a:xfrm>
            <a:off x="4410075" y="6524625"/>
            <a:ext cx="738188" cy="277813"/>
          </a:xfrm>
        </p:spPr>
        <p:txBody>
          <a:bodyPr/>
          <a:lstStyle>
            <a:lvl1pPr>
              <a:defRPr/>
            </a:lvl1pPr>
          </a:lstStyle>
          <a:p>
            <a:fld id="{050F1D7F-6064-48AD-8AC3-EA704D07C85F}" type="slidenum">
              <a:rPr lang="zh-CN" altLang="zh-CN"/>
              <a:pPr/>
              <a:t>‹#›</a:t>
            </a:fld>
            <a:endParaRPr lang="zh-CN" altLang="zh-CN" sz="1800" b="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ntent Page_No Placeholder">
    <p:spTree>
      <p:nvGrpSpPr>
        <p:cNvPr id="1" name=""/>
        <p:cNvGrpSpPr/>
        <p:nvPr/>
      </p:nvGrpSpPr>
      <p:grpSpPr>
        <a:xfrm>
          <a:off x="0" y="0"/>
          <a:ext cx="0" cy="0"/>
          <a:chOff x="0" y="0"/>
          <a:chExt cx="0" cy="0"/>
        </a:xfrm>
      </p:grpSpPr>
      <p:sp>
        <p:nvSpPr>
          <p:cNvPr id="2" name="Rectangle 1"/>
          <p:cNvSpPr/>
          <p:nvPr userDrawn="1"/>
        </p:nvSpPr>
        <p:spPr bwMode="auto">
          <a:xfrm>
            <a:off x="0" y="0"/>
            <a:ext cx="9144000" cy="1044423"/>
          </a:xfrm>
          <a:prstGeom prst="rect">
            <a:avLst/>
          </a:prstGeom>
          <a:solidFill>
            <a:srgbClr val="282D2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34" charset="-128"/>
            </a:endParaRPr>
          </a:p>
        </p:txBody>
      </p:sp>
      <p:sp>
        <p:nvSpPr>
          <p:cNvPr id="13" name="Title 1"/>
          <p:cNvSpPr>
            <a:spLocks noGrp="1"/>
          </p:cNvSpPr>
          <p:nvPr>
            <p:ph type="title"/>
          </p:nvPr>
        </p:nvSpPr>
        <p:spPr>
          <a:xfrm>
            <a:off x="499533" y="310094"/>
            <a:ext cx="8420100" cy="472228"/>
          </a:xfrm>
          <a:prstGeom prst="rect">
            <a:avLst/>
          </a:prstGeom>
          <a:noFill/>
          <a:ln w="9525">
            <a:noFill/>
            <a:miter lim="800000"/>
            <a:headEnd/>
            <a:tailEnd/>
          </a:ln>
        </p:spPr>
        <p:txBody>
          <a:bodyPr/>
          <a:lstStyle>
            <a:lvl1pPr>
              <a:defRPr lang="en-US" altLang="ja-JP" sz="2800" b="0" i="0" dirty="0">
                <a:solidFill>
                  <a:schemeClr val="bg1"/>
                </a:solidFill>
                <a:latin typeface="Arial"/>
                <a:ea typeface="ＭＳ Ｐゴシック" pitchFamily="34" charset="-128"/>
                <a:cs typeface="Arial"/>
              </a:defRPr>
            </a:lvl1pPr>
          </a:lstStyle>
          <a:p>
            <a:pPr lvl="0"/>
            <a:r>
              <a:rPr lang="en-US" dirty="0" smtClean="0"/>
              <a:t>Click to edit Master title style</a:t>
            </a:r>
            <a:endParaRPr lang="en-US" dirty="0"/>
          </a:p>
        </p:txBody>
      </p:sp>
      <p:cxnSp>
        <p:nvCxnSpPr>
          <p:cNvPr id="14" name="Straight Connector 13"/>
          <p:cNvCxnSpPr/>
          <p:nvPr userDrawn="1"/>
        </p:nvCxnSpPr>
        <p:spPr>
          <a:xfrm>
            <a:off x="0" y="1044423"/>
            <a:ext cx="9144000" cy="0"/>
          </a:xfrm>
          <a:prstGeom prst="line">
            <a:avLst/>
          </a:prstGeom>
          <a:ln w="63500" cmpd="sng">
            <a:solidFill>
              <a:srgbClr val="DF6A2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394789" y="6390891"/>
            <a:ext cx="842010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8125344" y="6415695"/>
            <a:ext cx="802386" cy="425196"/>
          </a:xfrm>
          <a:prstGeom prst="rect">
            <a:avLst/>
          </a:prstGeom>
        </p:spPr>
      </p:pic>
      <p:sp>
        <p:nvSpPr>
          <p:cNvPr id="12" name="TextBox 11"/>
          <p:cNvSpPr txBox="1"/>
          <p:nvPr userDrawn="1"/>
        </p:nvSpPr>
        <p:spPr>
          <a:xfrm>
            <a:off x="300719" y="6464075"/>
            <a:ext cx="4562912" cy="523220"/>
          </a:xfrm>
          <a:prstGeom prst="rect">
            <a:avLst/>
          </a:prstGeom>
          <a:noFill/>
        </p:spPr>
        <p:txBody>
          <a:bodyPr wrap="square" rtlCol="0">
            <a:spAutoFit/>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sz="1000" dirty="0" smtClean="0">
                <a:solidFill>
                  <a:schemeClr val="tx1">
                    <a:lumMod val="65000"/>
                    <a:lumOff val="35000"/>
                  </a:schemeClr>
                </a:solidFill>
              </a:rPr>
              <a:t>CONFIDENTIAL © Copyright 2014. Aruba Networks, Inc. All rights reserved</a:t>
            </a:r>
          </a:p>
          <a:p>
            <a:endParaRPr lang="en-US" dirty="0">
              <a:solidFill>
                <a:schemeClr val="tx1">
                  <a:lumMod val="65000"/>
                  <a:lumOff val="35000"/>
                </a:schemeClr>
              </a:solidFill>
            </a:endParaRPr>
          </a:p>
        </p:txBody>
      </p:sp>
    </p:spTree>
    <p:extLst>
      <p:ext uri="{BB962C8B-B14F-4D97-AF65-F5344CB8AC3E}">
        <p14:creationId xmlns:p14="http://schemas.microsoft.com/office/powerpoint/2010/main" val="4071392570"/>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93333"/>
                </a:solidFi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993333"/>
                </a:solidFill>
              </a:defRPr>
            </a:lvl1pPr>
            <a:lvl2pPr>
              <a:defRPr>
                <a:solidFill>
                  <a:srgbClr val="993333"/>
                </a:solidFill>
                <a:latin typeface="微软雅黑" pitchFamily="34" charset="-122"/>
                <a:ea typeface="微软雅黑" pitchFamily="34" charset="-122"/>
              </a:defRPr>
            </a:lvl2pPr>
            <a:lvl3pPr>
              <a:defRPr>
                <a:solidFill>
                  <a:srgbClr val="993333"/>
                </a:solidFill>
                <a:latin typeface="微软雅黑" pitchFamily="34" charset="-122"/>
                <a:ea typeface="微软雅黑" pitchFamily="34" charset="-122"/>
              </a:defRPr>
            </a:lvl3pPr>
            <a:lvl4pPr>
              <a:defRPr>
                <a:solidFill>
                  <a:srgbClr val="993333"/>
                </a:solidFill>
                <a:latin typeface="微软雅黑" pitchFamily="34" charset="-122"/>
                <a:ea typeface="微软雅黑" pitchFamily="34" charset="-122"/>
              </a:defRPr>
            </a:lvl4pPr>
            <a:lvl5pPr>
              <a:defRPr>
                <a:solidFill>
                  <a:srgbClr val="993333"/>
                </a:solidFill>
                <a:latin typeface="微软雅黑" pitchFamily="34" charset="-122"/>
                <a:ea typeface="微软雅黑" pitchFamily="34"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5"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2065593E-18F2-4619-A7BB-CC0F1DD36870}" type="slidenum">
              <a:rPr lang="zh-TW" altLang="en-US" smtClean="0"/>
              <a:pPr/>
              <a:t>‹#›</a:t>
            </a:fld>
            <a:endParaRPr lang="en-US" altLang="zh-TW" dirty="0"/>
          </a:p>
        </p:txBody>
      </p:sp>
      <p:sp>
        <p:nvSpPr>
          <p:cNvPr id="6"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231106"/>
          </a:xfrm>
        </p:spPr>
        <p:txBody>
          <a:bodyPr anchor="t"/>
          <a:lstStyle>
            <a:lvl1pPr algn="l">
              <a:defRPr sz="4000" b="1" cap="all">
                <a:latin typeface="微软雅黑" pitchFamily="34" charset="-122"/>
                <a:ea typeface="微软雅黑" pitchFamily="34" charset="-122"/>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5"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A4FFA952-91FD-4BB8-9D04-3CC00E75699F}" type="slidenum">
              <a:rPr lang="zh-TW" altLang="en-US" smtClean="0"/>
              <a:pPr/>
              <a:t>‹#›</a:t>
            </a:fld>
            <a:endParaRPr lang="en-US" altLang="zh-TW" dirty="0"/>
          </a:p>
        </p:txBody>
      </p:sp>
      <p:sp>
        <p:nvSpPr>
          <p:cNvPr id="6"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03213" y="2058988"/>
            <a:ext cx="4187825" cy="4227512"/>
          </a:xfrm>
        </p:spPr>
        <p:txBody>
          <a:bodyPr/>
          <a:lstStyle>
            <a:lvl1pPr>
              <a:defRPr sz="2800"/>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2058988"/>
            <a:ext cx="4187825" cy="4227512"/>
          </a:xfrm>
        </p:spPr>
        <p:txBody>
          <a:bodyPr/>
          <a:lstStyle>
            <a:lvl1pPr>
              <a:defRPr sz="2800"/>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6"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4C0592B8-3B43-49E6-A664-D4A222C38E34}" type="slidenum">
              <a:rPr lang="zh-TW" altLang="en-US" smtClean="0"/>
              <a:pPr/>
              <a:t>‹#›</a:t>
            </a:fld>
            <a:endParaRPr lang="en-US" altLang="zh-TW" dirty="0"/>
          </a:p>
        </p:txBody>
      </p:sp>
      <p:sp>
        <p:nvSpPr>
          <p:cNvPr id="7"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861"/>
            <a:ext cx="8229600" cy="307777"/>
          </a:xfrm>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8"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49E3E0C4-8717-43A4-8EC6-736527848839}" type="slidenum">
              <a:rPr lang="zh-TW" altLang="en-US" smtClean="0"/>
              <a:pPr/>
              <a:t>‹#›</a:t>
            </a:fld>
            <a:endParaRPr lang="en-US" altLang="zh-TW" dirty="0"/>
          </a:p>
        </p:txBody>
      </p:sp>
      <p:sp>
        <p:nvSpPr>
          <p:cNvPr id="9"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itchFamily="34" charset="-122"/>
                <a:ea typeface="微软雅黑" pitchFamily="34" charset="-122"/>
              </a:defRPr>
            </a:lvl1pPr>
          </a:lstStyle>
          <a:p>
            <a:r>
              <a:rPr lang="en-US" dirty="0" smtClean="0"/>
              <a:t>Click to edit Master title style</a:t>
            </a:r>
            <a:endParaRPr lang="en-US" dirty="0"/>
          </a:p>
        </p:txBody>
      </p:sp>
      <p:sp>
        <p:nvSpPr>
          <p:cNvPr id="3"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4"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8D2991F1-1E6E-4A19-9DA6-770F4DFB3D92}" type="slidenum">
              <a:rPr lang="zh-TW" altLang="en-US" smtClean="0"/>
              <a:pPr/>
              <a:t>‹#›</a:t>
            </a:fld>
            <a:endParaRPr lang="en-US" altLang="zh-TW" dirty="0"/>
          </a:p>
        </p:txBody>
      </p:sp>
      <p:sp>
        <p:nvSpPr>
          <p:cNvPr id="5"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3"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B16FDE85-C1A1-4C5D-A050-E31C94EE12E3}" type="slidenum">
              <a:rPr lang="zh-TW" altLang="en-US" smtClean="0"/>
              <a:pPr/>
              <a:t>‹#›</a:t>
            </a:fld>
            <a:endParaRPr lang="en-US" altLang="zh-TW" dirty="0"/>
          </a:p>
        </p:txBody>
      </p:sp>
      <p:sp>
        <p:nvSpPr>
          <p:cNvPr id="4"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19547"/>
            <a:ext cx="3008313" cy="615553"/>
          </a:xfrm>
        </p:spPr>
        <p:txBody>
          <a:bodyPr/>
          <a:lstStyle>
            <a:lvl1pPr algn="l">
              <a:defRPr sz="2000" b="1">
                <a:latin typeface="微软雅黑" pitchFamily="34" charset="-122"/>
                <a:ea typeface="微软雅黑" pitchFamily="34" charset="-122"/>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atin typeface="微软雅黑" pitchFamily="34" charset="-122"/>
                <a:ea typeface="微软雅黑" pitchFamily="34" charset="-122"/>
              </a:defRPr>
            </a:lvl2pPr>
            <a:lvl3pPr>
              <a:defRPr sz="2400">
                <a:latin typeface="微软雅黑" pitchFamily="34" charset="-122"/>
                <a:ea typeface="微软雅黑" pitchFamily="34" charset="-122"/>
              </a:defRPr>
            </a:lvl3pPr>
            <a:lvl4pPr>
              <a:defRPr sz="2000">
                <a:latin typeface="微软雅黑" pitchFamily="34" charset="-122"/>
                <a:ea typeface="微软雅黑" pitchFamily="34" charset="-122"/>
              </a:defRPr>
            </a:lvl4pPr>
            <a:lvl5pPr>
              <a:defRPr sz="2000">
                <a:latin typeface="微软雅黑" pitchFamily="34" charset="-122"/>
                <a:ea typeface="微软雅黑" pitchFamily="34" charset="-122"/>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6"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D7086332-424B-4E8D-9C26-D9102B0A41BA}" type="slidenum">
              <a:rPr lang="zh-TW" altLang="en-US" smtClean="0"/>
              <a:pPr/>
              <a:t>‹#›</a:t>
            </a:fld>
            <a:endParaRPr lang="en-US" altLang="zh-TW" dirty="0"/>
          </a:p>
        </p:txBody>
      </p:sp>
      <p:sp>
        <p:nvSpPr>
          <p:cNvPr id="7"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059561"/>
            <a:ext cx="5486400" cy="307777"/>
          </a:xfrm>
        </p:spPr>
        <p:txBody>
          <a:bodyPr/>
          <a:lstStyle>
            <a:lvl1pPr algn="l">
              <a:defRPr sz="2000" b="1">
                <a:latin typeface="微软雅黑" pitchFamily="34" charset="-122"/>
                <a:ea typeface="微软雅黑" pitchFamily="34" charset="-122"/>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6"/>
          <p:cNvSpPr>
            <a:spLocks noGrp="1" noChangeArrowheads="1"/>
          </p:cNvSpPr>
          <p:nvPr>
            <p:ph type="ftr" sz="quarter" idx="10"/>
            <p:custDataLst>
              <p:tags r:id="rId1"/>
            </p:custDataLst>
          </p:nvPr>
        </p:nvSpPr>
        <p:spPr>
          <a:ln/>
        </p:spPr>
        <p:txBody>
          <a:bodyPr/>
          <a:lstStyle>
            <a:lvl1pPr>
              <a:defRPr>
                <a:latin typeface="微软雅黑" pitchFamily="34" charset="-122"/>
                <a:ea typeface="微软雅黑" pitchFamily="34" charset="-122"/>
              </a:defRPr>
            </a:lvl1pPr>
          </a:lstStyle>
          <a:p>
            <a:endParaRPr lang="en-US" altLang="zh-TW" dirty="0"/>
          </a:p>
        </p:txBody>
      </p:sp>
      <p:sp>
        <p:nvSpPr>
          <p:cNvPr id="6" name="Rectangle 60"/>
          <p:cNvSpPr>
            <a:spLocks noGrp="1" noChangeArrowheads="1"/>
          </p:cNvSpPr>
          <p:nvPr>
            <p:ph type="sldNum" sz="quarter" idx="11"/>
            <p:custDataLst>
              <p:tags r:id="rId2"/>
            </p:custDataLst>
          </p:nvPr>
        </p:nvSpPr>
        <p:spPr>
          <a:ln/>
        </p:spPr>
        <p:txBody>
          <a:bodyPr/>
          <a:lstStyle>
            <a:lvl1pPr>
              <a:defRPr>
                <a:latin typeface="微软雅黑" pitchFamily="34" charset="-122"/>
                <a:ea typeface="微软雅黑" pitchFamily="34" charset="-122"/>
              </a:defRPr>
            </a:lvl1pPr>
          </a:lstStyle>
          <a:p>
            <a:fld id="{0E1EF36F-1264-49E2-B073-125279125EB6}" type="slidenum">
              <a:rPr lang="zh-TW" altLang="en-US" smtClean="0"/>
              <a:pPr/>
              <a:t>‹#›</a:t>
            </a:fld>
            <a:endParaRPr lang="en-US" altLang="zh-TW" dirty="0"/>
          </a:p>
        </p:txBody>
      </p:sp>
      <p:sp>
        <p:nvSpPr>
          <p:cNvPr id="7" name="Rectangle 81"/>
          <p:cNvSpPr>
            <a:spLocks noGrp="1" noChangeArrowheads="1"/>
          </p:cNvSpPr>
          <p:nvPr>
            <p:ph type="dt" sz="half" idx="12"/>
            <p:custDataLst>
              <p:tags r:id="rId3"/>
            </p:custDataLst>
          </p:nvPr>
        </p:nvSpPr>
        <p:spPr>
          <a:ln/>
        </p:spPr>
        <p:txBody>
          <a:bodyPr/>
          <a:lstStyle>
            <a:lvl1pPr>
              <a:defRPr>
                <a:latin typeface="微软雅黑" pitchFamily="34" charset="-122"/>
                <a:ea typeface="微软雅黑" pitchFamily="34" charset="-122"/>
              </a:defRPr>
            </a:lvl1pPr>
          </a:lstStyle>
          <a:p>
            <a:endParaRPr lang="en-US" altLang="zh-TW" dirty="0"/>
          </a:p>
        </p:txBody>
      </p:sp>
    </p:spTree>
  </p:cSld>
  <p:clrMapOvr>
    <a:masterClrMapping/>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20" Type="http://schemas.openxmlformats.org/officeDocument/2006/relationships/vmlDrawing" Target="../drawings/vmlDrawing1.vml"/><Relationship Id="rId21" Type="http://schemas.openxmlformats.org/officeDocument/2006/relationships/tags" Target="../tags/tag2.xml"/><Relationship Id="rId22" Type="http://schemas.openxmlformats.org/officeDocument/2006/relationships/tags" Target="../tags/tag3.xml"/><Relationship Id="rId23" Type="http://schemas.openxmlformats.org/officeDocument/2006/relationships/tags" Target="../tags/tag4.xml"/><Relationship Id="rId24" Type="http://schemas.openxmlformats.org/officeDocument/2006/relationships/tags" Target="../tags/tag5.xml"/><Relationship Id="rId25" Type="http://schemas.openxmlformats.org/officeDocument/2006/relationships/tags" Target="../tags/tag6.xml"/><Relationship Id="rId26" Type="http://schemas.openxmlformats.org/officeDocument/2006/relationships/tags" Target="../tags/tag7.xml"/><Relationship Id="rId27" Type="http://schemas.openxmlformats.org/officeDocument/2006/relationships/tags" Target="../tags/tag8.xml"/><Relationship Id="rId28" Type="http://schemas.openxmlformats.org/officeDocument/2006/relationships/tags" Target="../tags/tag9.xml"/><Relationship Id="rId29" Type="http://schemas.openxmlformats.org/officeDocument/2006/relationships/tags" Target="../tags/tag10.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tags" Target="../tags/tag11.xml"/><Relationship Id="rId31" Type="http://schemas.openxmlformats.org/officeDocument/2006/relationships/oleObject" Target="../embeddings/oleObject1.bin"/><Relationship Id="rId32" Type="http://schemas.openxmlformats.org/officeDocument/2006/relationships/hyperlink" Target="http://t.qq.com/cxzsfdcwb" TargetMode="Externa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Rectangle 2" hidden="1"/>
          <p:cNvGraphicFramePr>
            <a:graphicFrameLocks/>
          </p:cNvGraphicFramePr>
          <p:nvPr>
            <p:custDataLst>
              <p:tags r:id="rId21"/>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2" r:id="rId31" imgW="0" imgH="0" progId="">
                  <p:embed/>
                </p:oleObj>
              </mc:Choice>
              <mc:Fallback>
                <p:oleObj r:id="rId31" imgW="0" imgH="0" progId="">
                  <p:embed/>
                  <p:pic>
                    <p:nvPicPr>
                      <p:cNvPr id="0" name="AutoShape 3"/>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Rectangle 29"/>
          <p:cNvSpPr>
            <a:spLocks noGrp="1" noChangeArrowheads="1"/>
          </p:cNvSpPr>
          <p:nvPr>
            <p:ph type="body" idx="1"/>
            <p:custDataLst>
              <p:tags r:id="rId22"/>
            </p:custDataLst>
          </p:nvPr>
        </p:nvSpPr>
        <p:spPr bwMode="gray">
          <a:xfrm>
            <a:off x="303213" y="2058988"/>
            <a:ext cx="8528050" cy="422751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1029" name="Rectangle 64"/>
          <p:cNvSpPr>
            <a:spLocks noGrp="1" noChangeArrowheads="1"/>
          </p:cNvSpPr>
          <p:nvPr>
            <p:ph type="title"/>
            <p:custDataLst>
              <p:tags r:id="rId23"/>
            </p:custDataLst>
          </p:nvPr>
        </p:nvSpPr>
        <p:spPr bwMode="gray">
          <a:xfrm>
            <a:off x="179388" y="470098"/>
            <a:ext cx="8780462" cy="307777"/>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ltLang="zh-TW" dirty="0" smtClean="0"/>
              <a:t>Click to edit Master title style</a:t>
            </a:r>
          </a:p>
        </p:txBody>
      </p:sp>
      <p:sp>
        <p:nvSpPr>
          <p:cNvPr id="1090" name="Rectangle 66"/>
          <p:cNvSpPr>
            <a:spLocks noGrp="1" noChangeArrowheads="1"/>
          </p:cNvSpPr>
          <p:nvPr>
            <p:ph type="ftr" sz="quarter" idx="3"/>
            <p:custDataLst>
              <p:tags r:id="rId24"/>
            </p:custDataLst>
          </p:nvPr>
        </p:nvSpPr>
        <p:spPr bwMode="gray">
          <a:xfrm>
            <a:off x="88900" y="6665913"/>
            <a:ext cx="2286000" cy="166687"/>
          </a:xfrm>
          <a:prstGeom prst="rect">
            <a:avLst/>
          </a:prstGeom>
          <a:noFill/>
          <a:ln w="12700">
            <a:noFill/>
            <a:miter lim="800000"/>
            <a:headEnd/>
            <a:tailEnd/>
          </a:ln>
          <a:effectLst/>
        </p:spPr>
        <p:txBody>
          <a:bodyPr vert="horz" wrap="none" lIns="0" tIns="0" rIns="0" bIns="0" numCol="1" anchor="b" anchorCtr="0" compatLnSpc="1">
            <a:prstTxWarp prst="textNoShape">
              <a:avLst/>
            </a:prstTxWarp>
          </a:bodyPr>
          <a:lstStyle>
            <a:lvl1pPr algn="l">
              <a:spcBef>
                <a:spcPct val="0"/>
              </a:spcBef>
              <a:buSzTx/>
              <a:buFontTx/>
              <a:buNone/>
              <a:defRPr sz="1000">
                <a:latin typeface="微软雅黑" pitchFamily="34" charset="-122"/>
                <a:ea typeface="微软雅黑" pitchFamily="34" charset="-122"/>
              </a:defRPr>
            </a:lvl1pPr>
          </a:lstStyle>
          <a:p>
            <a:endParaRPr lang="en-US" altLang="zh-TW" dirty="0"/>
          </a:p>
        </p:txBody>
      </p:sp>
      <p:sp>
        <p:nvSpPr>
          <p:cNvPr id="1084" name="Rectangle 60"/>
          <p:cNvSpPr>
            <a:spLocks noGrp="1" noChangeArrowheads="1"/>
          </p:cNvSpPr>
          <p:nvPr>
            <p:ph type="sldNum" sz="quarter" idx="4"/>
            <p:custDataLst>
              <p:tags r:id="rId25"/>
            </p:custDataLst>
          </p:nvPr>
        </p:nvSpPr>
        <p:spPr bwMode="gray">
          <a:xfrm>
            <a:off x="4152900" y="6665913"/>
            <a:ext cx="719138" cy="165100"/>
          </a:xfrm>
          <a:prstGeom prst="rect">
            <a:avLst/>
          </a:prstGeom>
          <a:noFill/>
          <a:ln w="12700">
            <a:noFill/>
            <a:miter lim="800000"/>
            <a:headEnd/>
            <a:tailEnd/>
          </a:ln>
          <a:effectLst/>
        </p:spPr>
        <p:txBody>
          <a:bodyPr vert="horz" wrap="square" lIns="0" tIns="0" rIns="0" bIns="0" numCol="1" anchor="b" anchorCtr="0" compatLnSpc="1">
            <a:prstTxWarp prst="textNoShape">
              <a:avLst/>
            </a:prstTxWarp>
          </a:bodyPr>
          <a:lstStyle>
            <a:lvl1pPr>
              <a:lnSpc>
                <a:spcPct val="80000"/>
              </a:lnSpc>
              <a:spcBef>
                <a:spcPct val="0"/>
              </a:spcBef>
              <a:buSzTx/>
              <a:buFontTx/>
              <a:buNone/>
              <a:defRPr sz="1000">
                <a:latin typeface="微软雅黑" pitchFamily="34" charset="-122"/>
                <a:ea typeface="微软雅黑" pitchFamily="34" charset="-122"/>
              </a:defRPr>
            </a:lvl1pPr>
          </a:lstStyle>
          <a:p>
            <a:fld id="{464844B4-39D7-4B5A-9178-55752D30365A}" type="slidenum">
              <a:rPr lang="zh-TW" altLang="en-US" smtClean="0"/>
              <a:pPr/>
              <a:t>‹#›</a:t>
            </a:fld>
            <a:endParaRPr lang="en-US" altLang="zh-TW" dirty="0"/>
          </a:p>
        </p:txBody>
      </p:sp>
      <p:sp>
        <p:nvSpPr>
          <p:cNvPr id="1105" name="Rectangle 81"/>
          <p:cNvSpPr>
            <a:spLocks noGrp="1" noChangeArrowheads="1"/>
          </p:cNvSpPr>
          <p:nvPr>
            <p:ph type="dt" sz="half" idx="2"/>
            <p:custDataLst>
              <p:tags r:id="rId26"/>
            </p:custDataLst>
          </p:nvPr>
        </p:nvSpPr>
        <p:spPr bwMode="gray">
          <a:xfrm>
            <a:off x="7735888" y="6665913"/>
            <a:ext cx="1281112" cy="15240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algn="r">
              <a:spcBef>
                <a:spcPct val="0"/>
              </a:spcBef>
              <a:buSzTx/>
              <a:buFontTx/>
              <a:buNone/>
              <a:defRPr sz="1000">
                <a:latin typeface="微软雅黑" pitchFamily="34" charset="-122"/>
                <a:ea typeface="微软雅黑" pitchFamily="34" charset="-122"/>
              </a:defRPr>
            </a:lvl1pPr>
          </a:lstStyle>
          <a:p>
            <a:endParaRPr lang="en-US" altLang="zh-TW" dirty="0"/>
          </a:p>
        </p:txBody>
      </p:sp>
      <p:sp>
        <p:nvSpPr>
          <p:cNvPr id="1128" name="AcnSubjectTitle_ID_1128" hidden="1"/>
          <p:cNvSpPr txBox="1">
            <a:spLocks noChangeArrowheads="1"/>
          </p:cNvSpPr>
          <p:nvPr>
            <p:custDataLst>
              <p:tags r:id="rId27"/>
            </p:custDataLst>
          </p:nvPr>
        </p:nvSpPr>
        <p:spPr bwMode="gray">
          <a:xfrm>
            <a:off x="163513" y="1433513"/>
            <a:ext cx="8818562" cy="684212"/>
          </a:xfrm>
          <a:prstGeom prst="rect">
            <a:avLst/>
          </a:prstGeom>
          <a:noFill/>
          <a:ln w="12700">
            <a:noFill/>
            <a:miter lim="800000"/>
            <a:headEnd/>
            <a:tailEnd/>
          </a:ln>
          <a:effectLst/>
        </p:spPr>
        <p:txBody>
          <a:bodyPr lIns="0" tIns="0" rIns="0" bIns="0"/>
          <a:lstStyle/>
          <a:p>
            <a:pPr algn="l">
              <a:spcBef>
                <a:spcPct val="0"/>
              </a:spcBef>
              <a:buClr>
                <a:schemeClr val="tx1"/>
              </a:buClr>
            </a:pPr>
            <a:r>
              <a:rPr lang="en-US" altLang="zh-TW" sz="1800" b="1" dirty="0">
                <a:solidFill>
                  <a:srgbClr val="993333"/>
                </a:solidFill>
                <a:latin typeface="微软雅黑" pitchFamily="34" charset="-122"/>
                <a:ea typeface="微软雅黑" pitchFamily="34" charset="-122"/>
              </a:rPr>
              <a:t>Subject Title</a:t>
            </a:r>
          </a:p>
        </p:txBody>
      </p:sp>
      <p:sp>
        <p:nvSpPr>
          <p:cNvPr id="1138" name="AcnStamp_ID_1138" hidden="1"/>
          <p:cNvSpPr>
            <a:spLocks noChangeArrowheads="1"/>
          </p:cNvSpPr>
          <p:nvPr>
            <p:custDataLst>
              <p:tags r:id="rId28"/>
            </p:custDataLst>
          </p:nvPr>
        </p:nvSpPr>
        <p:spPr bwMode="gray">
          <a:xfrm>
            <a:off x="7497077" y="1644650"/>
            <a:ext cx="1462773" cy="266740"/>
          </a:xfrm>
          <a:prstGeom prst="leftRightArrow">
            <a:avLst>
              <a:gd name="adj1" fmla="val 100000"/>
              <a:gd name="adj2" fmla="val 0"/>
            </a:avLst>
          </a:prstGeom>
          <a:noFill/>
          <a:ln w="9525">
            <a:noFill/>
            <a:miter lim="800000"/>
            <a:headEnd/>
            <a:tailEnd/>
          </a:ln>
          <a:effectLst/>
        </p:spPr>
        <p:txBody>
          <a:bodyPr wrap="none" lIns="0" tIns="25400" rIns="0" bIns="25400">
            <a:spAutoFit/>
          </a:bodyPr>
          <a:lstStyle/>
          <a:p>
            <a:pPr algn="r">
              <a:spcBef>
                <a:spcPct val="0"/>
              </a:spcBef>
            </a:pPr>
            <a:r>
              <a:rPr lang="en-US" altLang="zh-CN" b="1" dirty="0">
                <a:latin typeface="微软雅黑" pitchFamily="34" charset="-122"/>
                <a:ea typeface="微软雅黑" pitchFamily="34" charset="-122"/>
              </a:rPr>
              <a:t>MASTER STAMP</a:t>
            </a:r>
          </a:p>
        </p:txBody>
      </p:sp>
      <p:cxnSp>
        <p:nvCxnSpPr>
          <p:cNvPr id="1035" name="AcnStpConnector_ID_1139" hidden="1"/>
          <p:cNvCxnSpPr>
            <a:cxnSpLocks noChangeShapeType="1"/>
            <a:stCxn id="1138" idx="2"/>
            <a:endCxn id="1138" idx="0"/>
          </p:cNvCxnSpPr>
          <p:nvPr>
            <p:custDataLst>
              <p:tags r:id="rId29"/>
            </p:custDataLst>
          </p:nvPr>
        </p:nvCxnSpPr>
        <p:spPr bwMode="gray">
          <a:xfrm rot="5400000" flipH="1" flipV="1">
            <a:off x="8228463" y="913264"/>
            <a:ext cx="1588" cy="1462773"/>
          </a:xfrm>
          <a:prstGeom prst="straightConnector1">
            <a:avLst/>
          </a:prstGeom>
          <a:noFill/>
          <a:ln w="9525">
            <a:solidFill>
              <a:srgbClr val="000000"/>
            </a:solidFill>
            <a:round/>
            <a:headEnd/>
            <a:tailEnd/>
          </a:ln>
        </p:spPr>
      </p:cxnSp>
      <p:cxnSp>
        <p:nvCxnSpPr>
          <p:cNvPr id="1036" name="AcnStpConnector_ID_1140" hidden="1"/>
          <p:cNvCxnSpPr>
            <a:cxnSpLocks noChangeShapeType="1"/>
            <a:stCxn id="1138" idx="4"/>
            <a:endCxn id="1138" idx="6"/>
          </p:cNvCxnSpPr>
          <p:nvPr>
            <p:custDataLst>
              <p:tags r:id="rId30"/>
            </p:custDataLst>
          </p:nvPr>
        </p:nvCxnSpPr>
        <p:spPr bwMode="gray">
          <a:xfrm rot="16200000" flipH="1">
            <a:off x="8228463" y="1180003"/>
            <a:ext cx="1588" cy="1462773"/>
          </a:xfrm>
          <a:prstGeom prst="straightConnector1">
            <a:avLst/>
          </a:prstGeom>
          <a:noFill/>
          <a:ln w="9525">
            <a:solidFill>
              <a:srgbClr val="000000"/>
            </a:solidFill>
            <a:round/>
            <a:headEnd/>
            <a:tailEnd/>
          </a:ln>
        </p:spPr>
      </p:cxnSp>
      <p:cxnSp>
        <p:nvCxnSpPr>
          <p:cNvPr id="15" name="Straight Connector 14"/>
          <p:cNvCxnSpPr/>
          <p:nvPr/>
        </p:nvCxnSpPr>
        <p:spPr bwMode="auto">
          <a:xfrm>
            <a:off x="0" y="1104900"/>
            <a:ext cx="9144000" cy="0"/>
          </a:xfrm>
          <a:prstGeom prst="line">
            <a:avLst/>
          </a:prstGeom>
          <a:solidFill>
            <a:schemeClr val="bg1"/>
          </a:solidFill>
          <a:ln w="34925" cap="flat" cmpd="sng" algn="ctr">
            <a:solidFill>
              <a:srgbClr val="993333"/>
            </a:solidFill>
            <a:prstDash val="solid"/>
            <a:round/>
            <a:headEnd type="none" w="med" len="med"/>
            <a:tailEnd type="none" w="med" len="med"/>
          </a:ln>
          <a:effectLst/>
        </p:spPr>
      </p:cxnSp>
      <p:pic>
        <p:nvPicPr>
          <p:cNvPr id="16" name="Picture 2" descr="兆顺地产">
            <a:hlinkClick r:id="rId32" tooltip="兆顺地产(@cxzsfdcwb)"/>
          </p:cNvPr>
          <p:cNvPicPr>
            <a:picLocks noChangeAspect="1" noChangeArrowheads="1"/>
          </p:cNvPicPr>
          <p:nvPr userDrawn="1"/>
        </p:nvPicPr>
        <p:blipFill>
          <a:blip r:embed="rId33"/>
          <a:srcRect/>
          <a:stretch>
            <a:fillRect/>
          </a:stretch>
        </p:blipFill>
        <p:spPr bwMode="auto">
          <a:xfrm>
            <a:off x="8065138" y="13063"/>
            <a:ext cx="1052736" cy="1052736"/>
          </a:xfrm>
          <a:prstGeom prst="rect">
            <a:avLst/>
          </a:prstGeom>
          <a:noFill/>
        </p:spPr>
      </p:pic>
    </p:spTree>
  </p:cSld>
  <p:clrMap bg1="lt1" tx1="dk1" bg2="lt2" tx2="dk2" accent1="accent1" accent2="accent2" accent3="accent3" accent4="accent4" accent5="accent5" accent6="accent6" hlink="hlink" folHlink="folHlink"/>
  <p:sldLayoutIdLst>
    <p:sldLayoutId id="2147483677"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9" r:id="rId15"/>
    <p:sldLayoutId id="2147483680" r:id="rId16"/>
    <p:sldLayoutId id="2147483681" r:id="rId17"/>
    <p:sldLayoutId id="2147483683" r:id="rId18"/>
  </p:sldLayoutIdLst>
  <p:transition xmlns:p14="http://schemas.microsoft.com/office/powerpoint/2010/main">
    <p:fade thruBlk="1"/>
  </p:transition>
  <p:hf hdr="0"/>
  <p:txStyles>
    <p:titleStyle>
      <a:lvl1pPr algn="l" rtl="0" eaLnBrk="0" fontAlgn="base" hangingPunct="0">
        <a:spcBef>
          <a:spcPct val="0"/>
        </a:spcBef>
        <a:spcAft>
          <a:spcPct val="0"/>
        </a:spcAft>
        <a:defRPr sz="2000" b="1">
          <a:solidFill>
            <a:srgbClr val="993333"/>
          </a:solidFill>
          <a:latin typeface="微软雅黑" pitchFamily="34" charset="-122"/>
          <a:ea typeface="微软雅黑" pitchFamily="34" charset="-122"/>
          <a:cs typeface="+mj-cs"/>
        </a:defRPr>
      </a:lvl1pPr>
      <a:lvl2pPr algn="l" rtl="0" eaLnBrk="0" fontAlgn="base" hangingPunct="0">
        <a:spcBef>
          <a:spcPct val="0"/>
        </a:spcBef>
        <a:spcAft>
          <a:spcPct val="0"/>
        </a:spcAft>
        <a:defRPr b="1">
          <a:solidFill>
            <a:schemeClr val="bg1"/>
          </a:solidFill>
          <a:latin typeface="Arial" pitchFamily="-109" charset="-52"/>
          <a:ea typeface="MS PGothic" pitchFamily="34" charset="-128"/>
        </a:defRPr>
      </a:lvl2pPr>
      <a:lvl3pPr algn="l" rtl="0" eaLnBrk="0" fontAlgn="base" hangingPunct="0">
        <a:spcBef>
          <a:spcPct val="0"/>
        </a:spcBef>
        <a:spcAft>
          <a:spcPct val="0"/>
        </a:spcAft>
        <a:defRPr b="1">
          <a:solidFill>
            <a:schemeClr val="bg1"/>
          </a:solidFill>
          <a:latin typeface="Arial" pitchFamily="-109" charset="-52"/>
          <a:ea typeface="MS PGothic" pitchFamily="34" charset="-128"/>
        </a:defRPr>
      </a:lvl3pPr>
      <a:lvl4pPr algn="l" rtl="0" eaLnBrk="0" fontAlgn="base" hangingPunct="0">
        <a:spcBef>
          <a:spcPct val="0"/>
        </a:spcBef>
        <a:spcAft>
          <a:spcPct val="0"/>
        </a:spcAft>
        <a:defRPr b="1">
          <a:solidFill>
            <a:schemeClr val="bg1"/>
          </a:solidFill>
          <a:latin typeface="Arial" pitchFamily="-109" charset="-52"/>
          <a:ea typeface="MS PGothic" pitchFamily="34" charset="-128"/>
        </a:defRPr>
      </a:lvl4pPr>
      <a:lvl5pPr algn="l" rtl="0" eaLnBrk="0" fontAlgn="base" hangingPunct="0">
        <a:spcBef>
          <a:spcPct val="0"/>
        </a:spcBef>
        <a:spcAft>
          <a:spcPct val="0"/>
        </a:spcAft>
        <a:defRPr b="1">
          <a:solidFill>
            <a:schemeClr val="bg1"/>
          </a:solidFill>
          <a:latin typeface="Arial" pitchFamily="-109" charset="-52"/>
          <a:ea typeface="MS PGothic" pitchFamily="34" charset="-128"/>
        </a:defRPr>
      </a:lvl5pPr>
      <a:lvl6pPr marL="457200" algn="l" rtl="0" eaLnBrk="0" fontAlgn="base" hangingPunct="0">
        <a:spcBef>
          <a:spcPct val="0"/>
        </a:spcBef>
        <a:spcAft>
          <a:spcPct val="0"/>
        </a:spcAft>
        <a:defRPr b="1">
          <a:solidFill>
            <a:schemeClr val="bg1"/>
          </a:solidFill>
          <a:latin typeface="Arial" pitchFamily="-109" charset="-52"/>
        </a:defRPr>
      </a:lvl6pPr>
      <a:lvl7pPr marL="914400" algn="l" rtl="0" eaLnBrk="0" fontAlgn="base" hangingPunct="0">
        <a:spcBef>
          <a:spcPct val="0"/>
        </a:spcBef>
        <a:spcAft>
          <a:spcPct val="0"/>
        </a:spcAft>
        <a:defRPr b="1">
          <a:solidFill>
            <a:schemeClr val="bg1"/>
          </a:solidFill>
          <a:latin typeface="Arial" pitchFamily="-109" charset="-52"/>
        </a:defRPr>
      </a:lvl7pPr>
      <a:lvl8pPr marL="1371600" algn="l" rtl="0" eaLnBrk="0" fontAlgn="base" hangingPunct="0">
        <a:spcBef>
          <a:spcPct val="0"/>
        </a:spcBef>
        <a:spcAft>
          <a:spcPct val="0"/>
        </a:spcAft>
        <a:defRPr b="1">
          <a:solidFill>
            <a:schemeClr val="bg1"/>
          </a:solidFill>
          <a:latin typeface="Arial" pitchFamily="-109" charset="-52"/>
        </a:defRPr>
      </a:lvl8pPr>
      <a:lvl9pPr marL="1828800" algn="l" rtl="0" eaLnBrk="0" fontAlgn="base" hangingPunct="0">
        <a:spcBef>
          <a:spcPct val="0"/>
        </a:spcBef>
        <a:spcAft>
          <a:spcPct val="0"/>
        </a:spcAft>
        <a:defRPr b="1">
          <a:solidFill>
            <a:schemeClr val="bg1"/>
          </a:solidFill>
          <a:latin typeface="Arial" pitchFamily="-109" charset="-52"/>
        </a:defRPr>
      </a:lvl9pPr>
    </p:titleStyle>
    <p:bodyStyle>
      <a:lvl1pPr marL="342900" indent="-342900" algn="l" rtl="0" eaLnBrk="0" fontAlgn="base" hangingPunct="0">
        <a:spcBef>
          <a:spcPct val="20000"/>
        </a:spcBef>
        <a:spcAft>
          <a:spcPct val="0"/>
        </a:spcAft>
        <a:buClr>
          <a:schemeClr val="tx1"/>
        </a:buClr>
        <a:buSzPct val="100000"/>
        <a:buFont typeface="Wingdings" pitchFamily="2" charset="2"/>
        <a:defRPr sz="1400">
          <a:solidFill>
            <a:schemeClr val="tx1"/>
          </a:solidFill>
          <a:latin typeface="+mn-lt"/>
          <a:ea typeface="MS PGothic" pitchFamily="34" charset="-128"/>
          <a:cs typeface="+mn-cs"/>
        </a:defRPr>
      </a:lvl1pPr>
      <a:lvl2pPr marL="177800" indent="-176213" algn="l" rtl="0" eaLnBrk="0" fontAlgn="base" hangingPunct="0">
        <a:spcBef>
          <a:spcPct val="20000"/>
        </a:spcBef>
        <a:spcAft>
          <a:spcPct val="0"/>
        </a:spcAft>
        <a:buClr>
          <a:schemeClr val="tx1"/>
        </a:buClr>
        <a:buSzPct val="100000"/>
        <a:buFont typeface="Wingdings" pitchFamily="2" charset="2"/>
        <a:buChar char="§"/>
        <a:defRPr sz="1600">
          <a:solidFill>
            <a:srgbClr val="993333"/>
          </a:solidFill>
          <a:latin typeface="微软雅黑" pitchFamily="34" charset="-122"/>
          <a:ea typeface="微软雅黑" pitchFamily="34" charset="-122"/>
          <a:cs typeface="微软雅黑" pitchFamily="34" charset="-122"/>
        </a:defRPr>
      </a:lvl2pPr>
      <a:lvl3pPr marL="342900" indent="-163513" algn="l" rtl="0" eaLnBrk="0" fontAlgn="base" hangingPunct="0">
        <a:spcBef>
          <a:spcPct val="20000"/>
        </a:spcBef>
        <a:spcAft>
          <a:spcPct val="0"/>
        </a:spcAft>
        <a:buClr>
          <a:schemeClr val="tx1"/>
        </a:buClr>
        <a:buSzPct val="100000"/>
        <a:buFont typeface="Arial" charset="0"/>
        <a:buChar char="–"/>
        <a:defRPr sz="1600">
          <a:solidFill>
            <a:srgbClr val="993333"/>
          </a:solidFill>
          <a:latin typeface="微软雅黑" pitchFamily="34" charset="-122"/>
          <a:ea typeface="微软雅黑" pitchFamily="34" charset="-122"/>
          <a:cs typeface="微软雅黑" pitchFamily="34" charset="-122"/>
        </a:defRPr>
      </a:lvl3pPr>
      <a:lvl4pPr marL="533400" indent="-188913" algn="l" rtl="0" eaLnBrk="0" fontAlgn="base" hangingPunct="0">
        <a:spcBef>
          <a:spcPct val="20000"/>
        </a:spcBef>
        <a:spcAft>
          <a:spcPct val="0"/>
        </a:spcAft>
        <a:buClr>
          <a:schemeClr val="tx1"/>
        </a:buClr>
        <a:buSzPct val="100000"/>
        <a:buFont typeface="Arial" charset="0"/>
        <a:buChar char="•"/>
        <a:defRPr sz="1600">
          <a:solidFill>
            <a:srgbClr val="993333"/>
          </a:solidFill>
          <a:latin typeface="微软雅黑" pitchFamily="34" charset="-122"/>
          <a:ea typeface="微软雅黑" pitchFamily="34" charset="-122"/>
          <a:cs typeface="微软雅黑" pitchFamily="34" charset="-122"/>
        </a:defRPr>
      </a:lvl4pPr>
      <a:lvl5pPr marL="711200" indent="-176213" algn="l" rtl="0" eaLnBrk="0" fontAlgn="base" hangingPunct="0">
        <a:spcBef>
          <a:spcPct val="20000"/>
        </a:spcBef>
        <a:spcAft>
          <a:spcPct val="0"/>
        </a:spcAft>
        <a:buClr>
          <a:schemeClr val="tx1"/>
        </a:buClr>
        <a:buSzPct val="100000"/>
        <a:buFont typeface="Arial" charset="0"/>
        <a:buChar char="-"/>
        <a:defRPr sz="1600">
          <a:solidFill>
            <a:srgbClr val="993333"/>
          </a:solidFill>
          <a:latin typeface="微软雅黑" pitchFamily="34" charset="-122"/>
          <a:ea typeface="微软雅黑" pitchFamily="34" charset="-122"/>
          <a:cs typeface="微软雅黑" pitchFamily="34" charset="-122"/>
        </a:defRPr>
      </a:lvl5pPr>
      <a:lvl6pPr marL="1168400" indent="-176213" algn="l" rtl="0" eaLnBrk="0" fontAlgn="base" hangingPunct="0">
        <a:spcBef>
          <a:spcPct val="20000"/>
        </a:spcBef>
        <a:spcAft>
          <a:spcPct val="0"/>
        </a:spcAft>
        <a:buClr>
          <a:schemeClr val="tx1"/>
        </a:buClr>
        <a:buSzPct val="100000"/>
        <a:buFont typeface="Arial" pitchFamily="-109" charset="-52"/>
        <a:buChar char="-"/>
        <a:defRPr sz="1600">
          <a:solidFill>
            <a:schemeClr val="tx1"/>
          </a:solidFill>
          <a:latin typeface="+mn-lt"/>
          <a:ea typeface="宋体" pitchFamily="-109" charset="-122"/>
          <a:cs typeface="宋体" pitchFamily="-109" charset="-122"/>
        </a:defRPr>
      </a:lvl6pPr>
      <a:lvl7pPr marL="1625600" indent="-176213" algn="l" rtl="0" eaLnBrk="0" fontAlgn="base" hangingPunct="0">
        <a:spcBef>
          <a:spcPct val="20000"/>
        </a:spcBef>
        <a:spcAft>
          <a:spcPct val="0"/>
        </a:spcAft>
        <a:buClr>
          <a:schemeClr val="tx1"/>
        </a:buClr>
        <a:buSzPct val="100000"/>
        <a:buFont typeface="Arial" pitchFamily="-109" charset="-52"/>
        <a:buChar char="-"/>
        <a:defRPr sz="1600">
          <a:solidFill>
            <a:schemeClr val="tx1"/>
          </a:solidFill>
          <a:latin typeface="+mn-lt"/>
          <a:ea typeface="宋体" pitchFamily="-109" charset="-122"/>
          <a:cs typeface="宋体" pitchFamily="-109" charset="-122"/>
        </a:defRPr>
      </a:lvl7pPr>
      <a:lvl8pPr marL="2082800" indent="-176213" algn="l" rtl="0" eaLnBrk="0" fontAlgn="base" hangingPunct="0">
        <a:spcBef>
          <a:spcPct val="20000"/>
        </a:spcBef>
        <a:spcAft>
          <a:spcPct val="0"/>
        </a:spcAft>
        <a:buClr>
          <a:schemeClr val="tx1"/>
        </a:buClr>
        <a:buSzPct val="100000"/>
        <a:buFont typeface="Arial" pitchFamily="-109" charset="-52"/>
        <a:buChar char="-"/>
        <a:defRPr sz="1600">
          <a:solidFill>
            <a:schemeClr val="tx1"/>
          </a:solidFill>
          <a:latin typeface="+mn-lt"/>
          <a:ea typeface="宋体" pitchFamily="-109" charset="-122"/>
          <a:cs typeface="宋体" pitchFamily="-109" charset="-122"/>
        </a:defRPr>
      </a:lvl8pPr>
      <a:lvl9pPr marL="2540000" indent="-176213" algn="l" rtl="0" eaLnBrk="0" fontAlgn="base" hangingPunct="0">
        <a:spcBef>
          <a:spcPct val="20000"/>
        </a:spcBef>
        <a:spcAft>
          <a:spcPct val="0"/>
        </a:spcAft>
        <a:buClr>
          <a:schemeClr val="tx1"/>
        </a:buClr>
        <a:buSzPct val="100000"/>
        <a:buFont typeface="Arial" pitchFamily="-109" charset="-52"/>
        <a:buChar char="-"/>
        <a:defRPr sz="1600">
          <a:solidFill>
            <a:schemeClr val="tx1"/>
          </a:solidFill>
          <a:latin typeface="+mn-lt"/>
          <a:ea typeface="宋体" pitchFamily="-109" charset="-122"/>
          <a:cs typeface="宋体" pitchFamily="-109" charset="-122"/>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4.xml.rels><?xml version="1.0" encoding="UTF-8" standalone="yes"?>
<Relationships xmlns="http://schemas.openxmlformats.org/package/2006/relationships"><Relationship Id="rId11" Type="http://schemas.openxmlformats.org/officeDocument/2006/relationships/tags" Target="../tags/tag62.xml"/><Relationship Id="rId12" Type="http://schemas.openxmlformats.org/officeDocument/2006/relationships/tags" Target="../tags/tag63.xml"/><Relationship Id="rId13" Type="http://schemas.openxmlformats.org/officeDocument/2006/relationships/slideLayout" Target="../slideLayouts/slideLayout6.xml"/><Relationship Id="rId14" Type="http://schemas.openxmlformats.org/officeDocument/2006/relationships/notesSlide" Target="../notesSlides/notesSlide4.xml"/><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tags" Target="../tags/tag57.xml"/><Relationship Id="rId7" Type="http://schemas.openxmlformats.org/officeDocument/2006/relationships/tags" Target="../tags/tag58.xml"/><Relationship Id="rId8" Type="http://schemas.openxmlformats.org/officeDocument/2006/relationships/tags" Target="../tags/tag59.xml"/><Relationship Id="rId9" Type="http://schemas.openxmlformats.org/officeDocument/2006/relationships/tags" Target="../tags/tag60.xml"/><Relationship Id="rId10" Type="http://schemas.openxmlformats.org/officeDocument/2006/relationships/tags" Target="../tags/tag6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3.bin"/><Relationship Id="rId5" Type="http://schemas.openxmlformats.org/officeDocument/2006/relationships/image" Target="../media/image13.emf"/><Relationship Id="rId6" Type="http://schemas.openxmlformats.org/officeDocument/2006/relationships/oleObject" Target="../embeddings/oleObject4.bin"/><Relationship Id="rId7" Type="http://schemas.openxmlformats.org/officeDocument/2006/relationships/image" Target="../media/image14.wmf"/><Relationship Id="rId8" Type="http://schemas.openxmlformats.org/officeDocument/2006/relationships/oleObject" Target="../embeddings/oleObject5.bin"/><Relationship Id="rId9"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7"/>
          <p:cNvSpPr>
            <a:spLocks noGrp="1" noChangeArrowheads="1"/>
          </p:cNvSpPr>
          <p:nvPr>
            <p:ph type="ctrTitle"/>
          </p:nvPr>
        </p:nvSpPr>
        <p:spPr>
          <a:xfrm>
            <a:off x="1108075" y="4778568"/>
            <a:ext cx="6270625" cy="738664"/>
          </a:xfrm>
          <a:noFill/>
        </p:spPr>
        <p:txBody>
          <a:bodyPr/>
          <a:lstStyle/>
          <a:p>
            <a:pPr algn="ctr"/>
            <a:r>
              <a:rPr lang="zh-CN" altLang="en-US" dirty="0" smtClean="0"/>
              <a:t>兆顺地产网上商城</a:t>
            </a:r>
            <a:r>
              <a:rPr lang="en-US" altLang="zh-CN" dirty="0" smtClean="0"/>
              <a:t/>
            </a:r>
            <a:br>
              <a:rPr lang="en-US" altLang="zh-CN" dirty="0" smtClean="0"/>
            </a:br>
            <a:r>
              <a:rPr lang="zh-CN" altLang="en-US" dirty="0" smtClean="0"/>
              <a:t>一体化解决方案建议书</a:t>
            </a:r>
            <a:endParaRPr lang="en-US" altLang="zh-TW" sz="1800" dirty="0" smtClean="0"/>
          </a:p>
        </p:txBody>
      </p:sp>
      <p:sp>
        <p:nvSpPr>
          <p:cNvPr id="18435" name="Rectangle 28"/>
          <p:cNvSpPr>
            <a:spLocks noGrp="1" noChangeArrowheads="1"/>
          </p:cNvSpPr>
          <p:nvPr>
            <p:ph type="subTitle" idx="1"/>
          </p:nvPr>
        </p:nvSpPr>
        <p:spPr>
          <a:xfrm>
            <a:off x="1108075" y="5589240"/>
            <a:ext cx="6275388" cy="941796"/>
          </a:xfrm>
          <a:noFill/>
          <a:ln w="12700"/>
        </p:spPr>
        <p:txBody>
          <a:bodyPr/>
          <a:lstStyle/>
          <a:p>
            <a:pPr indent="0" algn="ctr"/>
            <a:endParaRPr lang="en-US" altLang="zh-TW" dirty="0" smtClean="0">
              <a:solidFill>
                <a:srgbClr val="993333"/>
              </a:solidFill>
              <a:latin typeface="微软雅黑" pitchFamily="34" charset="-122"/>
              <a:ea typeface="微软雅黑" pitchFamily="34" charset="-122"/>
            </a:endParaRPr>
          </a:p>
          <a:p>
            <a:pPr indent="0" algn="ctr"/>
            <a:r>
              <a:rPr lang="zh-CN" altLang="en-US" dirty="0" smtClean="0">
                <a:solidFill>
                  <a:srgbClr val="993333"/>
                </a:solidFill>
                <a:latin typeface="微软雅黑" pitchFamily="34" charset="-122"/>
                <a:ea typeface="微软雅黑" pitchFamily="34" charset="-122"/>
              </a:rPr>
              <a:t>中国 </a:t>
            </a:r>
            <a:r>
              <a:rPr lang="en-US" altLang="zh-CN" sz="1000" dirty="0" smtClean="0">
                <a:solidFill>
                  <a:srgbClr val="993333"/>
                </a:solidFill>
                <a:latin typeface="微软雅黑" pitchFamily="34" charset="-122"/>
                <a:ea typeface="微软雅黑" pitchFamily="34" charset="-122"/>
              </a:rPr>
              <a:t>● </a:t>
            </a:r>
            <a:r>
              <a:rPr lang="zh-CN" altLang="en-US" dirty="0" smtClean="0">
                <a:solidFill>
                  <a:srgbClr val="993333"/>
                </a:solidFill>
                <a:latin typeface="微软雅黑" pitchFamily="34" charset="-122"/>
                <a:ea typeface="微软雅黑" pitchFamily="34" charset="-122"/>
              </a:rPr>
              <a:t>上海</a:t>
            </a:r>
            <a:endParaRPr lang="en-US" altLang="zh-TW" dirty="0" smtClean="0">
              <a:solidFill>
                <a:srgbClr val="993333"/>
              </a:solidFill>
              <a:latin typeface="微软雅黑" pitchFamily="34" charset="-122"/>
              <a:ea typeface="微软雅黑" pitchFamily="34" charset="-122"/>
            </a:endParaRPr>
          </a:p>
          <a:p>
            <a:pPr indent="0" algn="ctr"/>
            <a:r>
              <a:rPr lang="en-US" altLang="zh-TW" dirty="0" smtClean="0">
                <a:solidFill>
                  <a:srgbClr val="993333"/>
                </a:solidFill>
                <a:latin typeface="微软雅黑" pitchFamily="34" charset="-122"/>
                <a:ea typeface="微软雅黑" pitchFamily="34" charset="-122"/>
              </a:rPr>
              <a:t>2014</a:t>
            </a:r>
            <a:r>
              <a:rPr lang="zh-TW" altLang="en-US" dirty="0" smtClean="0">
                <a:solidFill>
                  <a:srgbClr val="993333"/>
                </a:solidFill>
                <a:latin typeface="微软雅黑" pitchFamily="34" charset="-122"/>
                <a:ea typeface="微软雅黑" pitchFamily="34" charset="-122"/>
              </a:rPr>
              <a:t>年月</a:t>
            </a:r>
            <a:endParaRPr lang="en-US" altLang="zh-TW" dirty="0" smtClean="0">
              <a:solidFill>
                <a:srgbClr val="993333"/>
              </a:solidFill>
              <a:latin typeface="微软雅黑" pitchFamily="34" charset="-122"/>
              <a:ea typeface="微软雅黑" pitchFamily="34" charset="-122"/>
            </a:endParaRPr>
          </a:p>
        </p:txBody>
      </p:sp>
      <p:sp>
        <p:nvSpPr>
          <p:cNvPr id="5" name="矩形 4"/>
          <p:cNvSpPr/>
          <p:nvPr/>
        </p:nvSpPr>
        <p:spPr bwMode="auto">
          <a:xfrm flipV="1">
            <a:off x="4932040" y="476672"/>
            <a:ext cx="4211960" cy="1944216"/>
          </a:xfrm>
          <a:prstGeom prst="rect">
            <a:avLst/>
          </a:prstGeom>
          <a:solidFill>
            <a:srgbClr val="993333"/>
          </a:solidFill>
          <a:ln w="6350">
            <a:solidFill>
              <a:schemeClr val="tx1"/>
            </a:solidFill>
            <a:miter lim="800000"/>
            <a:headEnd/>
            <a:tailEnd/>
          </a:ln>
          <a:effectLst/>
        </p:spPr>
        <p:txBody>
          <a:bodyPr rot="10800000" wrap="square" lIns="72009" tIns="72009" rIns="72009" bIns="72009" rtlCol="0" anchor="ctr" anchorCtr="0">
            <a:noAutofit/>
          </a:bodyPr>
          <a:lstStyle/>
          <a:p>
            <a:pPr marL="274638" indent="-274638" algn="l" defTabSz="1579563" eaLnBrk="0" hangingPunct="0">
              <a:spcBef>
                <a:spcPct val="100000"/>
              </a:spcBef>
            </a:pPr>
            <a:r>
              <a:rPr lang="zh-CN" altLang="en-US" sz="1800" dirty="0" smtClean="0">
                <a:solidFill>
                  <a:schemeClr val="bg1"/>
                </a:solidFill>
                <a:latin typeface="Arial"/>
              </a:rPr>
              <a:t>网上搜两张他楼盘的图片替换，</a:t>
            </a:r>
            <a:endParaRPr lang="en-US" altLang="zh-CN" sz="1800" dirty="0" smtClean="0">
              <a:solidFill>
                <a:schemeClr val="bg1"/>
              </a:solidFill>
              <a:latin typeface="Arial"/>
            </a:endParaRPr>
          </a:p>
          <a:p>
            <a:pPr marL="274638" indent="-274638" algn="l" defTabSz="1579563" eaLnBrk="0" hangingPunct="0">
              <a:spcBef>
                <a:spcPct val="100000"/>
              </a:spcBef>
            </a:pPr>
            <a:r>
              <a:rPr lang="zh-CN" altLang="en-US" sz="1800" dirty="0" smtClean="0">
                <a:solidFill>
                  <a:schemeClr val="bg1"/>
                </a:solidFill>
                <a:latin typeface="Arial"/>
              </a:rPr>
              <a:t>在视图</a:t>
            </a:r>
            <a:r>
              <a:rPr lang="en-US" altLang="zh-CN" sz="1800" dirty="0" smtClean="0">
                <a:solidFill>
                  <a:schemeClr val="bg1"/>
                </a:solidFill>
                <a:latin typeface="Arial"/>
              </a:rPr>
              <a:t>-</a:t>
            </a:r>
            <a:r>
              <a:rPr lang="zh-CN" altLang="en-US" sz="1800" dirty="0" smtClean="0">
                <a:solidFill>
                  <a:schemeClr val="bg1"/>
                </a:solidFill>
                <a:latin typeface="Arial"/>
              </a:rPr>
              <a:t>幻灯片母版里换</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560840" cy="908720"/>
          </a:xfrm>
        </p:spPr>
        <p:txBody>
          <a:bodyPr>
            <a:normAutofit/>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3</a:t>
            </a:r>
            <a:r>
              <a:rPr lang="zh-CN" altLang="en-US" dirty="0" smtClean="0">
                <a:solidFill>
                  <a:srgbClr val="002060"/>
                </a:solidFill>
              </a:rPr>
              <a:t>： </a:t>
            </a:r>
            <a:r>
              <a:rPr lang="zh-CN" altLang="zh-CN" b="1" dirty="0" smtClean="0">
                <a:solidFill>
                  <a:srgbClr val="002060"/>
                </a:solidFill>
              </a:rPr>
              <a:t>建立以移动应用为主体的</a:t>
            </a:r>
            <a:r>
              <a:rPr lang="zh-CN" altLang="en-US" b="1" dirty="0" smtClean="0">
                <a:solidFill>
                  <a:srgbClr val="002060"/>
                </a:solidFill>
              </a:rPr>
              <a:t>客户导购和促销体系</a:t>
            </a:r>
            <a:endParaRPr lang="zh-CN" altLang="en-US" dirty="0">
              <a:solidFill>
                <a:srgbClr val="002060"/>
              </a:solidFill>
            </a:endParaRPr>
          </a:p>
        </p:txBody>
      </p:sp>
      <p:sp>
        <p:nvSpPr>
          <p:cNvPr id="3" name="内容占位符 2"/>
          <p:cNvSpPr>
            <a:spLocks noGrp="1"/>
          </p:cNvSpPr>
          <p:nvPr>
            <p:ph sz="half" idx="1"/>
          </p:nvPr>
        </p:nvSpPr>
        <p:spPr>
          <a:xfrm>
            <a:off x="323528" y="2204864"/>
            <a:ext cx="4752528" cy="4525963"/>
          </a:xfrm>
        </p:spPr>
        <p:txBody>
          <a:bodyPr>
            <a:noAutofit/>
          </a:bodyPr>
          <a:lstStyle/>
          <a:p>
            <a:pPr>
              <a:lnSpc>
                <a:spcPct val="120000"/>
              </a:lnSpc>
            </a:pPr>
            <a:r>
              <a:rPr lang="en-US" altLang="zh-CN" sz="2000" b="1" dirty="0" err="1" smtClean="0">
                <a:solidFill>
                  <a:srgbClr val="C00000"/>
                </a:solidFill>
                <a:latin typeface="+mj-ea"/>
                <a:ea typeface="+mj-ea"/>
              </a:rPr>
              <a:t>Wifi</a:t>
            </a:r>
            <a:r>
              <a:rPr lang="zh-CN" altLang="en-US" sz="2000" b="1" dirty="0" smtClean="0">
                <a:solidFill>
                  <a:srgbClr val="C00000"/>
                </a:solidFill>
                <a:latin typeface="+mj-ea"/>
                <a:ea typeface="+mj-ea"/>
              </a:rPr>
              <a:t>现场环境：</a:t>
            </a:r>
            <a:r>
              <a:rPr lang="zh-CN" altLang="zh-CN" sz="2000" dirty="0" smtClean="0">
                <a:latin typeface="+mj-ea"/>
                <a:ea typeface="+mj-ea"/>
              </a:rPr>
              <a:t>很多电商的移动应用都是摆设，目前在国内电商格局中，只有淘宝无线、大众点评和携程的移动应用成功，其他均应用者寥寥，所以假如能够真正把移动应用做的不可或缺的很少，</a:t>
            </a:r>
            <a:r>
              <a:rPr lang="zh-CN" altLang="en-US" sz="2000" dirty="0" smtClean="0">
                <a:latin typeface="+mj-ea"/>
                <a:ea typeface="+mj-ea"/>
              </a:rPr>
              <a:t>兆顺第一城的电商</a:t>
            </a:r>
            <a:r>
              <a:rPr lang="zh-CN" altLang="zh-CN" sz="2000" dirty="0" smtClean="0">
                <a:latin typeface="+mj-ea"/>
                <a:ea typeface="+mj-ea"/>
              </a:rPr>
              <a:t>的移动应用必须跟</a:t>
            </a:r>
            <a:r>
              <a:rPr lang="en-US" altLang="zh-CN" sz="2000" dirty="0" err="1" smtClean="0">
                <a:latin typeface="+mj-ea"/>
                <a:ea typeface="+mj-ea"/>
              </a:rPr>
              <a:t>wifi</a:t>
            </a:r>
            <a:r>
              <a:rPr lang="zh-CN" altLang="zh-CN" sz="2000" dirty="0" smtClean="0">
                <a:latin typeface="+mj-ea"/>
                <a:ea typeface="+mj-ea"/>
              </a:rPr>
              <a:t>环境和现场购物紧密相连，否则意义不大。</a:t>
            </a:r>
          </a:p>
          <a:p>
            <a:r>
              <a:rPr lang="zh-CN" altLang="zh-CN" sz="2000" b="1" dirty="0" smtClean="0">
                <a:solidFill>
                  <a:srgbClr val="C00000"/>
                </a:solidFill>
                <a:latin typeface="+mj-ea"/>
                <a:ea typeface="+mj-ea"/>
              </a:rPr>
              <a:t>移动应用</a:t>
            </a:r>
            <a:r>
              <a:rPr lang="zh-CN" altLang="en-US" sz="2000" b="1" dirty="0" smtClean="0">
                <a:solidFill>
                  <a:srgbClr val="C00000"/>
                </a:solidFill>
                <a:latin typeface="+mj-ea"/>
                <a:ea typeface="+mj-ea"/>
              </a:rPr>
              <a:t>：</a:t>
            </a:r>
            <a:r>
              <a:rPr lang="zh-CN" altLang="zh-CN" sz="2000" dirty="0" smtClean="0">
                <a:latin typeface="+mj-ea"/>
                <a:ea typeface="+mj-ea"/>
              </a:rPr>
              <a:t>一定要跟线下联营业务紧密相连，</a:t>
            </a:r>
            <a:r>
              <a:rPr lang="zh-CN" altLang="en-US" sz="2000" dirty="0" smtClean="0">
                <a:latin typeface="+mj-ea"/>
                <a:ea typeface="+mj-ea"/>
              </a:rPr>
              <a:t>打通会员体系和积分体系，不然从品类架构、丰富度和体验中都难以让用户打开应用</a:t>
            </a:r>
          </a:p>
        </p:txBody>
      </p:sp>
      <p:sp>
        <p:nvSpPr>
          <p:cNvPr id="5" name="内容占位符 4"/>
          <p:cNvSpPr>
            <a:spLocks noGrp="1"/>
          </p:cNvSpPr>
          <p:nvPr>
            <p:ph sz="half" idx="2"/>
          </p:nvPr>
        </p:nvSpPr>
        <p:spPr>
          <a:xfrm>
            <a:off x="5292080" y="2204864"/>
            <a:ext cx="3394720" cy="3921299"/>
          </a:xfrm>
        </p:spPr>
        <p:txBody>
          <a:bodyPr>
            <a:noAutofit/>
          </a:bodyPr>
          <a:lstStyle/>
          <a:p>
            <a:pPr>
              <a:lnSpc>
                <a:spcPct val="120000"/>
              </a:lnSpc>
            </a:pPr>
            <a:r>
              <a:rPr lang="zh-CN" altLang="zh-CN" sz="1800" b="1" dirty="0" smtClean="0">
                <a:solidFill>
                  <a:srgbClr val="C00000"/>
                </a:solidFill>
                <a:latin typeface="+mj-ea"/>
                <a:ea typeface="+mj-ea"/>
              </a:rPr>
              <a:t>品牌导航</a:t>
            </a:r>
            <a:r>
              <a:rPr lang="zh-CN" altLang="zh-CN" sz="1800" dirty="0" smtClean="0">
                <a:latin typeface="+mj-ea"/>
                <a:ea typeface="+mj-ea"/>
              </a:rPr>
              <a:t>：品牌位置定位（几楼、位置等）；</a:t>
            </a:r>
          </a:p>
          <a:p>
            <a:pPr>
              <a:lnSpc>
                <a:spcPct val="120000"/>
              </a:lnSpc>
            </a:pPr>
            <a:r>
              <a:rPr lang="zh-CN" altLang="zh-CN" sz="1800" b="1" dirty="0" smtClean="0">
                <a:solidFill>
                  <a:srgbClr val="C00000"/>
                </a:solidFill>
                <a:latin typeface="+mj-ea"/>
                <a:ea typeface="+mj-ea"/>
              </a:rPr>
              <a:t>新品推荐</a:t>
            </a:r>
            <a:r>
              <a:rPr lang="zh-CN" altLang="zh-CN" sz="1800" dirty="0" smtClean="0">
                <a:latin typeface="+mj-ea"/>
                <a:ea typeface="+mj-ea"/>
              </a:rPr>
              <a:t>：推荐各大品牌的新品和畅销性商品，结合用户的大数据；</a:t>
            </a:r>
          </a:p>
          <a:p>
            <a:pPr>
              <a:lnSpc>
                <a:spcPct val="120000"/>
              </a:lnSpc>
            </a:pPr>
            <a:r>
              <a:rPr lang="zh-CN" altLang="zh-CN" sz="1800" b="1" dirty="0" smtClean="0">
                <a:solidFill>
                  <a:srgbClr val="C00000"/>
                </a:solidFill>
                <a:latin typeface="+mj-ea"/>
                <a:ea typeface="+mj-ea"/>
              </a:rPr>
              <a:t>今日特卖：</a:t>
            </a:r>
            <a:r>
              <a:rPr lang="zh-CN" altLang="zh-CN" sz="1800" dirty="0" smtClean="0">
                <a:latin typeface="+mj-ea"/>
                <a:ea typeface="+mj-ea"/>
              </a:rPr>
              <a:t>移动在线预订特卖商品，可以到现场按无线特卖价进行购买；要求特卖价的确低于正常售卖价格；</a:t>
            </a:r>
          </a:p>
          <a:p>
            <a:pPr>
              <a:lnSpc>
                <a:spcPct val="120000"/>
              </a:lnSpc>
            </a:pPr>
            <a:r>
              <a:rPr lang="zh-CN" altLang="zh-CN" sz="1800" b="1" dirty="0" smtClean="0">
                <a:solidFill>
                  <a:srgbClr val="C00000"/>
                </a:solidFill>
                <a:latin typeface="+mj-ea"/>
                <a:ea typeface="+mj-ea"/>
              </a:rPr>
              <a:t>优惠券：</a:t>
            </a:r>
            <a:r>
              <a:rPr lang="zh-CN" altLang="zh-CN" sz="1800" dirty="0" smtClean="0">
                <a:latin typeface="+mj-ea"/>
                <a:ea typeface="+mj-ea"/>
              </a:rPr>
              <a:t>选择一个优惠券下载，并通过短信方式发送优惠码，每人每天限定使用一张</a:t>
            </a:r>
            <a:r>
              <a:rPr lang="zh-CN" altLang="zh-CN" sz="1800" dirty="0" smtClean="0"/>
              <a:t>。</a:t>
            </a:r>
          </a:p>
          <a:p>
            <a:endParaRPr lang="zh-CN" altLang="en-US" sz="1800" dirty="0"/>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10</a:t>
            </a:fld>
            <a:endParaRPr lang="zh-CN" altLang="en-US"/>
          </a:p>
        </p:txBody>
      </p:sp>
      <p:sp>
        <p:nvSpPr>
          <p:cNvPr id="6" name="TextBox 5"/>
          <p:cNvSpPr txBox="1"/>
          <p:nvPr/>
        </p:nvSpPr>
        <p:spPr>
          <a:xfrm>
            <a:off x="5796136" y="1628800"/>
            <a:ext cx="2808312" cy="400110"/>
          </a:xfrm>
          <a:prstGeom prst="rect">
            <a:avLst/>
          </a:prstGeom>
          <a:noFill/>
        </p:spPr>
        <p:txBody>
          <a:bodyPr wrap="square" rtlCol="0">
            <a:spAutoFit/>
          </a:bodyPr>
          <a:lstStyle/>
          <a:p>
            <a:pPr algn="ctr"/>
            <a:r>
              <a:rPr lang="zh-CN" altLang="en-US" sz="2000" b="1" dirty="0" smtClean="0"/>
              <a:t>我们的应用模块</a:t>
            </a:r>
            <a:endParaRPr lang="zh-CN" altLang="en-US" sz="2000" b="1" dirty="0"/>
          </a:p>
        </p:txBody>
      </p:sp>
      <p:sp>
        <p:nvSpPr>
          <p:cNvPr id="7" name="TextBox 6"/>
          <p:cNvSpPr txBox="1"/>
          <p:nvPr/>
        </p:nvSpPr>
        <p:spPr>
          <a:xfrm>
            <a:off x="1259632" y="1628800"/>
            <a:ext cx="2808312" cy="400110"/>
          </a:xfrm>
          <a:prstGeom prst="rect">
            <a:avLst/>
          </a:prstGeom>
          <a:noFill/>
        </p:spPr>
        <p:txBody>
          <a:bodyPr wrap="square" rtlCol="0">
            <a:spAutoFit/>
          </a:bodyPr>
          <a:lstStyle/>
          <a:p>
            <a:pPr algn="ctr"/>
            <a:r>
              <a:rPr lang="zh-CN" altLang="en-US" sz="2000" b="1" dirty="0" smtClean="0"/>
              <a:t>兆顺的需求</a:t>
            </a:r>
            <a:endParaRPr lang="zh-CN" altLang="en-US" sz="2000" b="1" dirty="0"/>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293167"/>
            <a:ext cx="8780462"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4</a:t>
            </a:r>
            <a:r>
              <a:rPr lang="zh-CN" altLang="en-US" dirty="0" smtClean="0">
                <a:solidFill>
                  <a:srgbClr val="002060"/>
                </a:solidFill>
              </a:rPr>
              <a:t>： </a:t>
            </a:r>
            <a:r>
              <a:rPr lang="zh-CN" altLang="zh-CN" dirty="0" smtClean="0">
                <a:solidFill>
                  <a:srgbClr val="002060"/>
                </a:solidFill>
              </a:rPr>
              <a:t>建立以</a:t>
            </a:r>
            <a:r>
              <a:rPr lang="zh-CN" altLang="en-US" dirty="0" smtClean="0">
                <a:solidFill>
                  <a:srgbClr val="002060"/>
                </a:solidFill>
              </a:rPr>
              <a:t>客户便捷快速为目的的集中收银和支付 </a:t>
            </a:r>
            <a:r>
              <a:rPr lang="en-US" altLang="zh-CN" dirty="0" smtClean="0">
                <a:solidFill>
                  <a:srgbClr val="002060"/>
                </a:solidFill>
              </a:rPr>
              <a:t>– </a:t>
            </a:r>
            <a:r>
              <a:rPr lang="zh-CN" altLang="en-US" dirty="0" smtClean="0">
                <a:solidFill>
                  <a:srgbClr val="002060"/>
                </a:solidFill>
              </a:rPr>
              <a:t>近期</a:t>
            </a:r>
            <a:endParaRPr lang="zh-CN" altLang="en-US" b="1" dirty="0">
              <a:solidFill>
                <a:srgbClr val="C00000"/>
              </a:solidFill>
            </a:endParaRPr>
          </a:p>
        </p:txBody>
      </p:sp>
      <p:sp>
        <p:nvSpPr>
          <p:cNvPr id="3" name="内容占位符 2"/>
          <p:cNvSpPr>
            <a:spLocks noGrp="1"/>
          </p:cNvSpPr>
          <p:nvPr>
            <p:ph idx="1"/>
          </p:nvPr>
        </p:nvSpPr>
        <p:spPr>
          <a:xfrm>
            <a:off x="251520" y="4795664"/>
            <a:ext cx="8568952" cy="3024336"/>
          </a:xfrm>
        </p:spPr>
        <p:txBody>
          <a:bodyPr>
            <a:normAutofit/>
          </a:bodyPr>
          <a:lstStyle/>
          <a:p>
            <a:pPr>
              <a:buFont typeface="Wingdings" pitchFamily="2" charset="2"/>
              <a:buChar char="n"/>
            </a:pPr>
            <a:r>
              <a:rPr lang="zh-CN" altLang="en-US" sz="1800" b="1" dirty="0" smtClean="0">
                <a:solidFill>
                  <a:srgbClr val="C00000"/>
                </a:solidFill>
                <a:latin typeface="+mj-ea"/>
                <a:ea typeface="+mj-ea"/>
              </a:rPr>
              <a:t>一体化支付体系：</a:t>
            </a:r>
            <a:r>
              <a:rPr lang="zh-CN" altLang="zh-CN" sz="1600" dirty="0" smtClean="0">
                <a:latin typeface="+mj-ea"/>
                <a:ea typeface="+mj-ea"/>
              </a:rPr>
              <a:t>在</a:t>
            </a:r>
            <a:r>
              <a:rPr lang="zh-CN" altLang="en-US" sz="1600" dirty="0" smtClean="0">
                <a:latin typeface="+mj-ea"/>
                <a:ea typeface="+mj-ea"/>
              </a:rPr>
              <a:t>连锁式</a:t>
            </a:r>
            <a:r>
              <a:rPr lang="zh-CN" altLang="zh-CN" sz="1600" dirty="0" smtClean="0">
                <a:latin typeface="+mj-ea"/>
                <a:ea typeface="+mj-ea"/>
              </a:rPr>
              <a:t>中，由于</a:t>
            </a:r>
            <a:r>
              <a:rPr lang="zh-CN" altLang="en-US" sz="1600" dirty="0" smtClean="0">
                <a:latin typeface="+mj-ea"/>
                <a:ea typeface="+mj-ea"/>
              </a:rPr>
              <a:t>入驻商户</a:t>
            </a:r>
            <a:r>
              <a:rPr lang="zh-CN" altLang="zh-CN" sz="1600" dirty="0" smtClean="0">
                <a:latin typeface="+mj-ea"/>
                <a:ea typeface="+mj-ea"/>
              </a:rPr>
              <a:t>的专业性和人手不足，</a:t>
            </a:r>
            <a:r>
              <a:rPr lang="zh-CN" altLang="en-US" sz="1600" dirty="0" smtClean="0">
                <a:latin typeface="+mj-ea"/>
                <a:ea typeface="+mj-ea"/>
              </a:rPr>
              <a:t>兆顺第一城的电商</a:t>
            </a:r>
            <a:r>
              <a:rPr lang="zh-CN" altLang="zh-CN" sz="1600" dirty="0" smtClean="0">
                <a:latin typeface="+mj-ea"/>
                <a:ea typeface="+mj-ea"/>
              </a:rPr>
              <a:t>必须为其提供一体化的后台支持，其中从信息化上提供订单展示、</a:t>
            </a:r>
            <a:r>
              <a:rPr lang="zh-CN" altLang="en-US" sz="1600" dirty="0" smtClean="0">
                <a:latin typeface="+mj-ea"/>
                <a:ea typeface="+mj-ea"/>
              </a:rPr>
              <a:t>购买确认</a:t>
            </a:r>
            <a:r>
              <a:rPr lang="zh-CN" altLang="zh-CN" sz="1600" dirty="0" smtClean="0">
                <a:latin typeface="+mj-ea"/>
                <a:ea typeface="+mj-ea"/>
              </a:rPr>
              <a:t>、统一打单（打印发票和配送面单等）等订单处理的系列功能，协助</a:t>
            </a:r>
            <a:r>
              <a:rPr lang="zh-CN" altLang="en-US" sz="1600" dirty="0" smtClean="0">
                <a:latin typeface="+mj-ea"/>
                <a:ea typeface="+mj-ea"/>
              </a:rPr>
              <a:t>入驻商户</a:t>
            </a:r>
            <a:r>
              <a:rPr lang="zh-CN" altLang="zh-CN" sz="1600" dirty="0" smtClean="0">
                <a:latin typeface="+mj-ea"/>
                <a:ea typeface="+mj-ea"/>
              </a:rPr>
              <a:t>提供远程用户（通过电商平台订购）的购物服务</a:t>
            </a:r>
            <a:endParaRPr lang="zh-CN" altLang="en-US" sz="1600" dirty="0"/>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11</a:t>
            </a:fld>
            <a:endParaRPr lang="zh-CN" altLang="en-US"/>
          </a:p>
        </p:txBody>
      </p:sp>
      <p:sp>
        <p:nvSpPr>
          <p:cNvPr id="67599"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Group 1"/>
          <p:cNvGrpSpPr>
            <a:grpSpLocks/>
          </p:cNvGrpSpPr>
          <p:nvPr/>
        </p:nvGrpSpPr>
        <p:grpSpPr bwMode="auto">
          <a:xfrm>
            <a:off x="611560" y="1916832"/>
            <a:ext cx="7992888" cy="2590800"/>
            <a:chOff x="1290" y="4395"/>
            <a:chExt cx="9795" cy="4080"/>
          </a:xfrm>
        </p:grpSpPr>
        <p:sp>
          <p:nvSpPr>
            <p:cNvPr id="67598" name="AutoShape 14"/>
            <p:cNvSpPr>
              <a:spLocks noChangeArrowheads="1"/>
            </p:cNvSpPr>
            <p:nvPr/>
          </p:nvSpPr>
          <p:spPr bwMode="auto">
            <a:xfrm>
              <a:off x="1605" y="4395"/>
              <a:ext cx="1590"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Times New Roman" pitchFamily="18" charset="0"/>
                </a:rPr>
                <a:t>商品的电子商城</a:t>
              </a:r>
              <a:r>
                <a:rPr kumimoji="0" lang="zh-CN" sz="1200" b="0" i="0" u="none" strike="noStrike" cap="none" normalizeH="0" baseline="0" dirty="0" smtClean="0">
                  <a:ln>
                    <a:noFill/>
                  </a:ln>
                  <a:solidFill>
                    <a:schemeClr val="tx1"/>
                  </a:solidFill>
                  <a:effectLst/>
                  <a:latin typeface="+mj-ea"/>
                  <a:ea typeface="+mj-ea"/>
                  <a:cs typeface="Times New Roman" pitchFamily="18" charset="0"/>
                </a:rPr>
                <a:t>展示</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7" name="AutoShape 13"/>
            <p:cNvSpPr>
              <a:spLocks noChangeArrowheads="1"/>
            </p:cNvSpPr>
            <p:nvPr/>
          </p:nvSpPr>
          <p:spPr bwMode="auto">
            <a:xfrm>
              <a:off x="1290" y="5529"/>
              <a:ext cx="1905"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宋体" pitchFamily="2" charset="-122"/>
                </a:rPr>
                <a:t>商家和商品</a:t>
              </a:r>
              <a:r>
                <a:rPr kumimoji="0" lang="zh-CN" altLang="en-US" sz="1200" b="0" i="0" u="none" strike="noStrike" cap="none" normalizeH="0" baseline="0" dirty="0" smtClean="0">
                  <a:ln>
                    <a:noFill/>
                  </a:ln>
                  <a:solidFill>
                    <a:schemeClr val="tx1"/>
                  </a:solidFill>
                  <a:effectLst/>
                  <a:latin typeface="+mj-ea"/>
                  <a:ea typeface="+mj-ea"/>
                  <a:cs typeface="宋体" pitchFamily="2" charset="-122"/>
                </a:rPr>
                <a:t>信息</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6" name="AutoShape 12"/>
            <p:cNvSpPr>
              <a:spLocks noChangeArrowheads="1"/>
            </p:cNvSpPr>
            <p:nvPr/>
          </p:nvSpPr>
          <p:spPr bwMode="auto">
            <a:xfrm>
              <a:off x="4815" y="5115"/>
              <a:ext cx="2340"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mj-ea"/>
                  <a:ea typeface="+mj-ea"/>
                  <a:cs typeface="Times New Roman" pitchFamily="18" charset="0"/>
                </a:rPr>
                <a:t>打单服务</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mj-ea"/>
                  <a:ea typeface="+mj-ea"/>
                  <a:cs typeface="Times New Roman" pitchFamily="18" charset="0"/>
                </a:rPr>
                <a:t>（发票和配送面单）</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5" name="AutoShape 11"/>
            <p:cNvSpPr>
              <a:spLocks noChangeArrowheads="1"/>
            </p:cNvSpPr>
            <p:nvPr/>
          </p:nvSpPr>
          <p:spPr bwMode="auto">
            <a:xfrm>
              <a:off x="8610" y="7590"/>
              <a:ext cx="1905"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宋体" pitchFamily="2" charset="-122"/>
                </a:rPr>
                <a:t>客户提货</a:t>
              </a:r>
              <a:endParaRPr kumimoji="0" lang="en-US" altLang="zh-CN" sz="1200" b="0" i="0" u="none" strike="noStrike" cap="none" normalizeH="0" baseline="0" dirty="0" smtClean="0">
                <a:ln>
                  <a:noFill/>
                </a:ln>
                <a:solidFill>
                  <a:schemeClr val="tx1"/>
                </a:solidFill>
                <a:effectLst/>
                <a:latin typeface="+mj-ea"/>
                <a:ea typeface="+mj-ea"/>
                <a:cs typeface="宋体"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宋体" pitchFamily="2" charset="-122"/>
                </a:rPr>
                <a:t>和交易完成</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4" name="AutoShape 10"/>
            <p:cNvSpPr>
              <a:spLocks noChangeArrowheads="1"/>
            </p:cNvSpPr>
            <p:nvPr/>
          </p:nvSpPr>
          <p:spPr bwMode="auto">
            <a:xfrm>
              <a:off x="8715" y="5115"/>
              <a:ext cx="1905"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200" dirty="0" smtClean="0">
                  <a:latin typeface="+mj-ea"/>
                  <a:ea typeface="+mj-ea"/>
                  <a:cs typeface="Times New Roman" pitchFamily="18" charset="0"/>
                </a:rPr>
                <a:t>集中收银和打单</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3" name="AutoShape 9"/>
            <p:cNvSpPr>
              <a:spLocks noChangeShapeType="1"/>
            </p:cNvSpPr>
            <p:nvPr/>
          </p:nvSpPr>
          <p:spPr bwMode="auto">
            <a:xfrm>
              <a:off x="3195" y="4740"/>
              <a:ext cx="1620" cy="735"/>
            </a:xfrm>
            <a:prstGeom prst="curvedConnector3">
              <a:avLst>
                <a:gd name="adj1" fmla="val 50000"/>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
          <p:nvSpPr>
            <p:cNvPr id="67592" name="AutoShape 8"/>
            <p:cNvSpPr>
              <a:spLocks noChangeShapeType="1"/>
            </p:cNvSpPr>
            <p:nvPr/>
          </p:nvSpPr>
          <p:spPr bwMode="auto">
            <a:xfrm flipV="1">
              <a:off x="3231" y="5730"/>
              <a:ext cx="1584" cy="366"/>
            </a:xfrm>
            <a:prstGeom prst="curvedConnector3">
              <a:avLst>
                <a:gd name="adj1" fmla="val 50000"/>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
          <p:nvSpPr>
            <p:cNvPr id="67591" name="Text Box 7"/>
            <p:cNvSpPr txBox="1">
              <a:spLocks noChangeArrowheads="1"/>
            </p:cNvSpPr>
            <p:nvPr/>
          </p:nvSpPr>
          <p:spPr bwMode="auto">
            <a:xfrm>
              <a:off x="3584" y="6209"/>
              <a:ext cx="1350" cy="5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mj-ea"/>
                  <a:ea typeface="+mj-ea"/>
                  <a:cs typeface="Times New Roman" pitchFamily="18" charset="0"/>
                </a:rPr>
                <a:t>统一</a:t>
              </a:r>
              <a:r>
                <a:rPr kumimoji="0" lang="zh-CN" altLang="en-US" sz="1200" b="0" i="0" u="none" strike="noStrike" cap="none" normalizeH="0" baseline="0" dirty="0" smtClean="0">
                  <a:ln>
                    <a:noFill/>
                  </a:ln>
                  <a:solidFill>
                    <a:schemeClr val="tx1"/>
                  </a:solidFill>
                  <a:effectLst/>
                  <a:latin typeface="+mj-ea"/>
                  <a:ea typeface="+mj-ea"/>
                  <a:cs typeface="Times New Roman" pitchFamily="18" charset="0"/>
                </a:rPr>
                <a:t>编码</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90" name="Text Box 6"/>
            <p:cNvSpPr txBox="1">
              <a:spLocks noChangeArrowheads="1"/>
            </p:cNvSpPr>
            <p:nvPr/>
          </p:nvSpPr>
          <p:spPr bwMode="auto">
            <a:xfrm>
              <a:off x="3570" y="4575"/>
              <a:ext cx="1350" cy="5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mj-ea"/>
                  <a:ea typeface="+mj-ea"/>
                  <a:cs typeface="Times New Roman" pitchFamily="18" charset="0"/>
                </a:rPr>
                <a:t>订单处理</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89" name="AutoShape 5"/>
            <p:cNvSpPr>
              <a:spLocks noChangeShapeType="1"/>
            </p:cNvSpPr>
            <p:nvPr/>
          </p:nvSpPr>
          <p:spPr bwMode="auto">
            <a:xfrm>
              <a:off x="7155" y="5550"/>
              <a:ext cx="1560"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
          <p:nvSpPr>
            <p:cNvPr id="67588" name="Text Box 4"/>
            <p:cNvSpPr txBox="1">
              <a:spLocks noChangeArrowheads="1"/>
            </p:cNvSpPr>
            <p:nvPr/>
          </p:nvSpPr>
          <p:spPr bwMode="auto">
            <a:xfrm>
              <a:off x="7260" y="4935"/>
              <a:ext cx="1350" cy="5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dirty="0" smtClean="0">
                  <a:latin typeface="+mj-ea"/>
                  <a:ea typeface="+mj-ea"/>
                  <a:cs typeface="Times New Roman" pitchFamily="18" charset="0"/>
                </a:rPr>
                <a:t>收银台支付</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67587" name="AutoShape 3"/>
            <p:cNvSpPr>
              <a:spLocks noChangeShapeType="1"/>
            </p:cNvSpPr>
            <p:nvPr/>
          </p:nvSpPr>
          <p:spPr bwMode="auto">
            <a:xfrm rot="5400000">
              <a:off x="8790" y="6795"/>
              <a:ext cx="1590"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
          <p:nvSpPr>
            <p:cNvPr id="67586" name="Text Box 2"/>
            <p:cNvSpPr txBox="1">
              <a:spLocks noChangeArrowheads="1"/>
            </p:cNvSpPr>
            <p:nvPr/>
          </p:nvSpPr>
          <p:spPr bwMode="auto">
            <a:xfrm>
              <a:off x="9270" y="6450"/>
              <a:ext cx="1815" cy="5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dirty="0" smtClean="0">
                  <a:latin typeface="+mj-ea"/>
                  <a:ea typeface="+mj-ea"/>
                  <a:cs typeface="宋体" pitchFamily="2" charset="-122"/>
                </a:rPr>
                <a:t>完成支付</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grpSp>
      <p:sp>
        <p:nvSpPr>
          <p:cNvPr id="21" name="AutoShape 13"/>
          <p:cNvSpPr>
            <a:spLocks noChangeArrowheads="1"/>
          </p:cNvSpPr>
          <p:nvPr/>
        </p:nvSpPr>
        <p:spPr bwMode="auto">
          <a:xfrm>
            <a:off x="611560" y="3284984"/>
            <a:ext cx="1554513" cy="56197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lvl="0" eaLnBrk="1" hangingPunct="1">
              <a:spcBef>
                <a:spcPct val="0"/>
              </a:spcBef>
              <a:buSzTx/>
            </a:pPr>
            <a:r>
              <a:rPr lang="zh-CN" altLang="zh-CN" sz="1200" dirty="0" smtClean="0"/>
              <a:t>招商与租务</a:t>
            </a:r>
            <a:r>
              <a:rPr lang="zh-CN" altLang="en-US" sz="1200" dirty="0" smtClean="0"/>
              <a:t>信息</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22" name="AutoShape 13"/>
          <p:cNvSpPr>
            <a:spLocks noChangeArrowheads="1"/>
          </p:cNvSpPr>
          <p:nvPr/>
        </p:nvSpPr>
        <p:spPr bwMode="auto">
          <a:xfrm>
            <a:off x="1187624" y="3933056"/>
            <a:ext cx="1554513" cy="56197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lvl="0" eaLnBrk="1" hangingPunct="1">
              <a:spcBef>
                <a:spcPct val="0"/>
              </a:spcBef>
              <a:buSzTx/>
            </a:pPr>
            <a:r>
              <a:rPr lang="zh-CN" altLang="zh-CN" sz="1200" dirty="0" smtClean="0"/>
              <a:t>联营</a:t>
            </a:r>
            <a:r>
              <a:rPr lang="zh-CN" altLang="en-US" sz="1200" dirty="0" smtClean="0"/>
              <a:t>信息</a:t>
            </a:r>
            <a:r>
              <a:rPr lang="zh-CN" altLang="zh-CN" sz="1200" dirty="0" smtClean="0"/>
              <a:t> </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23" name="AutoShape 8"/>
          <p:cNvSpPr>
            <a:spLocks noChangeShapeType="1"/>
          </p:cNvSpPr>
          <p:nvPr/>
        </p:nvSpPr>
        <p:spPr bwMode="auto">
          <a:xfrm flipV="1">
            <a:off x="2123729" y="2852935"/>
            <a:ext cx="1368151" cy="648071"/>
          </a:xfrm>
          <a:prstGeom prst="curvedConnector3">
            <a:avLst>
              <a:gd name="adj1" fmla="val 50000"/>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
        <p:nvSpPr>
          <p:cNvPr id="24" name="AutoShape 8"/>
          <p:cNvSpPr>
            <a:spLocks noChangeShapeType="1"/>
          </p:cNvSpPr>
          <p:nvPr/>
        </p:nvSpPr>
        <p:spPr bwMode="auto">
          <a:xfrm flipV="1">
            <a:off x="2699792" y="2924944"/>
            <a:ext cx="792088" cy="1008112"/>
          </a:xfrm>
          <a:prstGeom prst="curvedConnector3">
            <a:avLst>
              <a:gd name="adj1" fmla="val 50000"/>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zh-CN" altLang="en-US" sz="1200">
              <a:latin typeface="+mj-ea"/>
              <a:ea typeface="+mj-ea"/>
            </a:endParaRP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200800" cy="980728"/>
          </a:xfrm>
        </p:spPr>
        <p:txBody>
          <a:bodyPr>
            <a:normAutofit/>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4</a:t>
            </a:r>
            <a:r>
              <a:rPr lang="zh-CN" altLang="en-US" dirty="0" smtClean="0">
                <a:solidFill>
                  <a:srgbClr val="002060"/>
                </a:solidFill>
              </a:rPr>
              <a:t>： </a:t>
            </a:r>
            <a:r>
              <a:rPr lang="zh-CN" altLang="zh-CN" dirty="0" smtClean="0">
                <a:solidFill>
                  <a:srgbClr val="002060"/>
                </a:solidFill>
              </a:rPr>
              <a:t>建立以</a:t>
            </a:r>
            <a:r>
              <a:rPr lang="zh-CN" altLang="en-US" dirty="0" smtClean="0">
                <a:solidFill>
                  <a:srgbClr val="002060"/>
                </a:solidFill>
              </a:rPr>
              <a:t>客户便捷快速为目的的集中收银和支付 </a:t>
            </a:r>
            <a:r>
              <a:rPr lang="en-US" altLang="zh-CN" dirty="0" smtClean="0">
                <a:solidFill>
                  <a:srgbClr val="002060"/>
                </a:solidFill>
              </a:rPr>
              <a:t>– </a:t>
            </a:r>
            <a:r>
              <a:rPr lang="zh-CN" altLang="en-US" dirty="0" smtClean="0">
                <a:solidFill>
                  <a:srgbClr val="002060"/>
                </a:solidFill>
              </a:rPr>
              <a:t>远期</a:t>
            </a:r>
            <a:endParaRPr lang="zh-CN" altLang="en-US" dirty="0">
              <a:solidFill>
                <a:srgbClr val="002060"/>
              </a:solidFill>
            </a:endParaRPr>
          </a:p>
        </p:txBody>
      </p:sp>
      <p:sp>
        <p:nvSpPr>
          <p:cNvPr id="3" name="内容占位符 2"/>
          <p:cNvSpPr>
            <a:spLocks noGrp="1"/>
          </p:cNvSpPr>
          <p:nvPr>
            <p:ph idx="1"/>
          </p:nvPr>
        </p:nvSpPr>
        <p:spPr>
          <a:xfrm>
            <a:off x="179512" y="4581128"/>
            <a:ext cx="8784976" cy="2304256"/>
          </a:xfrm>
        </p:spPr>
        <p:txBody>
          <a:bodyPr>
            <a:normAutofit/>
          </a:bodyPr>
          <a:lstStyle/>
          <a:p>
            <a:pPr marL="1441450" indent="-1177925">
              <a:lnSpc>
                <a:spcPct val="170000"/>
              </a:lnSpc>
            </a:pPr>
            <a:r>
              <a:rPr lang="zh-CN" altLang="en-US" b="1" dirty="0" smtClean="0">
                <a:solidFill>
                  <a:srgbClr val="C00000"/>
                </a:solidFill>
                <a:latin typeface="+mj-ea"/>
                <a:ea typeface="+mj-ea"/>
              </a:rPr>
              <a:t>入驻商户弱点：</a:t>
            </a:r>
            <a:r>
              <a:rPr lang="zh-CN" altLang="en-US" dirty="0" smtClean="0">
                <a:latin typeface="+mj-ea"/>
                <a:ea typeface="+mj-ea"/>
              </a:rPr>
              <a:t>入驻商户</a:t>
            </a:r>
            <a:r>
              <a:rPr lang="zh-CN" altLang="zh-CN" dirty="0" smtClean="0">
                <a:latin typeface="+mj-ea"/>
                <a:ea typeface="+mj-ea"/>
              </a:rPr>
              <a:t>的专业性、人手都不足，不能象天猫或京东的开放商家后台一样运作，整合开放体系设置也不能太复杂，大部分编辑、上图和定价功能都由</a:t>
            </a:r>
            <a:r>
              <a:rPr lang="zh-CN" altLang="en-US" dirty="0" smtClean="0">
                <a:latin typeface="+mj-ea"/>
                <a:ea typeface="+mj-ea"/>
              </a:rPr>
              <a:t>兆顺第一城的电商</a:t>
            </a:r>
            <a:r>
              <a:rPr lang="zh-CN" altLang="zh-CN" dirty="0" smtClean="0">
                <a:latin typeface="+mj-ea"/>
                <a:ea typeface="+mj-ea"/>
              </a:rPr>
              <a:t>服务团队完成，</a:t>
            </a:r>
            <a:r>
              <a:rPr lang="zh-CN" altLang="en-US" dirty="0" smtClean="0">
                <a:latin typeface="+mj-ea"/>
                <a:ea typeface="+mj-ea"/>
              </a:rPr>
              <a:t>入驻商户</a:t>
            </a:r>
            <a:r>
              <a:rPr lang="zh-CN" altLang="zh-CN" dirty="0" smtClean="0">
                <a:latin typeface="+mj-ea"/>
                <a:ea typeface="+mj-ea"/>
              </a:rPr>
              <a:t>完成订单处理、打包、活动参与等流程性工作。</a:t>
            </a:r>
          </a:p>
          <a:p>
            <a:pPr marL="1441450" indent="-1177925">
              <a:lnSpc>
                <a:spcPct val="170000"/>
              </a:lnSpc>
            </a:pPr>
            <a:r>
              <a:rPr lang="zh-CN" altLang="zh-CN" b="1" dirty="0" smtClean="0">
                <a:solidFill>
                  <a:srgbClr val="C00000"/>
                </a:solidFill>
                <a:latin typeface="+mj-ea"/>
                <a:ea typeface="+mj-ea"/>
              </a:rPr>
              <a:t>高流程化</a:t>
            </a:r>
            <a:r>
              <a:rPr lang="zh-CN" altLang="en-US" b="1" dirty="0" smtClean="0">
                <a:solidFill>
                  <a:srgbClr val="C00000"/>
                </a:solidFill>
                <a:latin typeface="+mj-ea"/>
                <a:ea typeface="+mj-ea"/>
              </a:rPr>
              <a:t>：</a:t>
            </a:r>
            <a:r>
              <a:rPr lang="zh-CN" altLang="zh-CN" dirty="0" smtClean="0">
                <a:latin typeface="+mj-ea"/>
                <a:ea typeface="+mj-ea"/>
              </a:rPr>
              <a:t>指后台操作较为简单，依靠标准化流程拉动</a:t>
            </a:r>
            <a:r>
              <a:rPr lang="zh-CN" altLang="en-US" dirty="0" smtClean="0">
                <a:latin typeface="+mj-ea"/>
                <a:ea typeface="+mj-ea"/>
              </a:rPr>
              <a:t>入驻商户</a:t>
            </a:r>
            <a:r>
              <a:rPr lang="zh-CN" altLang="zh-CN" dirty="0" smtClean="0">
                <a:latin typeface="+mj-ea"/>
                <a:ea typeface="+mj-ea"/>
              </a:rPr>
              <a:t>的在线业务。</a:t>
            </a:r>
          </a:p>
          <a:p>
            <a:pPr marL="1441450" indent="-1177925">
              <a:lnSpc>
                <a:spcPct val="170000"/>
              </a:lnSpc>
            </a:pPr>
            <a:r>
              <a:rPr lang="zh-CN" altLang="zh-CN" b="1" dirty="0" smtClean="0">
                <a:solidFill>
                  <a:srgbClr val="C00000"/>
                </a:solidFill>
                <a:latin typeface="+mj-ea"/>
                <a:ea typeface="+mj-ea"/>
              </a:rPr>
              <a:t>流程化的业务节点</a:t>
            </a:r>
            <a:r>
              <a:rPr lang="zh-CN" altLang="en-US" b="1" dirty="0" smtClean="0">
                <a:solidFill>
                  <a:srgbClr val="C00000"/>
                </a:solidFill>
                <a:latin typeface="+mj-ea"/>
                <a:ea typeface="+mj-ea"/>
              </a:rPr>
              <a:t>：</a:t>
            </a:r>
            <a:r>
              <a:rPr lang="zh-CN" altLang="zh-CN" b="1" dirty="0" smtClean="0">
                <a:latin typeface="+mj-ea"/>
                <a:ea typeface="+mj-ea"/>
              </a:rPr>
              <a:t>包括编辑、拍照上图、定价、活动、订单处理、打包、配送、支付、退换货。</a:t>
            </a:r>
            <a:endParaRPr lang="zh-CN" altLang="zh-CN" dirty="0" smtClean="0">
              <a:latin typeface="+mj-ea"/>
              <a:ea typeface="+mj-ea"/>
            </a:endParaRPr>
          </a:p>
          <a:p>
            <a:endParaRPr lang="zh-CN" altLang="en-US" sz="1000" dirty="0"/>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12</a:t>
            </a:fld>
            <a:endParaRPr lang="zh-CN" altLang="en-US"/>
          </a:p>
        </p:txBody>
      </p:sp>
      <p:sp>
        <p:nvSpPr>
          <p:cNvPr id="47126" name="Rectangle 2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Group 1"/>
          <p:cNvGrpSpPr>
            <a:grpSpLocks/>
          </p:cNvGrpSpPr>
          <p:nvPr/>
        </p:nvGrpSpPr>
        <p:grpSpPr bwMode="auto">
          <a:xfrm>
            <a:off x="1259632" y="1412776"/>
            <a:ext cx="7258025" cy="2610619"/>
            <a:chOff x="2280" y="8160"/>
            <a:chExt cx="8595" cy="4905"/>
          </a:xfrm>
        </p:grpSpPr>
        <p:sp>
          <p:nvSpPr>
            <p:cNvPr id="47125" name="AutoShape 21"/>
            <p:cNvSpPr>
              <a:spLocks noChangeArrowheads="1"/>
            </p:cNvSpPr>
            <p:nvPr/>
          </p:nvSpPr>
          <p:spPr bwMode="auto">
            <a:xfrm>
              <a:off x="2445" y="10020"/>
              <a:ext cx="1785"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系统接到订单</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24" name="AutoShape 20"/>
            <p:cNvSpPr>
              <a:spLocks noChangeArrowheads="1"/>
            </p:cNvSpPr>
            <p:nvPr/>
          </p:nvSpPr>
          <p:spPr bwMode="auto">
            <a:xfrm>
              <a:off x="2280" y="8160"/>
              <a:ext cx="2100" cy="8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Times New Roman" pitchFamily="18" charset="0"/>
                </a:rPr>
                <a:t>兆顺第一城的电商</a:t>
              </a:r>
              <a:r>
                <a:rPr kumimoji="0" lang="zh-CN" sz="1200" b="0" i="0" u="none" strike="noStrike" cap="none" normalizeH="0" baseline="0" dirty="0" smtClean="0">
                  <a:ln>
                    <a:noFill/>
                  </a:ln>
                  <a:solidFill>
                    <a:schemeClr val="tx1"/>
                  </a:solidFill>
                  <a:effectLst/>
                  <a:latin typeface="+mj-ea"/>
                  <a:ea typeface="+mj-ea"/>
                  <a:cs typeface="Times New Roman" pitchFamily="18" charset="0"/>
                </a:rPr>
                <a:t>服务体系（编辑、上图）</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47123" name="AutoShape 19"/>
            <p:cNvSpPr>
              <a:spLocks noChangeArrowheads="1"/>
            </p:cNvSpPr>
            <p:nvPr/>
          </p:nvSpPr>
          <p:spPr bwMode="auto">
            <a:xfrm>
              <a:off x="5535" y="8280"/>
              <a:ext cx="174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打印配送面单</a:t>
              </a:r>
              <a:endParaRPr kumimoji="0" lang="zh-CN" sz="1200" b="0" i="0" u="none" strike="noStrike" cap="none" normalizeH="0" baseline="0" smtClean="0">
                <a:ln>
                  <a:noFill/>
                </a:ln>
                <a:solidFill>
                  <a:schemeClr val="tx1"/>
                </a:solidFill>
                <a:effectLst/>
                <a:latin typeface="+mj-ea"/>
                <a:ea typeface="+mj-ea"/>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订单处理</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22" name="AutoShape 18"/>
            <p:cNvSpPr>
              <a:spLocks noChangeArrowheads="1"/>
            </p:cNvSpPr>
            <p:nvPr/>
          </p:nvSpPr>
          <p:spPr bwMode="auto">
            <a:xfrm>
              <a:off x="7935" y="8280"/>
              <a:ext cx="111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j-ea"/>
                  <a:ea typeface="+mj-ea"/>
                  <a:cs typeface="Times New Roman" pitchFamily="18" charset="0"/>
                </a:rPr>
                <a:t>入驻商户</a:t>
              </a:r>
              <a:r>
                <a:rPr kumimoji="0" lang="zh-CN" sz="1200" b="0" i="0" u="none" strike="noStrike" cap="none" normalizeH="0" baseline="0" dirty="0" smtClean="0">
                  <a:ln>
                    <a:noFill/>
                  </a:ln>
                  <a:solidFill>
                    <a:schemeClr val="tx1"/>
                  </a:solidFill>
                  <a:effectLst/>
                  <a:latin typeface="+mj-ea"/>
                  <a:ea typeface="+mj-ea"/>
                  <a:cs typeface="Times New Roman" pitchFamily="18" charset="0"/>
                </a:rPr>
                <a:t>打包</a:t>
              </a:r>
              <a:endParaRPr kumimoji="0" lang="zh-CN" sz="1200" b="0" i="0" u="none" strike="noStrike" cap="none" normalizeH="0" baseline="0" dirty="0" smtClean="0">
                <a:ln>
                  <a:noFill/>
                </a:ln>
                <a:solidFill>
                  <a:schemeClr val="tx1"/>
                </a:solidFill>
                <a:effectLst/>
                <a:latin typeface="+mj-ea"/>
                <a:ea typeface="+mj-ea"/>
                <a:cs typeface="宋体" pitchFamily="2" charset="-122"/>
              </a:endParaRPr>
            </a:p>
          </p:txBody>
        </p:sp>
        <p:sp>
          <p:nvSpPr>
            <p:cNvPr id="47121" name="AutoShape 17"/>
            <p:cNvSpPr>
              <a:spLocks noChangeArrowheads="1"/>
            </p:cNvSpPr>
            <p:nvPr/>
          </p:nvSpPr>
          <p:spPr bwMode="auto">
            <a:xfrm>
              <a:off x="4230" y="9933"/>
              <a:ext cx="1530" cy="1305"/>
            </a:xfrm>
            <a:prstGeom prst="flowChartDecision">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配送方式</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20" name="AutoShape 16"/>
            <p:cNvSpPr>
              <a:spLocks noChangeArrowheads="1"/>
            </p:cNvSpPr>
            <p:nvPr/>
          </p:nvSpPr>
          <p:spPr bwMode="auto">
            <a:xfrm>
              <a:off x="9660" y="8280"/>
              <a:ext cx="111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第三方配送</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9" name="AutoShape 15"/>
            <p:cNvSpPr>
              <a:spLocks noChangeArrowheads="1"/>
            </p:cNvSpPr>
            <p:nvPr/>
          </p:nvSpPr>
          <p:spPr bwMode="auto">
            <a:xfrm>
              <a:off x="5670" y="12060"/>
              <a:ext cx="141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订单处理</a:t>
              </a:r>
              <a:endParaRPr kumimoji="0" lang="zh-CN" sz="1200" b="0" i="0" u="none" strike="noStrike" cap="none" normalizeH="0" baseline="0" smtClean="0">
                <a:ln>
                  <a:noFill/>
                </a:ln>
                <a:solidFill>
                  <a:schemeClr val="tx1"/>
                </a:solidFill>
                <a:effectLst/>
                <a:latin typeface="+mj-ea"/>
                <a:ea typeface="+mj-ea"/>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在线支付</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8" name="AutoShape 14"/>
            <p:cNvSpPr>
              <a:spLocks noChangeArrowheads="1"/>
            </p:cNvSpPr>
            <p:nvPr/>
          </p:nvSpPr>
          <p:spPr bwMode="auto">
            <a:xfrm>
              <a:off x="9705" y="12060"/>
              <a:ext cx="117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到店取货</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7" name="AutoShape 13"/>
            <p:cNvSpPr>
              <a:spLocks noChangeArrowheads="1"/>
            </p:cNvSpPr>
            <p:nvPr/>
          </p:nvSpPr>
          <p:spPr bwMode="auto">
            <a:xfrm>
              <a:off x="7845" y="12060"/>
              <a:ext cx="1200" cy="100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商家打包</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6" name="AutoShape 12"/>
            <p:cNvSpPr>
              <a:spLocks noChangeShapeType="1"/>
            </p:cNvSpPr>
            <p:nvPr/>
          </p:nvSpPr>
          <p:spPr bwMode="auto">
            <a:xfrm rot="16200000">
              <a:off x="4648" y="9047"/>
              <a:ext cx="1233" cy="540"/>
            </a:xfrm>
            <a:prstGeom prst="curvedConnector3">
              <a:avLst>
                <a:gd name="adj1" fmla="val 60745"/>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15" name="Text Box 11"/>
            <p:cNvSpPr txBox="1">
              <a:spLocks noChangeArrowheads="1"/>
            </p:cNvSpPr>
            <p:nvPr/>
          </p:nvSpPr>
          <p:spPr bwMode="auto">
            <a:xfrm>
              <a:off x="4230" y="9045"/>
              <a:ext cx="1305" cy="5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远程配送</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4" name="AutoShape 10"/>
            <p:cNvSpPr>
              <a:spLocks noChangeShapeType="1"/>
            </p:cNvSpPr>
            <p:nvPr/>
          </p:nvSpPr>
          <p:spPr bwMode="auto">
            <a:xfrm rot="16200000" flipH="1">
              <a:off x="4659" y="11574"/>
              <a:ext cx="1347" cy="675"/>
            </a:xfrm>
            <a:prstGeom prst="curvedConnector3">
              <a:avLst>
                <a:gd name="adj1" fmla="val 49963"/>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13" name="Text Box 9"/>
            <p:cNvSpPr txBox="1">
              <a:spLocks noChangeArrowheads="1"/>
            </p:cNvSpPr>
            <p:nvPr/>
          </p:nvSpPr>
          <p:spPr bwMode="auto">
            <a:xfrm>
              <a:off x="4095" y="11610"/>
              <a:ext cx="1305" cy="57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到店取货</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12" name="AutoShape 8"/>
            <p:cNvSpPr>
              <a:spLocks noChangeShapeType="1"/>
            </p:cNvSpPr>
            <p:nvPr/>
          </p:nvSpPr>
          <p:spPr bwMode="auto">
            <a:xfrm>
              <a:off x="7275" y="8700"/>
              <a:ext cx="660"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11" name="AutoShape 7"/>
            <p:cNvSpPr>
              <a:spLocks noChangeShapeType="1"/>
            </p:cNvSpPr>
            <p:nvPr/>
          </p:nvSpPr>
          <p:spPr bwMode="auto">
            <a:xfrm>
              <a:off x="9045" y="8700"/>
              <a:ext cx="615"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10" name="AutoShape 6"/>
            <p:cNvSpPr>
              <a:spLocks noChangeShapeType="1"/>
            </p:cNvSpPr>
            <p:nvPr/>
          </p:nvSpPr>
          <p:spPr bwMode="auto">
            <a:xfrm>
              <a:off x="7080" y="12510"/>
              <a:ext cx="660"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09" name="AutoShape 5"/>
            <p:cNvSpPr>
              <a:spLocks noChangeShapeType="1"/>
            </p:cNvSpPr>
            <p:nvPr/>
          </p:nvSpPr>
          <p:spPr bwMode="auto">
            <a:xfrm>
              <a:off x="9045" y="12510"/>
              <a:ext cx="660" cy="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08" name="AutoShape 4"/>
            <p:cNvSpPr>
              <a:spLocks noChangeArrowheads="1"/>
            </p:cNvSpPr>
            <p:nvPr/>
          </p:nvSpPr>
          <p:spPr bwMode="auto">
            <a:xfrm>
              <a:off x="9495" y="10215"/>
              <a:ext cx="1380" cy="69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mj-ea"/>
                  <a:ea typeface="+mj-ea"/>
                  <a:cs typeface="Times New Roman" pitchFamily="18" charset="0"/>
                </a:rPr>
                <a:t>订单完成</a:t>
              </a:r>
              <a:endParaRPr kumimoji="0" lang="zh-CN" sz="1200" b="0" i="0" u="none" strike="noStrike" cap="none" normalizeH="0" baseline="0" smtClean="0">
                <a:ln>
                  <a:noFill/>
                </a:ln>
                <a:solidFill>
                  <a:schemeClr val="tx1"/>
                </a:solidFill>
                <a:effectLst/>
                <a:latin typeface="+mj-ea"/>
                <a:ea typeface="+mj-ea"/>
                <a:cs typeface="宋体" pitchFamily="2" charset="-122"/>
              </a:endParaRPr>
            </a:p>
          </p:txBody>
        </p:sp>
        <p:sp>
          <p:nvSpPr>
            <p:cNvPr id="47107" name="AutoShape 3"/>
            <p:cNvSpPr>
              <a:spLocks noChangeShapeType="1"/>
            </p:cNvSpPr>
            <p:nvPr/>
          </p:nvSpPr>
          <p:spPr bwMode="auto">
            <a:xfrm>
              <a:off x="10200" y="9285"/>
              <a:ext cx="0" cy="93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sp>
          <p:nvSpPr>
            <p:cNvPr id="47106" name="AutoShape 2"/>
            <p:cNvSpPr>
              <a:spLocks noChangeShapeType="1"/>
            </p:cNvSpPr>
            <p:nvPr/>
          </p:nvSpPr>
          <p:spPr bwMode="auto">
            <a:xfrm flipV="1">
              <a:off x="10275" y="10905"/>
              <a:ext cx="0" cy="115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algn="ctr"/>
              <a:endParaRPr lang="zh-CN" altLang="en-US" sz="1200">
                <a:latin typeface="+mj-ea"/>
                <a:ea typeface="+mj-ea"/>
              </a:endParaRPr>
            </a:p>
          </p:txBody>
        </p:sp>
      </p:grpSp>
      <p:sp>
        <p:nvSpPr>
          <p:cNvPr id="27" name="TextBox 26"/>
          <p:cNvSpPr txBox="1"/>
          <p:nvPr/>
        </p:nvSpPr>
        <p:spPr>
          <a:xfrm>
            <a:off x="1259632" y="3861048"/>
            <a:ext cx="2736304" cy="338554"/>
          </a:xfrm>
          <a:prstGeom prst="rect">
            <a:avLst/>
          </a:prstGeom>
          <a:solidFill>
            <a:srgbClr val="002060"/>
          </a:solidFill>
        </p:spPr>
        <p:txBody>
          <a:bodyPr wrap="square" rtlCol="0">
            <a:spAutoFit/>
          </a:bodyPr>
          <a:lstStyle/>
          <a:p>
            <a:r>
              <a:rPr lang="zh-CN" altLang="en-US" sz="1600" dirty="0" smtClean="0">
                <a:solidFill>
                  <a:schemeClr val="bg1"/>
                </a:solidFill>
              </a:rPr>
              <a:t>远程用户联营电商流程体系</a:t>
            </a:r>
            <a:endParaRPr lang="zh-CN" altLang="en-US" sz="1600" dirty="0">
              <a:solidFill>
                <a:schemeClr val="bg1"/>
              </a:solidFill>
            </a:endParaRP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365175"/>
            <a:ext cx="8780462"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4</a:t>
            </a:r>
            <a:r>
              <a:rPr lang="zh-CN" altLang="en-US" dirty="0" smtClean="0">
                <a:solidFill>
                  <a:srgbClr val="002060"/>
                </a:solidFill>
              </a:rPr>
              <a:t>： 积分管理体系和客户唤醒</a:t>
            </a:r>
            <a:endParaRPr lang="zh-CN" altLang="en-US" b="1" dirty="0">
              <a:solidFill>
                <a:srgbClr val="002060"/>
              </a:solidFill>
            </a:endParaRPr>
          </a:p>
        </p:txBody>
      </p:sp>
      <p:sp>
        <p:nvSpPr>
          <p:cNvPr id="3" name="内容占位符 2"/>
          <p:cNvSpPr>
            <a:spLocks noGrp="1"/>
          </p:cNvSpPr>
          <p:nvPr>
            <p:ph idx="1"/>
          </p:nvPr>
        </p:nvSpPr>
        <p:spPr>
          <a:xfrm>
            <a:off x="539552" y="1196751"/>
            <a:ext cx="8147248" cy="1440161"/>
          </a:xfrm>
          <a:solidFill>
            <a:schemeClr val="accent1"/>
          </a:solidFill>
        </p:spPr>
        <p:txBody>
          <a:bodyPr>
            <a:normAutofit fontScale="40000" lnSpcReduction="20000"/>
          </a:bodyPr>
          <a:lstStyle/>
          <a:p>
            <a:pPr>
              <a:lnSpc>
                <a:spcPct val="120000"/>
              </a:lnSpc>
              <a:buNone/>
            </a:pPr>
            <a:r>
              <a:rPr lang="en-US" altLang="zh-CN" sz="2900" dirty="0" smtClean="0">
                <a:solidFill>
                  <a:schemeClr val="tx1"/>
                </a:solidFill>
                <a:latin typeface="楷体" pitchFamily="49" charset="-122"/>
                <a:ea typeface="楷体" pitchFamily="49" charset="-122"/>
              </a:rPr>
              <a:t>       </a:t>
            </a:r>
            <a:r>
              <a:rPr lang="zh-CN" altLang="en-US" sz="4300" dirty="0" smtClean="0">
                <a:solidFill>
                  <a:schemeClr val="tx1"/>
                </a:solidFill>
                <a:latin typeface="楷体" pitchFamily="49" charset="-122"/>
                <a:ea typeface="楷体" pitchFamily="49" charset="-122"/>
              </a:rPr>
              <a:t>兆顺第一城</a:t>
            </a:r>
            <a:r>
              <a:rPr lang="zh-CN" altLang="zh-CN" sz="4300" dirty="0" smtClean="0">
                <a:solidFill>
                  <a:schemeClr val="tx1"/>
                </a:solidFill>
                <a:latin typeface="楷体" pitchFamily="49" charset="-122"/>
                <a:ea typeface="楷体" pitchFamily="49" charset="-122"/>
              </a:rPr>
              <a:t>的会员和积分是做大</a:t>
            </a:r>
            <a:r>
              <a:rPr lang="zh-CN" altLang="en-US" sz="4300" dirty="0" smtClean="0">
                <a:solidFill>
                  <a:schemeClr val="tx1"/>
                </a:solidFill>
                <a:latin typeface="楷体" pitchFamily="49" charset="-122"/>
                <a:ea typeface="楷体" pitchFamily="49" charset="-122"/>
              </a:rPr>
              <a:t>兆顺第一城的电商</a:t>
            </a:r>
            <a:r>
              <a:rPr lang="zh-CN" altLang="zh-CN" sz="4300" dirty="0" smtClean="0">
                <a:solidFill>
                  <a:schemeClr val="tx1"/>
                </a:solidFill>
                <a:latin typeface="楷体" pitchFamily="49" charset="-122"/>
                <a:ea typeface="楷体" pitchFamily="49" charset="-122"/>
              </a:rPr>
              <a:t>业务的基础，</a:t>
            </a:r>
            <a:r>
              <a:rPr lang="zh-CN" altLang="en-US" sz="4300" dirty="0" smtClean="0">
                <a:solidFill>
                  <a:schemeClr val="tx1"/>
                </a:solidFill>
                <a:latin typeface="楷体" pitchFamily="49" charset="-122"/>
                <a:ea typeface="楷体" pitchFamily="49" charset="-122"/>
              </a:rPr>
              <a:t>传统</a:t>
            </a:r>
            <a:r>
              <a:rPr lang="zh-CN" altLang="zh-CN" sz="4300" dirty="0" smtClean="0">
                <a:solidFill>
                  <a:schemeClr val="tx1"/>
                </a:solidFill>
                <a:latin typeface="楷体" pitchFamily="49" charset="-122"/>
                <a:ea typeface="楷体" pitchFamily="49" charset="-122"/>
              </a:rPr>
              <a:t>的积分兑换体系都是在线下完成，不仅效率低，也没有发挥黏住会员和刺激会员的作用，全部将积分的兑换方式放在电商平台上，不仅可以快速将传统会员转化为电商会员，也可以将积分透明化，充分形成积分对于销售的拉动作用</a:t>
            </a:r>
            <a:r>
              <a:rPr lang="zh-CN" altLang="en-US" sz="4300" dirty="0" smtClean="0">
                <a:solidFill>
                  <a:schemeClr val="tx1"/>
                </a:solidFill>
                <a:latin typeface="楷体" pitchFamily="49" charset="-122"/>
                <a:ea typeface="楷体" pitchFamily="49" charset="-122"/>
              </a:rPr>
              <a:t>。</a:t>
            </a:r>
            <a:endParaRPr lang="zh-CN" altLang="zh-CN" sz="4300" dirty="0" smtClean="0">
              <a:solidFill>
                <a:schemeClr val="tx1"/>
              </a:solidFill>
              <a:latin typeface="楷体" pitchFamily="49" charset="-122"/>
              <a:ea typeface="楷体" pitchFamily="49" charset="-122"/>
            </a:endParaRPr>
          </a:p>
        </p:txBody>
      </p:sp>
      <p:sp>
        <p:nvSpPr>
          <p:cNvPr id="4" name="灯片编号占位符 3"/>
          <p:cNvSpPr>
            <a:spLocks noGrp="1"/>
          </p:cNvSpPr>
          <p:nvPr>
            <p:ph type="sldNum" sz="quarter" idx="12"/>
          </p:nvPr>
        </p:nvSpPr>
        <p:spPr>
          <a:xfrm>
            <a:off x="7735888" y="6934775"/>
            <a:ext cx="1281112" cy="152400"/>
          </a:xfrm>
        </p:spPr>
        <p:txBody>
          <a:bodyPr/>
          <a:lstStyle/>
          <a:p>
            <a:fld id="{22DC4B2A-65AC-4223-A175-F70F8DEDA0BC}" type="slidenum">
              <a:rPr lang="zh-CN" altLang="en-US" smtClean="0"/>
              <a:pPr/>
              <a:t>13</a:t>
            </a:fld>
            <a:endParaRPr lang="zh-CN" altLang="en-US"/>
          </a:p>
        </p:txBody>
      </p:sp>
      <p:sp>
        <p:nvSpPr>
          <p:cNvPr id="5" name="圆角矩形 4"/>
          <p:cNvSpPr/>
          <p:nvPr/>
        </p:nvSpPr>
        <p:spPr>
          <a:xfrm>
            <a:off x="0" y="2617742"/>
            <a:ext cx="4572000" cy="42484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51520" y="2761758"/>
            <a:ext cx="3960440" cy="4339650"/>
          </a:xfrm>
          <a:prstGeom prst="rect">
            <a:avLst/>
          </a:prstGeom>
          <a:noFill/>
        </p:spPr>
        <p:txBody>
          <a:bodyPr wrap="square" rtlCol="0">
            <a:spAutoFit/>
          </a:bodyPr>
          <a:lstStyle/>
          <a:p>
            <a:r>
              <a:rPr lang="zh-CN" altLang="zh-CN" b="1" dirty="0" smtClean="0">
                <a:solidFill>
                  <a:srgbClr val="C00000"/>
                </a:solidFill>
                <a:latin typeface="+mj-ea"/>
                <a:ea typeface="+mj-ea"/>
              </a:rPr>
              <a:t>积分兑换规则：</a:t>
            </a:r>
            <a:r>
              <a:rPr lang="zh-CN" altLang="zh-CN" sz="1600" dirty="0" smtClean="0">
                <a:latin typeface="+mj-ea"/>
                <a:ea typeface="+mj-ea"/>
              </a:rPr>
              <a:t>每次按照积分（按每个积分</a:t>
            </a:r>
            <a:r>
              <a:rPr lang="en-US" altLang="zh-CN" sz="1600" dirty="0" smtClean="0">
                <a:latin typeface="+mj-ea"/>
                <a:ea typeface="+mj-ea"/>
              </a:rPr>
              <a:t>1</a:t>
            </a:r>
            <a:r>
              <a:rPr lang="zh-CN" altLang="zh-CN" sz="1600" dirty="0" smtClean="0">
                <a:latin typeface="+mj-ea"/>
                <a:ea typeface="+mj-ea"/>
              </a:rPr>
              <a:t>元购物金额计算）的</a:t>
            </a:r>
            <a:r>
              <a:rPr lang="en-US" altLang="zh-CN" sz="1600" dirty="0" smtClean="0">
                <a:latin typeface="+mj-ea"/>
                <a:ea typeface="+mj-ea"/>
              </a:rPr>
              <a:t>1%</a:t>
            </a:r>
            <a:r>
              <a:rPr lang="zh-CN" altLang="zh-CN" sz="1600" dirty="0" smtClean="0">
                <a:latin typeface="+mj-ea"/>
                <a:ea typeface="+mj-ea"/>
              </a:rPr>
              <a:t>的价值进行礼品兑换，例如</a:t>
            </a:r>
            <a:r>
              <a:rPr lang="en-US" altLang="zh-CN" sz="1600" dirty="0" smtClean="0">
                <a:latin typeface="+mj-ea"/>
                <a:ea typeface="+mj-ea"/>
              </a:rPr>
              <a:t>10000</a:t>
            </a:r>
            <a:r>
              <a:rPr lang="zh-CN" altLang="zh-CN" sz="1600" dirty="0" smtClean="0">
                <a:latin typeface="+mj-ea"/>
                <a:ea typeface="+mj-ea"/>
              </a:rPr>
              <a:t>积分可以兑换价值</a:t>
            </a:r>
            <a:r>
              <a:rPr lang="en-US" altLang="zh-CN" sz="1600" dirty="0" smtClean="0">
                <a:latin typeface="+mj-ea"/>
                <a:ea typeface="+mj-ea"/>
              </a:rPr>
              <a:t>100</a:t>
            </a:r>
            <a:r>
              <a:rPr lang="zh-CN" altLang="zh-CN" sz="1600" dirty="0" smtClean="0">
                <a:latin typeface="+mj-ea"/>
                <a:ea typeface="+mj-ea"/>
              </a:rPr>
              <a:t>元的礼品，也可以将其按</a:t>
            </a:r>
            <a:r>
              <a:rPr lang="en-US" altLang="zh-CN" sz="1600" dirty="0" smtClean="0">
                <a:latin typeface="+mj-ea"/>
                <a:ea typeface="+mj-ea"/>
              </a:rPr>
              <a:t>100</a:t>
            </a:r>
            <a:r>
              <a:rPr lang="zh-CN" altLang="zh-CN" sz="1600" dirty="0" smtClean="0">
                <a:latin typeface="+mj-ea"/>
                <a:ea typeface="+mj-ea"/>
              </a:rPr>
              <a:t>元计入电商会员虚拟账户，配合其他支付功能购买商品。</a:t>
            </a:r>
          </a:p>
          <a:p>
            <a:r>
              <a:rPr lang="zh-CN" altLang="zh-CN" b="1" dirty="0" smtClean="0">
                <a:solidFill>
                  <a:srgbClr val="C00000"/>
                </a:solidFill>
                <a:latin typeface="+mj-ea"/>
                <a:ea typeface="+mj-ea"/>
              </a:rPr>
              <a:t>积分兑换方式：</a:t>
            </a:r>
            <a:r>
              <a:rPr lang="zh-CN" altLang="zh-CN" sz="1600" dirty="0" smtClean="0">
                <a:latin typeface="+mj-ea"/>
                <a:ea typeface="+mj-ea"/>
              </a:rPr>
              <a:t>在用户在门店或电商购买产品后，短信随即通知用户积分总额以及可以兑换的礼品通知，提示用户登录网站，在用户登录网站后可以将积分存入虚拟账户（预付费）或者直接兑换礼品。</a:t>
            </a:r>
          </a:p>
          <a:p>
            <a:r>
              <a:rPr lang="zh-CN" altLang="zh-CN" b="1" dirty="0" smtClean="0">
                <a:solidFill>
                  <a:srgbClr val="C00000"/>
                </a:solidFill>
                <a:latin typeface="+mj-ea"/>
                <a:ea typeface="+mj-ea"/>
              </a:rPr>
              <a:t>积分转换方式：</a:t>
            </a:r>
            <a:r>
              <a:rPr lang="zh-CN" altLang="zh-CN" sz="1600" dirty="0" smtClean="0">
                <a:latin typeface="+mj-ea"/>
                <a:ea typeface="+mj-ea"/>
              </a:rPr>
              <a:t>为吸引传统用户将积分兑换方式更换为在线方式，必须将传统会员跟在线会员一体化管理，传统会员在网站注册后，可以输入传统会员卡号和密码即可实现会员和积分管理一体化。</a:t>
            </a:r>
          </a:p>
          <a:p>
            <a:endParaRPr lang="zh-CN" altLang="en-US" sz="1400" dirty="0"/>
          </a:p>
        </p:txBody>
      </p:sp>
      <p:sp>
        <p:nvSpPr>
          <p:cNvPr id="5632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7" name="Group 1"/>
          <p:cNvGrpSpPr>
            <a:grpSpLocks/>
          </p:cNvGrpSpPr>
          <p:nvPr/>
        </p:nvGrpSpPr>
        <p:grpSpPr bwMode="auto">
          <a:xfrm>
            <a:off x="4572000" y="2617742"/>
            <a:ext cx="4392488" cy="4104456"/>
            <a:chOff x="1912" y="2820"/>
            <a:chExt cx="8468" cy="5985"/>
          </a:xfrm>
        </p:grpSpPr>
        <p:sp>
          <p:nvSpPr>
            <p:cNvPr id="56328" name="AutoShape 8"/>
            <p:cNvSpPr>
              <a:spLocks noChangeArrowheads="1"/>
            </p:cNvSpPr>
            <p:nvPr/>
          </p:nvSpPr>
          <p:spPr bwMode="auto">
            <a:xfrm>
              <a:off x="5085" y="4800"/>
              <a:ext cx="1800" cy="78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1"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积分兑换</a:t>
              </a:r>
              <a:endParaRPr kumimoji="0" lang="zh-CN" sz="1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6327" name="Oval 7"/>
            <p:cNvSpPr>
              <a:spLocks noChangeArrowheads="1"/>
            </p:cNvSpPr>
            <p:nvPr/>
          </p:nvSpPr>
          <p:spPr bwMode="auto">
            <a:xfrm>
              <a:off x="8190" y="2960"/>
              <a:ext cx="2190" cy="1740"/>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1"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在线礼品兑换</a:t>
              </a:r>
              <a:endParaRPr kumimoji="0" 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（提高购物积极性和兑换效率）</a:t>
              </a:r>
              <a:endParaRPr kumimoji="0" lang="zh-CN" sz="1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6326" name="Oval 6"/>
            <p:cNvSpPr>
              <a:spLocks noChangeArrowheads="1"/>
            </p:cNvSpPr>
            <p:nvPr/>
          </p:nvSpPr>
          <p:spPr bwMode="auto">
            <a:xfrm>
              <a:off x="1912" y="2820"/>
              <a:ext cx="2250" cy="1635"/>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200" b="1"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等值现金购买</a:t>
              </a:r>
              <a:endParaRPr kumimoji="0" lang="zh-CN" sz="1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（扩大在线销售规模）</a:t>
              </a:r>
              <a:endParaRPr kumimoji="0" lang="zh-CN" sz="1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6325" name="Oval 5"/>
            <p:cNvSpPr>
              <a:spLocks noChangeArrowheads="1"/>
            </p:cNvSpPr>
            <p:nvPr/>
          </p:nvSpPr>
          <p:spPr bwMode="auto">
            <a:xfrm>
              <a:off x="4740" y="6885"/>
              <a:ext cx="2520" cy="1920"/>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200" b="1" i="0" u="none" strike="noStrike" cap="none" normalizeH="0" baseline="0" smtClean="0">
                  <a:ln>
                    <a:noFill/>
                  </a:ln>
                  <a:solidFill>
                    <a:schemeClr val="tx1"/>
                  </a:solidFill>
                  <a:effectLst/>
                  <a:latin typeface="Calibri" pitchFamily="34" charset="0"/>
                  <a:ea typeface="宋体" pitchFamily="2" charset="-122"/>
                  <a:cs typeface="Times New Roman" pitchFamily="18" charset="0"/>
                </a:rPr>
                <a:t>会员转化</a:t>
              </a:r>
              <a:endParaRPr kumimoji="0" lang="zh-CN" sz="1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12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（利用积分快速将传统会员转化为电商会员）</a:t>
              </a:r>
              <a:endParaRPr kumimoji="0" lang="zh-CN" sz="12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56324" name="AutoShape 4"/>
            <p:cNvSpPr>
              <a:spLocks noChangeArrowheads="1"/>
            </p:cNvSpPr>
            <p:nvPr/>
          </p:nvSpPr>
          <p:spPr bwMode="auto">
            <a:xfrm rot="3619957">
              <a:off x="7303" y="3668"/>
              <a:ext cx="510" cy="1553"/>
            </a:xfrm>
            <a:prstGeom prst="upArrow">
              <a:avLst>
                <a:gd name="adj1" fmla="val 50000"/>
                <a:gd name="adj2" fmla="val 76127"/>
              </a:avLst>
            </a:prstGeom>
            <a:solidFill>
              <a:srgbClr val="FFFFFF"/>
            </a:solidFill>
            <a:ln w="9525">
              <a:solidFill>
                <a:srgbClr val="000000"/>
              </a:solidFill>
              <a:miter lim="800000"/>
              <a:headEnd/>
              <a:tailEnd/>
            </a:ln>
          </p:spPr>
          <p:txBody>
            <a:bodyPr vert="eaVert" wrap="square" lIns="91440" tIns="45720" rIns="91440" bIns="45720" numCol="1" anchor="ctr" anchorCtr="0" compatLnSpc="1">
              <a:prstTxWarp prst="textNoShape">
                <a:avLst/>
              </a:prstTxWarp>
            </a:bodyPr>
            <a:lstStyle/>
            <a:p>
              <a:endParaRPr lang="zh-CN" altLang="en-US" sz="1200"/>
            </a:p>
          </p:txBody>
        </p:sp>
        <p:sp>
          <p:nvSpPr>
            <p:cNvPr id="56323" name="AutoShape 3"/>
            <p:cNvSpPr>
              <a:spLocks noChangeArrowheads="1"/>
            </p:cNvSpPr>
            <p:nvPr/>
          </p:nvSpPr>
          <p:spPr bwMode="auto">
            <a:xfrm rot="-2711707">
              <a:off x="4293" y="3695"/>
              <a:ext cx="510" cy="1430"/>
            </a:xfrm>
            <a:prstGeom prst="upArrow">
              <a:avLst>
                <a:gd name="adj1" fmla="val 50000"/>
                <a:gd name="adj2" fmla="val 70098"/>
              </a:avLst>
            </a:prstGeom>
            <a:solidFill>
              <a:srgbClr val="FFFFFF"/>
            </a:solidFill>
            <a:ln w="9525">
              <a:solidFill>
                <a:srgbClr val="000000"/>
              </a:solidFill>
              <a:miter lim="800000"/>
              <a:headEnd/>
              <a:tailEnd/>
            </a:ln>
          </p:spPr>
          <p:txBody>
            <a:bodyPr vert="eaVert" wrap="square" lIns="91440" tIns="45720" rIns="91440" bIns="45720" numCol="1" anchor="ctr" anchorCtr="0" compatLnSpc="1">
              <a:prstTxWarp prst="textNoShape">
                <a:avLst/>
              </a:prstTxWarp>
            </a:bodyPr>
            <a:lstStyle/>
            <a:p>
              <a:endParaRPr lang="zh-CN" altLang="en-US" sz="1200"/>
            </a:p>
          </p:txBody>
        </p:sp>
        <p:sp>
          <p:nvSpPr>
            <p:cNvPr id="56322" name="AutoShape 2"/>
            <p:cNvSpPr>
              <a:spLocks noChangeArrowheads="1"/>
            </p:cNvSpPr>
            <p:nvPr/>
          </p:nvSpPr>
          <p:spPr bwMode="auto">
            <a:xfrm rot="10800000">
              <a:off x="5698" y="5580"/>
              <a:ext cx="510" cy="1305"/>
            </a:xfrm>
            <a:prstGeom prst="upArrow">
              <a:avLst>
                <a:gd name="adj1" fmla="val 50000"/>
                <a:gd name="adj2" fmla="val 63971"/>
              </a:avLst>
            </a:prstGeom>
            <a:solidFill>
              <a:srgbClr val="FFFFFF"/>
            </a:solidFill>
            <a:ln w="9525">
              <a:solidFill>
                <a:srgbClr val="000000"/>
              </a:solidFill>
              <a:miter lim="800000"/>
              <a:headEnd/>
              <a:tailEnd/>
            </a:ln>
          </p:spPr>
          <p:txBody>
            <a:bodyPr vert="eaVert" wrap="square" lIns="91440" tIns="45720" rIns="91440" bIns="45720" numCol="1" anchor="ctr" anchorCtr="0" compatLnSpc="1">
              <a:prstTxWarp prst="textNoShape">
                <a:avLst/>
              </a:prstTxWarp>
            </a:bodyPr>
            <a:lstStyle/>
            <a:p>
              <a:endParaRPr lang="zh-CN" altLang="en-US" sz="1200"/>
            </a:p>
          </p:txBody>
        </p:sp>
      </p:gr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365175"/>
            <a:ext cx="8780462"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4</a:t>
            </a:r>
            <a:r>
              <a:rPr lang="zh-CN" altLang="en-US" dirty="0" smtClean="0">
                <a:solidFill>
                  <a:srgbClr val="002060"/>
                </a:solidFill>
              </a:rPr>
              <a:t>： 积分管理体系和客户唤醒 </a:t>
            </a:r>
            <a:r>
              <a:rPr lang="en-US" altLang="zh-CN" dirty="0" smtClean="0">
                <a:solidFill>
                  <a:srgbClr val="002060"/>
                </a:solidFill>
              </a:rPr>
              <a:t>– </a:t>
            </a:r>
            <a:r>
              <a:rPr lang="zh-CN" altLang="en-US" dirty="0" smtClean="0">
                <a:solidFill>
                  <a:srgbClr val="002060"/>
                </a:solidFill>
              </a:rPr>
              <a:t>远期，充值产品，现金流产品</a:t>
            </a:r>
            <a:endParaRPr lang="zh-CN" altLang="en-US" b="1" dirty="0">
              <a:solidFill>
                <a:srgbClr val="002060"/>
              </a:solidFill>
            </a:endParaRPr>
          </a:p>
        </p:txBody>
      </p:sp>
      <p:sp>
        <p:nvSpPr>
          <p:cNvPr id="3" name="内容占位符 2"/>
          <p:cNvSpPr>
            <a:spLocks noGrp="1"/>
          </p:cNvSpPr>
          <p:nvPr>
            <p:ph idx="1"/>
          </p:nvPr>
        </p:nvSpPr>
        <p:spPr>
          <a:xfrm>
            <a:off x="251520" y="1412776"/>
            <a:ext cx="3888432" cy="5184576"/>
          </a:xfrm>
        </p:spPr>
        <p:txBody>
          <a:bodyPr>
            <a:noAutofit/>
          </a:bodyPr>
          <a:lstStyle/>
          <a:p>
            <a:pPr>
              <a:lnSpc>
                <a:spcPct val="120000"/>
              </a:lnSpc>
            </a:pPr>
            <a:r>
              <a:rPr lang="zh-CN" altLang="en-US" sz="1800" b="1" dirty="0" smtClean="0">
                <a:solidFill>
                  <a:srgbClr val="C00000"/>
                </a:solidFill>
                <a:latin typeface="+mj-ea"/>
                <a:ea typeface="+mj-ea"/>
              </a:rPr>
              <a:t>价值：</a:t>
            </a:r>
            <a:r>
              <a:rPr lang="zh-CN" altLang="en-US" sz="1800" dirty="0" smtClean="0">
                <a:latin typeface="+mj-ea"/>
                <a:ea typeface="+mj-ea"/>
              </a:rPr>
              <a:t>兆顺第一城的的储值卡</a:t>
            </a:r>
            <a:r>
              <a:rPr lang="zh-CN" altLang="zh-CN" sz="1800" dirty="0" smtClean="0">
                <a:latin typeface="+mj-ea"/>
                <a:ea typeface="+mj-ea"/>
              </a:rPr>
              <a:t>对销售额的拉动作用很大，储值卡是撬动电商业务的基础性力量，若在线成功销售储值卡，可以提高对线上线下销售的支持，也为</a:t>
            </a:r>
            <a:r>
              <a:rPr lang="zh-CN" altLang="en-US" sz="1800" dirty="0" smtClean="0">
                <a:latin typeface="+mj-ea"/>
                <a:ea typeface="+mj-ea"/>
              </a:rPr>
              <a:t>兆顺第一城的</a:t>
            </a:r>
            <a:r>
              <a:rPr lang="zh-CN" altLang="zh-CN" sz="1800" dirty="0" smtClean="0">
                <a:latin typeface="+mj-ea"/>
                <a:ea typeface="+mj-ea"/>
              </a:rPr>
              <a:t>提供更多的资金储备。</a:t>
            </a:r>
          </a:p>
          <a:p>
            <a:pPr>
              <a:lnSpc>
                <a:spcPct val="120000"/>
              </a:lnSpc>
            </a:pPr>
            <a:r>
              <a:rPr lang="zh-CN" altLang="en-US" sz="1800" b="1" dirty="0" smtClean="0">
                <a:solidFill>
                  <a:srgbClr val="C00000"/>
                </a:solidFill>
                <a:latin typeface="+mj-ea"/>
                <a:ea typeface="+mj-ea"/>
              </a:rPr>
              <a:t>便利性：</a:t>
            </a:r>
            <a:r>
              <a:rPr lang="zh-CN" altLang="zh-CN" sz="1800" dirty="0" smtClean="0">
                <a:latin typeface="+mj-ea"/>
                <a:ea typeface="+mj-ea"/>
              </a:rPr>
              <a:t>跟线下比起来，通过电商平台购买储值卡的效果会更好，比如可以选择更多的花色图案，可以在线填写朋友资料直接快递给他，满足人们送礼的需求。</a:t>
            </a:r>
          </a:p>
          <a:p>
            <a:pPr>
              <a:lnSpc>
                <a:spcPct val="120000"/>
              </a:lnSpc>
            </a:pPr>
            <a:r>
              <a:rPr lang="zh-CN" altLang="en-US" sz="1800" b="1" dirty="0" smtClean="0">
                <a:solidFill>
                  <a:srgbClr val="C00000"/>
                </a:solidFill>
                <a:latin typeface="+mj-ea"/>
                <a:ea typeface="+mj-ea"/>
              </a:rPr>
              <a:t>支撑电商：</a:t>
            </a:r>
            <a:r>
              <a:rPr lang="zh-CN" altLang="zh-CN" sz="1800" dirty="0" smtClean="0">
                <a:latin typeface="+mj-ea"/>
                <a:ea typeface="+mj-ea"/>
              </a:rPr>
              <a:t>为鼓励用户在线购买</a:t>
            </a:r>
            <a:r>
              <a:rPr lang="zh-CN" altLang="en-US" sz="1800" dirty="0" smtClean="0">
                <a:latin typeface="+mj-ea"/>
                <a:ea typeface="+mj-ea"/>
              </a:rPr>
              <a:t>兆顺第一城的</a:t>
            </a:r>
            <a:r>
              <a:rPr lang="zh-CN" altLang="zh-CN" sz="1800" dirty="0" smtClean="0">
                <a:latin typeface="+mj-ea"/>
                <a:ea typeface="+mj-ea"/>
              </a:rPr>
              <a:t>储值卡，可以推出满</a:t>
            </a:r>
            <a:r>
              <a:rPr lang="en-US" altLang="zh-CN" sz="1800" dirty="0" smtClean="0">
                <a:latin typeface="+mj-ea"/>
                <a:ea typeface="+mj-ea"/>
              </a:rPr>
              <a:t>5000</a:t>
            </a:r>
            <a:r>
              <a:rPr lang="zh-CN" altLang="zh-CN" sz="1800" dirty="0" smtClean="0">
                <a:latin typeface="+mj-ea"/>
                <a:ea typeface="+mj-ea"/>
              </a:rPr>
              <a:t>元送</a:t>
            </a:r>
            <a:r>
              <a:rPr lang="en-US" altLang="zh-CN" sz="1800" dirty="0" smtClean="0">
                <a:latin typeface="+mj-ea"/>
                <a:ea typeface="+mj-ea"/>
              </a:rPr>
              <a:t>100</a:t>
            </a:r>
            <a:r>
              <a:rPr lang="zh-CN" altLang="zh-CN" sz="1800" dirty="0" smtClean="0">
                <a:latin typeface="+mj-ea"/>
                <a:ea typeface="+mj-ea"/>
              </a:rPr>
              <a:t>元代金券（电商专用）的活动，在鼓励销售储值卡的同时，也刺激电商在线销售</a:t>
            </a:r>
            <a:r>
              <a:rPr lang="zh-CN" altLang="zh-CN" sz="1800" dirty="0" smtClean="0"/>
              <a:t>。</a:t>
            </a:r>
          </a:p>
          <a:p>
            <a:endParaRPr lang="zh-CN" altLang="en-US" sz="1800" dirty="0"/>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14</a:t>
            </a:fld>
            <a:endParaRPr lang="zh-CN" altLang="en-US"/>
          </a:p>
        </p:txBody>
      </p:sp>
      <p:sp>
        <p:nvSpPr>
          <p:cNvPr id="5" name="圆角矩形 4"/>
          <p:cNvSpPr/>
          <p:nvPr/>
        </p:nvSpPr>
        <p:spPr>
          <a:xfrm>
            <a:off x="5364088" y="1412776"/>
            <a:ext cx="3600400" cy="53285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dirty="0" smtClean="0">
                <a:solidFill>
                  <a:schemeClr val="tx1"/>
                </a:solidFill>
                <a:latin typeface="+mj-ea"/>
                <a:ea typeface="+mj-ea"/>
              </a:rPr>
              <a:t>储值卡的可以满足自有消费，也可以作为馈赠朋友、恋人、父母和同事的礼物，支付完成后可以同时赠送电商代金券和</a:t>
            </a:r>
            <a:r>
              <a:rPr lang="en-US" altLang="zh-CN" sz="1600" dirty="0" smtClean="0">
                <a:solidFill>
                  <a:schemeClr val="tx1"/>
                </a:solidFill>
                <a:latin typeface="+mj-ea"/>
                <a:ea typeface="+mj-ea"/>
              </a:rPr>
              <a:t>VIP</a:t>
            </a:r>
            <a:r>
              <a:rPr lang="zh-CN" altLang="zh-CN" sz="1600" dirty="0" smtClean="0">
                <a:solidFill>
                  <a:schemeClr val="tx1"/>
                </a:solidFill>
                <a:latin typeface="+mj-ea"/>
                <a:ea typeface="+mj-ea"/>
              </a:rPr>
              <a:t>卡（用于积分积累），电商代金券直接可以刺激用户在线购买习惯，储值卡和</a:t>
            </a:r>
            <a:r>
              <a:rPr lang="en-US" altLang="zh-CN" sz="1600" dirty="0" smtClean="0">
                <a:solidFill>
                  <a:schemeClr val="tx1"/>
                </a:solidFill>
                <a:latin typeface="+mj-ea"/>
                <a:ea typeface="+mj-ea"/>
              </a:rPr>
              <a:t>VIP</a:t>
            </a:r>
            <a:r>
              <a:rPr lang="zh-CN" altLang="zh-CN" sz="1600" dirty="0" smtClean="0">
                <a:solidFill>
                  <a:schemeClr val="tx1"/>
                </a:solidFill>
                <a:latin typeface="+mj-ea"/>
                <a:ea typeface="+mj-ea"/>
              </a:rPr>
              <a:t>卡可以促进传统业务的销售，</a:t>
            </a:r>
            <a:r>
              <a:rPr lang="zh-CN" altLang="zh-CN" sz="1600" b="1" u="sng" dirty="0" smtClean="0">
                <a:solidFill>
                  <a:schemeClr val="tx1"/>
                </a:solidFill>
                <a:latin typeface="+mj-ea"/>
                <a:ea typeface="+mj-ea"/>
              </a:rPr>
              <a:t>同时所有储值卡都可以用于在线虚拟账户的充值，用于</a:t>
            </a:r>
            <a:r>
              <a:rPr lang="zh-CN" altLang="en-US" sz="1600" b="1" u="sng" dirty="0" smtClean="0">
                <a:solidFill>
                  <a:schemeClr val="tx1"/>
                </a:solidFill>
                <a:latin typeface="+mj-ea"/>
                <a:ea typeface="+mj-ea"/>
              </a:rPr>
              <a:t>兆顺第一城的</a:t>
            </a:r>
            <a:r>
              <a:rPr lang="zh-CN" altLang="zh-CN" sz="1600" b="1" u="sng" dirty="0" smtClean="0">
                <a:solidFill>
                  <a:schemeClr val="tx1"/>
                </a:solidFill>
                <a:latin typeface="+mj-ea"/>
                <a:ea typeface="+mj-ea"/>
              </a:rPr>
              <a:t>电商平台的商品购买，形成多方交叉营销。</a:t>
            </a:r>
          </a:p>
          <a:p>
            <a:endParaRPr lang="en-US" altLang="zh-CN" sz="1600" u="sng" dirty="0" smtClean="0">
              <a:solidFill>
                <a:schemeClr val="tx1"/>
              </a:solidFill>
              <a:latin typeface="+mj-ea"/>
              <a:ea typeface="+mj-ea"/>
            </a:endParaRPr>
          </a:p>
          <a:p>
            <a:r>
              <a:rPr lang="zh-CN" altLang="zh-CN" sz="1600" b="1" u="sng" dirty="0" smtClean="0">
                <a:solidFill>
                  <a:schemeClr val="tx1"/>
                </a:solidFill>
                <a:latin typeface="+mj-ea"/>
                <a:ea typeface="+mj-ea"/>
              </a:rPr>
              <a:t>虚拟充值有两种方式：</a:t>
            </a:r>
          </a:p>
          <a:p>
            <a:r>
              <a:rPr lang="zh-CN" altLang="zh-CN" sz="1600" dirty="0" smtClean="0">
                <a:solidFill>
                  <a:schemeClr val="tx1"/>
                </a:solidFill>
                <a:latin typeface="+mj-ea"/>
                <a:ea typeface="+mj-ea"/>
              </a:rPr>
              <a:t>（一）、并购拥有第三方支付牌照的公司，并跟储值卡业务结合，打造</a:t>
            </a:r>
            <a:r>
              <a:rPr lang="zh-CN" altLang="en-US" sz="1600" dirty="0" smtClean="0">
                <a:solidFill>
                  <a:schemeClr val="tx1"/>
                </a:solidFill>
                <a:latin typeface="+mj-ea"/>
                <a:ea typeface="+mj-ea"/>
              </a:rPr>
              <a:t>兆顺第一城的</a:t>
            </a:r>
            <a:r>
              <a:rPr lang="zh-CN" altLang="zh-CN" sz="1600" dirty="0" smtClean="0">
                <a:solidFill>
                  <a:schemeClr val="tx1"/>
                </a:solidFill>
                <a:latin typeface="+mj-ea"/>
                <a:ea typeface="+mj-ea"/>
              </a:rPr>
              <a:t>线上线下一体化的支付体系。</a:t>
            </a:r>
          </a:p>
          <a:p>
            <a:r>
              <a:rPr lang="zh-CN" altLang="zh-CN" sz="1600" dirty="0" smtClean="0">
                <a:solidFill>
                  <a:schemeClr val="tx1"/>
                </a:solidFill>
                <a:latin typeface="+mj-ea"/>
                <a:ea typeface="+mj-ea"/>
              </a:rPr>
              <a:t>（二）、没有支付牌照，只是建立后台虚拟账户，类似团购网站一样。</a:t>
            </a:r>
          </a:p>
          <a:p>
            <a:pPr algn="ctr"/>
            <a:endParaRPr lang="zh-CN" altLang="en-US" sz="1600" dirty="0">
              <a:solidFill>
                <a:schemeClr val="tx1"/>
              </a:solidFill>
            </a:endParaRPr>
          </a:p>
        </p:txBody>
      </p:sp>
      <p:sp>
        <p:nvSpPr>
          <p:cNvPr id="6" name="虚尾箭头 5"/>
          <p:cNvSpPr/>
          <p:nvPr/>
        </p:nvSpPr>
        <p:spPr>
          <a:xfrm>
            <a:off x="4139952" y="1844824"/>
            <a:ext cx="1080120" cy="720080"/>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虚尾箭头 6"/>
          <p:cNvSpPr/>
          <p:nvPr/>
        </p:nvSpPr>
        <p:spPr>
          <a:xfrm>
            <a:off x="4139952" y="3356992"/>
            <a:ext cx="1080120" cy="720080"/>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虚尾箭头 7"/>
          <p:cNvSpPr/>
          <p:nvPr/>
        </p:nvSpPr>
        <p:spPr>
          <a:xfrm>
            <a:off x="4139952" y="4869160"/>
            <a:ext cx="1080120" cy="720080"/>
          </a:xfrm>
          <a:prstGeom prst="strip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365175"/>
            <a:ext cx="8780462"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5</a:t>
            </a:r>
            <a:r>
              <a:rPr lang="zh-CN" altLang="en-US" dirty="0" smtClean="0">
                <a:solidFill>
                  <a:srgbClr val="002060"/>
                </a:solidFill>
              </a:rPr>
              <a:t>： 商场内的智能地图和向导</a:t>
            </a:r>
            <a:endParaRPr lang="zh-CN" altLang="en-US" dirty="0"/>
          </a:p>
        </p:txBody>
      </p:sp>
      <p:sp>
        <p:nvSpPr>
          <p:cNvPr id="3" name="内容占位符 2"/>
          <p:cNvSpPr>
            <a:spLocks noGrp="1"/>
          </p:cNvSpPr>
          <p:nvPr>
            <p:ph idx="1"/>
          </p:nvPr>
        </p:nvSpPr>
        <p:spPr>
          <a:xfrm>
            <a:off x="3707903" y="1628800"/>
            <a:ext cx="5123359" cy="4227512"/>
          </a:xfrm>
        </p:spPr>
        <p:txBody>
          <a:bodyPr/>
          <a:lstStyle/>
          <a:p>
            <a:r>
              <a:rPr lang="en-US" altLang="zh-CN" dirty="0" smtClean="0"/>
              <a:t>1)</a:t>
            </a:r>
            <a:r>
              <a:rPr lang="zh-CN" altLang="zh-CN" dirty="0" smtClean="0"/>
              <a:t>停车，</a:t>
            </a:r>
            <a:r>
              <a:rPr lang="en-US" altLang="zh-CN" dirty="0" smtClean="0"/>
              <a:t>2)</a:t>
            </a:r>
            <a:r>
              <a:rPr lang="zh-CN" altLang="zh-CN" dirty="0" smtClean="0"/>
              <a:t>购物导航、</a:t>
            </a:r>
            <a:r>
              <a:rPr lang="en-US" altLang="zh-CN" dirty="0" smtClean="0"/>
              <a:t>3)</a:t>
            </a:r>
            <a:r>
              <a:rPr lang="zh-CN" altLang="zh-CN" dirty="0" smtClean="0"/>
              <a:t>安全疏散导航及</a:t>
            </a:r>
            <a:r>
              <a:rPr lang="en-US" altLang="zh-CN" dirty="0" smtClean="0"/>
              <a:t>4)</a:t>
            </a:r>
            <a:r>
              <a:rPr lang="zh-CN" altLang="zh-CN" dirty="0" smtClean="0"/>
              <a:t>按类别的商铺推荐（楼内导航如买衣服吃饭最近的哪里）；</a:t>
            </a:r>
            <a:r>
              <a:rPr lang="en-US" altLang="zh-CN" dirty="0" smtClean="0"/>
              <a:t>5)</a:t>
            </a:r>
            <a:r>
              <a:rPr lang="zh-CN" altLang="zh-CN" dirty="0" smtClean="0"/>
              <a:t>提供会员用户位置定位和行进轨迹跟踪的统计分析功能（给管理层使用的用户楼层门口统计分析</a:t>
            </a:r>
            <a:r>
              <a:rPr lang="en-US" altLang="zh-CN" dirty="0" smtClean="0"/>
              <a:t>-</a:t>
            </a:r>
            <a:r>
              <a:rPr lang="zh-CN" altLang="zh-CN" dirty="0" smtClean="0"/>
              <a:t>需要控制好需求）（通过室内定位</a:t>
            </a:r>
            <a:r>
              <a:rPr lang="en-US" altLang="zh-CN" dirty="0" err="1" smtClean="0"/>
              <a:t>WiFi</a:t>
            </a:r>
            <a:r>
              <a:rPr lang="zh-CN" altLang="zh-CN" dirty="0" smtClean="0"/>
              <a:t>覆盖全局网络）；信息管理系统</a:t>
            </a:r>
            <a:r>
              <a:rPr lang="en-US" altLang="zh-CN" dirty="0" smtClean="0"/>
              <a:t>+</a:t>
            </a:r>
            <a:r>
              <a:rPr lang="zh-CN" altLang="zh-CN" dirty="0" smtClean="0"/>
              <a:t>统计分析系统 </a:t>
            </a:r>
          </a:p>
          <a:p>
            <a:endParaRPr lang="zh-CN" altLang="en-US" dirty="0"/>
          </a:p>
        </p:txBody>
      </p:sp>
      <p:sp>
        <p:nvSpPr>
          <p:cNvPr id="4" name="页脚占位符 3"/>
          <p:cNvSpPr>
            <a:spLocks noGrp="1"/>
          </p:cNvSpPr>
          <p:nvPr>
            <p:ph type="ftr" sz="quarter" idx="10"/>
          </p:nvPr>
        </p:nvSpPr>
        <p:spPr/>
        <p:txBody>
          <a:bodyPr/>
          <a:lstStyle/>
          <a:p>
            <a:endParaRPr lang="en-US" altLang="zh-TW" dirty="0"/>
          </a:p>
        </p:txBody>
      </p:sp>
      <p:sp>
        <p:nvSpPr>
          <p:cNvPr id="5" name="灯片编号占位符 4"/>
          <p:cNvSpPr>
            <a:spLocks noGrp="1"/>
          </p:cNvSpPr>
          <p:nvPr>
            <p:ph type="sldNum" sz="quarter" idx="11"/>
          </p:nvPr>
        </p:nvSpPr>
        <p:spPr/>
        <p:txBody>
          <a:bodyPr/>
          <a:lstStyle/>
          <a:p>
            <a:fld id="{2065593E-18F2-4619-A7BB-CC0F1DD36870}" type="slidenum">
              <a:rPr lang="zh-TW" altLang="en-US" smtClean="0"/>
              <a:pPr/>
              <a:t>15</a:t>
            </a:fld>
            <a:endParaRPr lang="en-US" altLang="zh-TW" dirty="0"/>
          </a:p>
        </p:txBody>
      </p:sp>
      <p:sp>
        <p:nvSpPr>
          <p:cNvPr id="6" name="日期占位符 5"/>
          <p:cNvSpPr>
            <a:spLocks noGrp="1"/>
          </p:cNvSpPr>
          <p:nvPr>
            <p:ph type="dt" sz="half" idx="12"/>
          </p:nvPr>
        </p:nvSpPr>
        <p:spPr/>
        <p:txBody>
          <a:bodyPr/>
          <a:lstStyle/>
          <a:p>
            <a:endParaRPr lang="en-US" altLang="zh-TW" dirty="0"/>
          </a:p>
        </p:txBody>
      </p:sp>
      <p:pic>
        <p:nvPicPr>
          <p:cNvPr id="629762" name="Picture 2"/>
          <p:cNvPicPr>
            <a:picLocks noChangeAspect="1" noChangeArrowheads="1"/>
          </p:cNvPicPr>
          <p:nvPr/>
        </p:nvPicPr>
        <p:blipFill>
          <a:blip r:embed="rId2"/>
          <a:srcRect/>
          <a:stretch>
            <a:fillRect/>
          </a:stretch>
        </p:blipFill>
        <p:spPr bwMode="auto">
          <a:xfrm>
            <a:off x="755576" y="1412776"/>
            <a:ext cx="2760804" cy="4660887"/>
          </a:xfrm>
          <a:prstGeom prst="rect">
            <a:avLst/>
          </a:prstGeom>
          <a:noFill/>
          <a:ln w="9525">
            <a:noFill/>
            <a:miter lim="800000"/>
            <a:headEnd/>
            <a:tailEnd/>
          </a:ln>
        </p:spPr>
      </p:pic>
      <p:sp>
        <p:nvSpPr>
          <p:cNvPr id="8" name="矩形 7"/>
          <p:cNvSpPr/>
          <p:nvPr/>
        </p:nvSpPr>
        <p:spPr bwMode="auto">
          <a:xfrm flipV="1">
            <a:off x="5436096" y="0"/>
            <a:ext cx="3707904" cy="1224136"/>
          </a:xfrm>
          <a:prstGeom prst="rect">
            <a:avLst/>
          </a:prstGeom>
          <a:solidFill>
            <a:srgbClr val="993333"/>
          </a:solidFill>
          <a:ln w="6350">
            <a:solidFill>
              <a:schemeClr val="tx1"/>
            </a:solidFill>
            <a:miter lim="800000"/>
            <a:headEnd/>
            <a:tailEnd/>
          </a:ln>
          <a:effectLst/>
        </p:spPr>
        <p:txBody>
          <a:bodyPr rot="10800000" wrap="square" lIns="72009" tIns="72009" rIns="72009" bIns="72009" rtlCol="0" anchor="ctr" anchorCtr="0">
            <a:noAutofit/>
          </a:bodyPr>
          <a:lstStyle/>
          <a:p>
            <a:pPr marL="274638" indent="-274638" algn="l" defTabSz="1579563" eaLnBrk="0" hangingPunct="0">
              <a:spcBef>
                <a:spcPct val="100000"/>
              </a:spcBef>
            </a:pPr>
            <a:r>
              <a:rPr lang="zh-CN" altLang="en-US" sz="1800" dirty="0" smtClean="0">
                <a:solidFill>
                  <a:schemeClr val="bg1"/>
                </a:solidFill>
                <a:latin typeface="Arial"/>
              </a:rPr>
              <a:t>优化一下</a:t>
            </a:r>
          </a:p>
        </p:txBody>
      </p:sp>
    </p:spTree>
  </p:cSld>
  <p:clrMapOvr>
    <a:masterClrMapping/>
  </p:clrMapOvr>
  <p:transition xmlns:p14="http://schemas.microsoft.com/office/powerpoint/2010/mai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solidFill>
                  <a:srgbClr val="002060"/>
                </a:solidFill>
              </a:rPr>
              <a:t>移动应用平台和功能</a:t>
            </a:r>
            <a:endParaRPr lang="zh-CN" altLang="en-US" b="1" dirty="0">
              <a:solidFill>
                <a:srgbClr val="002060"/>
              </a:solidFill>
            </a:endParaRPr>
          </a:p>
        </p:txBody>
      </p:sp>
      <p:sp>
        <p:nvSpPr>
          <p:cNvPr id="3" name="内容占位符 2"/>
          <p:cNvSpPr>
            <a:spLocks noGrp="1"/>
          </p:cNvSpPr>
          <p:nvPr>
            <p:ph idx="1"/>
          </p:nvPr>
        </p:nvSpPr>
        <p:spPr>
          <a:xfrm>
            <a:off x="457200" y="1523925"/>
            <a:ext cx="4114800" cy="4929411"/>
          </a:xfrm>
        </p:spPr>
        <p:txBody>
          <a:bodyPr>
            <a:noAutofit/>
          </a:bodyPr>
          <a:lstStyle/>
          <a:p>
            <a:pPr>
              <a:lnSpc>
                <a:spcPct val="120000"/>
              </a:lnSpc>
            </a:pPr>
            <a:r>
              <a:rPr lang="zh-CN" altLang="en-US" sz="1800" b="1" dirty="0" smtClean="0">
                <a:solidFill>
                  <a:srgbClr val="C00000"/>
                </a:solidFill>
                <a:latin typeface="+mj-ea"/>
                <a:ea typeface="+mj-ea"/>
              </a:rPr>
              <a:t>移动商城：</a:t>
            </a:r>
            <a:r>
              <a:rPr lang="zh-CN" altLang="zh-CN" sz="1800" dirty="0" smtClean="0">
                <a:latin typeface="+mj-ea"/>
                <a:ea typeface="+mj-ea"/>
              </a:rPr>
              <a:t>已经在逐渐替代</a:t>
            </a:r>
            <a:r>
              <a:rPr lang="en-US" altLang="zh-CN" sz="1800" dirty="0" smtClean="0">
                <a:latin typeface="+mj-ea"/>
                <a:ea typeface="+mj-ea"/>
              </a:rPr>
              <a:t>PC</a:t>
            </a:r>
            <a:r>
              <a:rPr lang="zh-CN" altLang="zh-CN" sz="1800" dirty="0" smtClean="0">
                <a:latin typeface="+mj-ea"/>
                <a:ea typeface="+mj-ea"/>
              </a:rPr>
              <a:t>端，同</a:t>
            </a:r>
            <a:r>
              <a:rPr lang="en-US" altLang="zh-CN" sz="1800" dirty="0" smtClean="0">
                <a:latin typeface="+mj-ea"/>
                <a:ea typeface="+mj-ea"/>
              </a:rPr>
              <a:t>PC</a:t>
            </a:r>
            <a:r>
              <a:rPr lang="zh-CN" altLang="zh-CN" sz="1800" dirty="0" smtClean="0">
                <a:latin typeface="+mj-ea"/>
                <a:ea typeface="+mj-ea"/>
              </a:rPr>
              <a:t>端的互联网不同，移动互联网具有随时随地上网的特点，而且国内</a:t>
            </a:r>
            <a:r>
              <a:rPr lang="en-US" altLang="zh-CN" sz="1800" dirty="0" smtClean="0">
                <a:latin typeface="+mj-ea"/>
                <a:ea typeface="+mj-ea"/>
              </a:rPr>
              <a:t>PC</a:t>
            </a:r>
            <a:r>
              <a:rPr lang="zh-CN" altLang="zh-CN" sz="1800" dirty="0" smtClean="0">
                <a:latin typeface="+mj-ea"/>
                <a:ea typeface="+mj-ea"/>
              </a:rPr>
              <a:t>端的数量仅一亿多，国内智能手机量已经约</a:t>
            </a:r>
            <a:r>
              <a:rPr lang="en-US" altLang="zh-CN" sz="1800" dirty="0" smtClean="0">
                <a:latin typeface="+mj-ea"/>
                <a:ea typeface="+mj-ea"/>
              </a:rPr>
              <a:t>4</a:t>
            </a:r>
            <a:r>
              <a:rPr lang="zh-CN" altLang="zh-CN" sz="1800" dirty="0" smtClean="0">
                <a:latin typeface="+mj-ea"/>
                <a:ea typeface="+mj-ea"/>
              </a:rPr>
              <a:t>亿，从上网时间上看，移动互联网也有超越互联网的趋势，</a:t>
            </a:r>
            <a:r>
              <a:rPr lang="zh-CN" altLang="en-US" sz="1800" dirty="0" smtClean="0">
                <a:latin typeface="+mj-ea"/>
                <a:ea typeface="+mj-ea"/>
              </a:rPr>
              <a:t>兆顺第一城的电商</a:t>
            </a:r>
            <a:r>
              <a:rPr lang="zh-CN" altLang="zh-CN" sz="1800" dirty="0" smtClean="0">
                <a:latin typeface="+mj-ea"/>
                <a:ea typeface="+mj-ea"/>
              </a:rPr>
              <a:t>平台要发展，必须高度重视</a:t>
            </a:r>
            <a:r>
              <a:rPr lang="en-US" altLang="zh-CN" sz="1800" dirty="0" smtClean="0">
                <a:latin typeface="+mj-ea"/>
                <a:ea typeface="+mj-ea"/>
              </a:rPr>
              <a:t>APP</a:t>
            </a:r>
            <a:r>
              <a:rPr lang="zh-CN" altLang="zh-CN" sz="1800" dirty="0" smtClean="0">
                <a:latin typeface="+mj-ea"/>
                <a:ea typeface="+mj-ea"/>
              </a:rPr>
              <a:t>移动应用。</a:t>
            </a:r>
          </a:p>
          <a:p>
            <a:pPr>
              <a:lnSpc>
                <a:spcPct val="120000"/>
              </a:lnSpc>
            </a:pPr>
            <a:endParaRPr lang="en-US" altLang="zh-CN" sz="1800" b="1" dirty="0" smtClean="0">
              <a:solidFill>
                <a:srgbClr val="C00000"/>
              </a:solidFill>
              <a:latin typeface="+mj-ea"/>
              <a:ea typeface="+mj-ea"/>
            </a:endParaRPr>
          </a:p>
          <a:p>
            <a:pPr>
              <a:lnSpc>
                <a:spcPct val="120000"/>
              </a:lnSpc>
            </a:pPr>
            <a:r>
              <a:rPr lang="en-US" altLang="zh-CN" sz="1800" b="1" dirty="0" smtClean="0">
                <a:solidFill>
                  <a:srgbClr val="C00000"/>
                </a:solidFill>
                <a:latin typeface="+mj-ea"/>
                <a:ea typeface="+mj-ea"/>
              </a:rPr>
              <a:t>APP</a:t>
            </a:r>
            <a:r>
              <a:rPr lang="zh-CN" altLang="en-US" sz="1800" b="1" dirty="0" smtClean="0">
                <a:solidFill>
                  <a:srgbClr val="C00000"/>
                </a:solidFill>
                <a:latin typeface="+mj-ea"/>
                <a:ea typeface="+mj-ea"/>
              </a:rPr>
              <a:t>定位：</a:t>
            </a:r>
            <a:r>
              <a:rPr lang="zh-CN" altLang="zh-CN" sz="1800" dirty="0" smtClean="0">
                <a:latin typeface="+mj-ea"/>
                <a:ea typeface="+mj-ea"/>
              </a:rPr>
              <a:t>更不同于淘宝、京东等纯电商平台，</a:t>
            </a:r>
            <a:r>
              <a:rPr lang="zh-CN" altLang="en-US" sz="1800" dirty="0" smtClean="0">
                <a:latin typeface="+mj-ea"/>
                <a:ea typeface="+mj-ea"/>
              </a:rPr>
              <a:t>兆顺第一城的电商</a:t>
            </a:r>
            <a:r>
              <a:rPr lang="zh-CN" altLang="zh-CN" sz="1800" dirty="0" smtClean="0">
                <a:latin typeface="+mj-ea"/>
                <a:ea typeface="+mj-ea"/>
              </a:rPr>
              <a:t>平台的核心价值之一就是支持线下联营业务，属于</a:t>
            </a:r>
            <a:r>
              <a:rPr lang="en-US" altLang="zh-CN" sz="1800" dirty="0" smtClean="0">
                <a:latin typeface="+mj-ea"/>
                <a:ea typeface="+mj-ea"/>
              </a:rPr>
              <a:t>O2O</a:t>
            </a:r>
            <a:r>
              <a:rPr lang="zh-CN" altLang="zh-CN" sz="1800" dirty="0" smtClean="0">
                <a:latin typeface="+mj-ea"/>
                <a:ea typeface="+mj-ea"/>
              </a:rPr>
              <a:t>属性，将线上线下融合最大的价值桥梁不是</a:t>
            </a:r>
            <a:r>
              <a:rPr lang="en-US" altLang="zh-CN" sz="1800" dirty="0" smtClean="0">
                <a:latin typeface="+mj-ea"/>
                <a:ea typeface="+mj-ea"/>
              </a:rPr>
              <a:t>PC</a:t>
            </a:r>
            <a:r>
              <a:rPr lang="zh-CN" altLang="zh-CN" sz="1800" dirty="0" smtClean="0">
                <a:latin typeface="+mj-ea"/>
                <a:ea typeface="+mj-ea"/>
              </a:rPr>
              <a:t>端的互联网，而是基于手机端的</a:t>
            </a:r>
            <a:r>
              <a:rPr lang="en-US" altLang="zh-CN" sz="1800" dirty="0" smtClean="0">
                <a:latin typeface="+mj-ea"/>
                <a:ea typeface="+mj-ea"/>
              </a:rPr>
              <a:t>APP</a:t>
            </a:r>
            <a:r>
              <a:rPr lang="zh-CN" altLang="zh-CN" sz="1800" dirty="0" smtClean="0">
                <a:latin typeface="+mj-ea"/>
                <a:ea typeface="+mj-ea"/>
              </a:rPr>
              <a:t>移动应用。</a:t>
            </a:r>
          </a:p>
          <a:p>
            <a:endParaRPr lang="zh-CN" altLang="en-US" sz="1800" dirty="0"/>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16</a:t>
            </a:fld>
            <a:endParaRPr lang="zh-CN" altLang="en-US"/>
          </a:p>
        </p:txBody>
      </p:sp>
      <p:sp>
        <p:nvSpPr>
          <p:cNvPr id="5" name="TextBox 4"/>
          <p:cNvSpPr txBox="1"/>
          <p:nvPr/>
        </p:nvSpPr>
        <p:spPr>
          <a:xfrm>
            <a:off x="4860032" y="3429000"/>
            <a:ext cx="4032448" cy="3323987"/>
          </a:xfrm>
          <a:prstGeom prst="rect">
            <a:avLst/>
          </a:prstGeom>
          <a:noFill/>
        </p:spPr>
        <p:txBody>
          <a:bodyPr wrap="square" rtlCol="0">
            <a:spAutoFit/>
          </a:bodyPr>
          <a:lstStyle/>
          <a:p>
            <a:pPr>
              <a:lnSpc>
                <a:spcPct val="150000"/>
              </a:lnSpc>
            </a:pPr>
            <a:r>
              <a:rPr lang="zh-CN" altLang="zh-CN" sz="1600" b="1" i="1" u="sng" dirty="0" smtClean="0">
                <a:solidFill>
                  <a:srgbClr val="C00000"/>
                </a:solidFill>
              </a:rPr>
              <a:t>沃尔玛的移动应用</a:t>
            </a:r>
            <a:r>
              <a:rPr lang="zh-CN" altLang="zh-CN" sz="1600" i="1" u="sng" dirty="0" smtClean="0"/>
              <a:t>采用“正常模式”和</a:t>
            </a:r>
            <a:r>
              <a:rPr lang="zh-CN" altLang="zh-CN" sz="1600" b="1" i="1" u="sng" dirty="0" smtClean="0">
                <a:solidFill>
                  <a:srgbClr val="C00000"/>
                </a:solidFill>
              </a:rPr>
              <a:t>“店内模式”</a:t>
            </a:r>
            <a:r>
              <a:rPr lang="zh-CN" altLang="zh-CN" sz="1600" i="1" u="sng" dirty="0" smtClean="0"/>
              <a:t>，当处于沃尔玛环境时，沃尔玛的移动应用自动切换为店内模式，将本店内的最新商品和优惠信息发送给用户，用户可以随意扫码来比价，手机购物车会统计用户的总花费，帮助用户决策，沃尔玛统计已经有</a:t>
            </a:r>
            <a:r>
              <a:rPr lang="en-US" altLang="zh-CN" sz="1600" i="1" u="sng" dirty="0" smtClean="0"/>
              <a:t>12%</a:t>
            </a:r>
            <a:r>
              <a:rPr lang="zh-CN" altLang="zh-CN" sz="1600" i="1" u="sng" dirty="0" smtClean="0"/>
              <a:t>的销售来自“店内模式”</a:t>
            </a:r>
            <a:r>
              <a:rPr lang="en-US" altLang="zh-CN" sz="1600" i="1" u="sng" dirty="0" smtClean="0"/>
              <a:t>APP</a:t>
            </a:r>
            <a:r>
              <a:rPr lang="zh-CN" altLang="zh-CN" sz="1600" i="1" u="sng" dirty="0" smtClean="0"/>
              <a:t>应用的贡献。</a:t>
            </a:r>
            <a:endParaRPr lang="zh-CN" altLang="zh-CN" sz="1600" dirty="0" smtClean="0"/>
          </a:p>
          <a:p>
            <a:endParaRPr lang="zh-CN" altLang="en-US" dirty="0"/>
          </a:p>
        </p:txBody>
      </p:sp>
      <p:pic>
        <p:nvPicPr>
          <p:cNvPr id="59394" name="Picture 2" descr="http://www.creatful.cn/promotion/web_app/images/app_banner.jpg"/>
          <p:cNvPicPr>
            <a:picLocks noChangeAspect="1" noChangeArrowheads="1"/>
          </p:cNvPicPr>
          <p:nvPr/>
        </p:nvPicPr>
        <p:blipFill>
          <a:blip r:embed="rId2" cstate="print"/>
          <a:srcRect/>
          <a:stretch>
            <a:fillRect/>
          </a:stretch>
        </p:blipFill>
        <p:spPr bwMode="auto">
          <a:xfrm>
            <a:off x="5076056" y="1700808"/>
            <a:ext cx="3672408" cy="1512168"/>
          </a:xfrm>
          <a:prstGeom prst="rect">
            <a:avLst/>
          </a:prstGeom>
          <a:noFill/>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81410" y="2384623"/>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17</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latin typeface="微软雅黑" pitchFamily="34" charset="-122"/>
                <a:ea typeface="微软雅黑" pitchFamily="34" charset="-122"/>
              </a:rPr>
              <a:t>对本项目的理解</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solidFill>
                  <a:schemeClr val="bg1"/>
                </a:solidFill>
                <a:latin typeface="微软雅黑" pitchFamily="34" charset="-122"/>
                <a:ea typeface="微软雅黑" pitchFamily="34" charset="-122"/>
              </a:rPr>
              <a:t>一体化解决方案介绍</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解决方案的应用场景</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案例分享</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为什么选择我们</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128792" cy="692696"/>
          </a:xfrm>
        </p:spPr>
        <p:txBody>
          <a:bodyPr>
            <a:normAutofit/>
          </a:bodyPr>
          <a:lstStyle/>
          <a:p>
            <a:r>
              <a:rPr lang="zh-CN" altLang="en-US" b="1" dirty="0" smtClean="0">
                <a:solidFill>
                  <a:srgbClr val="002060"/>
                </a:solidFill>
              </a:rPr>
              <a:t>兆顺第一城的电商</a:t>
            </a:r>
            <a:r>
              <a:rPr lang="en-US" altLang="zh-CN" b="1" dirty="0" smtClean="0">
                <a:solidFill>
                  <a:srgbClr val="002060"/>
                </a:solidFill>
                <a:latin typeface="+mj-ea"/>
              </a:rPr>
              <a:t>APP</a:t>
            </a:r>
            <a:r>
              <a:rPr lang="zh-CN" altLang="zh-CN" b="1" dirty="0" smtClean="0">
                <a:solidFill>
                  <a:srgbClr val="002060"/>
                </a:solidFill>
              </a:rPr>
              <a:t>应用的主要组成部分</a:t>
            </a:r>
            <a:endParaRPr lang="zh-CN" altLang="en-US" b="1" dirty="0">
              <a:solidFill>
                <a:srgbClr val="002060"/>
              </a:solidFill>
            </a:endParaRPr>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18</a:t>
            </a:fld>
            <a:endParaRPr lang="zh-CN" altLang="en-US"/>
          </a:p>
        </p:txBody>
      </p:sp>
      <p:sp>
        <p:nvSpPr>
          <p:cNvPr id="5" name="Rectangle 3"/>
          <p:cNvSpPr>
            <a:spLocks noChangeArrowheads="1"/>
          </p:cNvSpPr>
          <p:nvPr/>
        </p:nvSpPr>
        <p:spPr bwMode="gray">
          <a:xfrm>
            <a:off x="2889498" y="1280373"/>
            <a:ext cx="5730875" cy="1083374"/>
          </a:xfrm>
          <a:prstGeom prst="rect">
            <a:avLst/>
          </a:prstGeom>
          <a:noFill/>
          <a:ln w="12700">
            <a:noFill/>
            <a:miter lim="800000"/>
            <a:headEnd/>
            <a:tailEnd/>
          </a:ln>
        </p:spPr>
        <p:txBody>
          <a:bodyPr wrap="square" lIns="0" tIns="0" rIns="0" bIns="0">
            <a:spAutoFit/>
          </a:bodyPr>
          <a:lstStyle/>
          <a:p>
            <a:pPr algn="l"/>
            <a:r>
              <a:rPr lang="zh-CN" altLang="zh-CN" sz="1600" dirty="0" smtClean="0">
                <a:latin typeface="+mj-ea"/>
                <a:ea typeface="+mj-ea"/>
              </a:rPr>
              <a:t>全场布局</a:t>
            </a:r>
            <a:r>
              <a:rPr lang="en-US" altLang="zh-CN" sz="1600" dirty="0" smtClean="0">
                <a:latin typeface="+mj-ea"/>
                <a:ea typeface="+mj-ea"/>
              </a:rPr>
              <a:t>WIFI</a:t>
            </a:r>
            <a:r>
              <a:rPr lang="zh-CN" altLang="zh-CN" sz="1600" dirty="0" smtClean="0">
                <a:latin typeface="+mj-ea"/>
                <a:ea typeface="+mj-ea"/>
              </a:rPr>
              <a:t>环境，用户在</a:t>
            </a:r>
            <a:r>
              <a:rPr lang="zh-CN" altLang="en-US" sz="1600" dirty="0" smtClean="0">
                <a:latin typeface="+mj-ea"/>
                <a:ea typeface="+mj-ea"/>
              </a:rPr>
              <a:t>兆顺第一城的</a:t>
            </a:r>
            <a:r>
              <a:rPr lang="zh-CN" altLang="zh-CN" sz="1600" dirty="0" smtClean="0">
                <a:latin typeface="+mj-ea"/>
                <a:ea typeface="+mj-ea"/>
              </a:rPr>
              <a:t>内可以自由上网，包括接受</a:t>
            </a:r>
            <a:r>
              <a:rPr lang="zh-CN" altLang="en-US" sz="1600" dirty="0" smtClean="0">
                <a:latin typeface="+mj-ea"/>
                <a:ea typeface="+mj-ea"/>
              </a:rPr>
              <a:t>兆顺第一城的</a:t>
            </a:r>
            <a:r>
              <a:rPr lang="en-US" altLang="zh-CN" sz="1600" dirty="0" smtClean="0">
                <a:latin typeface="+mj-ea"/>
                <a:ea typeface="+mj-ea"/>
              </a:rPr>
              <a:t>APP</a:t>
            </a:r>
            <a:r>
              <a:rPr lang="zh-CN" altLang="zh-CN" sz="1600" dirty="0" smtClean="0">
                <a:latin typeface="+mj-ea"/>
                <a:ea typeface="+mj-ea"/>
              </a:rPr>
              <a:t>应用的活动通知、优惠信息和新品信息等</a:t>
            </a:r>
            <a:endParaRPr lang="en-US" altLang="zh-CN" sz="1600" dirty="0" smtClean="0">
              <a:latin typeface="+mj-ea"/>
              <a:ea typeface="+mj-ea"/>
            </a:endParaRPr>
          </a:p>
          <a:p>
            <a:pPr algn="l"/>
            <a:endParaRPr lang="en-US" altLang="zh-CN" sz="1600" dirty="0" smtClean="0">
              <a:latin typeface="+mj-ea"/>
              <a:ea typeface="+mj-ea"/>
              <a:cs typeface="Arial" pitchFamily="34" charset="0"/>
            </a:endParaRPr>
          </a:p>
          <a:p>
            <a:pPr algn="l"/>
            <a:r>
              <a:rPr lang="en-US" altLang="zh-CN" sz="1600" b="1" dirty="0" smtClean="0">
                <a:solidFill>
                  <a:schemeClr val="accent1">
                    <a:lumMod val="50000"/>
                  </a:schemeClr>
                </a:solidFill>
                <a:latin typeface="+mj-ea"/>
                <a:ea typeface="+mj-ea"/>
                <a:cs typeface="Arial" pitchFamily="34" charset="0"/>
              </a:rPr>
              <a:t>(</a:t>
            </a:r>
            <a:r>
              <a:rPr lang="zh-CN" altLang="en-US" sz="1600" b="1" dirty="0" smtClean="0">
                <a:solidFill>
                  <a:schemeClr val="accent1">
                    <a:lumMod val="50000"/>
                  </a:schemeClr>
                </a:solidFill>
                <a:latin typeface="+mj-ea"/>
                <a:ea typeface="+mj-ea"/>
                <a:cs typeface="Arial" pitchFamily="34" charset="0"/>
              </a:rPr>
              <a:t>另作专题单独汇报</a:t>
            </a:r>
            <a:r>
              <a:rPr lang="en-US" altLang="zh-CN" sz="1600" b="1" dirty="0" smtClean="0">
                <a:solidFill>
                  <a:schemeClr val="accent1">
                    <a:lumMod val="50000"/>
                  </a:schemeClr>
                </a:solidFill>
                <a:latin typeface="+mj-ea"/>
                <a:ea typeface="+mj-ea"/>
                <a:cs typeface="Arial" pitchFamily="34" charset="0"/>
              </a:rPr>
              <a:t>)</a:t>
            </a:r>
            <a:endParaRPr lang="zh-CN" altLang="zh-CN" sz="1600" b="1" dirty="0">
              <a:solidFill>
                <a:schemeClr val="accent1">
                  <a:lumMod val="50000"/>
                </a:schemeClr>
              </a:solidFill>
              <a:latin typeface="+mj-ea"/>
              <a:ea typeface="+mj-ea"/>
              <a:cs typeface="Arial" pitchFamily="34" charset="0"/>
            </a:endParaRPr>
          </a:p>
        </p:txBody>
      </p:sp>
      <p:sp>
        <p:nvSpPr>
          <p:cNvPr id="6" name="Rectangle 4"/>
          <p:cNvSpPr>
            <a:spLocks noChangeArrowheads="1"/>
          </p:cNvSpPr>
          <p:nvPr/>
        </p:nvSpPr>
        <p:spPr bwMode="gray">
          <a:xfrm rot="5400000" flipV="1">
            <a:off x="964083" y="553640"/>
            <a:ext cx="1082675" cy="2363787"/>
          </a:xfrm>
          <a:prstGeom prst="rect">
            <a:avLst/>
          </a:prstGeom>
          <a:solidFill>
            <a:schemeClr val="bg1">
              <a:lumMod val="50000"/>
            </a:schemeClr>
          </a:solidFill>
          <a:ln w="63500">
            <a:solidFill>
              <a:schemeClr val="bg1"/>
            </a:solidFill>
            <a:headEnd/>
            <a:tailEn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eaVert" lIns="45720" tIns="0" rIns="45720" bIns="0" anchor="ctr"/>
          <a:lstStyle/>
          <a:p>
            <a:pPr algn="ctr" fontAlgn="auto">
              <a:lnSpc>
                <a:spcPct val="90000"/>
              </a:lnSpc>
              <a:spcBef>
                <a:spcPts val="0"/>
              </a:spcBef>
              <a:spcAft>
                <a:spcPts val="0"/>
              </a:spcAft>
              <a:buClr>
                <a:schemeClr val="folHlink"/>
              </a:buClr>
              <a:defRPr/>
            </a:pPr>
            <a:r>
              <a:rPr lang="en-US" altLang="zh-CN" sz="1800" b="1" dirty="0" err="1" smtClean="0">
                <a:latin typeface="微软雅黑" pitchFamily="34" charset="-122"/>
                <a:ea typeface="微软雅黑" pitchFamily="34" charset="-122"/>
              </a:rPr>
              <a:t>Wifi</a:t>
            </a:r>
            <a:r>
              <a:rPr lang="zh-CN" altLang="zh-CN" sz="1800" b="1" dirty="0" smtClean="0">
                <a:latin typeface="微软雅黑" pitchFamily="34" charset="-122"/>
                <a:ea typeface="微软雅黑" pitchFamily="34" charset="-122"/>
              </a:rPr>
              <a:t>环境</a:t>
            </a:r>
            <a:endParaRPr lang="en-US" altLang="zh-CN" sz="1800" b="1" dirty="0">
              <a:solidFill>
                <a:schemeClr val="bg1"/>
              </a:solidFill>
              <a:latin typeface="微软雅黑" pitchFamily="34" charset="-122"/>
              <a:ea typeface="微软雅黑" pitchFamily="34" charset="-122"/>
              <a:cs typeface="Arial" pitchFamily="34" charset="0"/>
            </a:endParaRPr>
          </a:p>
        </p:txBody>
      </p:sp>
      <p:sp>
        <p:nvSpPr>
          <p:cNvPr id="7" name="Rectangle 8"/>
          <p:cNvSpPr>
            <a:spLocks noChangeArrowheads="1"/>
          </p:cNvSpPr>
          <p:nvPr/>
        </p:nvSpPr>
        <p:spPr bwMode="gray">
          <a:xfrm rot="5400000" flipV="1">
            <a:off x="963290" y="1853134"/>
            <a:ext cx="1082675" cy="2362200"/>
          </a:xfrm>
          <a:prstGeom prst="rect">
            <a:avLst/>
          </a:prstGeom>
          <a:solidFill>
            <a:schemeClr val="tx2">
              <a:lumMod val="75000"/>
            </a:schemeClr>
          </a:solidFill>
          <a:ln w="63500">
            <a:solidFill>
              <a:schemeClr val="bg1"/>
            </a:solidFill>
            <a:headEnd/>
            <a:tailEn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eaVert" lIns="45720" tIns="0" rIns="45720" bIns="0" anchor="ctr"/>
          <a:lstStyle/>
          <a:p>
            <a:pPr lvl="0" algn="ctr"/>
            <a:r>
              <a:rPr lang="en-US" altLang="zh-CN" sz="1800" b="1" dirty="0" smtClean="0">
                <a:latin typeface="微软雅黑" pitchFamily="34" charset="-122"/>
                <a:ea typeface="微软雅黑" pitchFamily="34" charset="-122"/>
              </a:rPr>
              <a:t> APP</a:t>
            </a:r>
            <a:r>
              <a:rPr lang="zh-CN" altLang="zh-CN" sz="1800" b="1" dirty="0" smtClean="0">
                <a:latin typeface="微软雅黑" pitchFamily="34" charset="-122"/>
                <a:ea typeface="微软雅黑" pitchFamily="34" charset="-122"/>
              </a:rPr>
              <a:t>移动应用</a:t>
            </a:r>
            <a:endParaRPr lang="zh-CN" altLang="zh-CN" sz="1800" dirty="0">
              <a:latin typeface="微软雅黑" pitchFamily="34" charset="-122"/>
              <a:ea typeface="微软雅黑" pitchFamily="34" charset="-122"/>
            </a:endParaRPr>
          </a:p>
        </p:txBody>
      </p:sp>
      <p:sp>
        <p:nvSpPr>
          <p:cNvPr id="8" name="Rectangle 9"/>
          <p:cNvSpPr>
            <a:spLocks noChangeArrowheads="1"/>
          </p:cNvSpPr>
          <p:nvPr/>
        </p:nvSpPr>
        <p:spPr bwMode="gray">
          <a:xfrm rot="5400000" flipV="1">
            <a:off x="964084" y="3364508"/>
            <a:ext cx="1081087" cy="2362200"/>
          </a:xfrm>
          <a:prstGeom prst="rect">
            <a:avLst/>
          </a:prstGeom>
          <a:solidFill>
            <a:schemeClr val="tx2">
              <a:lumMod val="75000"/>
            </a:schemeClr>
          </a:solidFill>
          <a:ln w="63500">
            <a:solidFill>
              <a:schemeClr val="bg1"/>
            </a:solidFill>
            <a:headEnd/>
            <a:tailEn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eaVert" lIns="45720" tIns="0" rIns="45720" bIns="0" anchor="ctr"/>
          <a:lstStyle/>
          <a:p>
            <a:pPr>
              <a:lnSpc>
                <a:spcPct val="90000"/>
              </a:lnSpc>
              <a:buClr>
                <a:schemeClr val="folHlink"/>
              </a:buClr>
              <a:defRPr/>
            </a:pPr>
            <a:r>
              <a:rPr lang="zh-CN" altLang="en-US" sz="1800" b="1" dirty="0" smtClean="0">
                <a:latin typeface="微软雅黑" pitchFamily="34" charset="-122"/>
                <a:ea typeface="微软雅黑" pitchFamily="34" charset="-122"/>
              </a:rPr>
              <a:t>管理后台（</a:t>
            </a:r>
            <a:r>
              <a:rPr lang="en-US" altLang="zh-CN" sz="1800" b="1" dirty="0" smtClean="0">
                <a:latin typeface="微软雅黑" pitchFamily="34" charset="-122"/>
                <a:ea typeface="微软雅黑" pitchFamily="34" charset="-122"/>
              </a:rPr>
              <a:t>PC</a:t>
            </a:r>
            <a:r>
              <a:rPr lang="zh-CN" altLang="en-US" sz="1800" b="1" dirty="0" smtClean="0">
                <a:latin typeface="微软雅黑" pitchFamily="34" charset="-122"/>
                <a:ea typeface="微软雅黑" pitchFamily="34" charset="-122"/>
              </a:rPr>
              <a:t>端）</a:t>
            </a:r>
            <a:endParaRPr lang="en-US" altLang="zh-CN" sz="1800" b="1" dirty="0">
              <a:latin typeface="微软雅黑" pitchFamily="34" charset="-122"/>
              <a:ea typeface="微软雅黑" pitchFamily="34" charset="-122"/>
            </a:endParaRPr>
          </a:p>
        </p:txBody>
      </p:sp>
      <p:sp>
        <p:nvSpPr>
          <p:cNvPr id="9" name="Rectangle 12"/>
          <p:cNvSpPr>
            <a:spLocks noChangeArrowheads="1"/>
          </p:cNvSpPr>
          <p:nvPr/>
        </p:nvSpPr>
        <p:spPr bwMode="gray">
          <a:xfrm>
            <a:off x="2921397" y="2636912"/>
            <a:ext cx="5976664" cy="1034129"/>
          </a:xfrm>
          <a:prstGeom prst="rect">
            <a:avLst/>
          </a:prstGeom>
          <a:noFill/>
          <a:ln w="12700" algn="ctr">
            <a:noFill/>
            <a:miter lim="800000"/>
            <a:headEnd/>
            <a:tailEnd/>
          </a:ln>
        </p:spPr>
        <p:txBody>
          <a:bodyPr wrap="square" lIns="0" tIns="0" rIns="0" bIns="0">
            <a:spAutoFit/>
          </a:bodyPr>
          <a:lstStyle/>
          <a:p>
            <a:pPr algn="l"/>
            <a:r>
              <a:rPr lang="zh-CN" altLang="zh-CN" sz="1600" dirty="0" smtClean="0">
                <a:latin typeface="+mj-ea"/>
                <a:ea typeface="+mj-ea"/>
              </a:rPr>
              <a:t>分为新品推荐、个性化推荐、优惠券、今日特卖、我的积分、品牌位置查询、手机购物车（含扫码购物）、支付（远程支付模式）。</a:t>
            </a:r>
          </a:p>
          <a:p>
            <a:pPr algn="l"/>
            <a:r>
              <a:rPr lang="zh-CN" altLang="zh-CN" sz="1600" dirty="0" smtClean="0">
                <a:latin typeface="+mj-ea"/>
                <a:ea typeface="+mj-ea"/>
              </a:rPr>
              <a:t>其中手机购物车可以自动累计所选择的商品类目及累计金额，为购物做决策。</a:t>
            </a:r>
            <a:endParaRPr lang="zh-CN" altLang="zh-CN" sz="1600" dirty="0">
              <a:latin typeface="+mj-ea"/>
              <a:ea typeface="+mj-ea"/>
            </a:endParaRPr>
          </a:p>
        </p:txBody>
      </p:sp>
      <p:cxnSp>
        <p:nvCxnSpPr>
          <p:cNvPr id="10" name="Straight Connector 7"/>
          <p:cNvCxnSpPr/>
          <p:nvPr/>
        </p:nvCxnSpPr>
        <p:spPr>
          <a:xfrm>
            <a:off x="401886" y="2420888"/>
            <a:ext cx="82296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8"/>
          <p:cNvCxnSpPr/>
          <p:nvPr/>
        </p:nvCxnSpPr>
        <p:spPr>
          <a:xfrm>
            <a:off x="382836" y="3720183"/>
            <a:ext cx="82296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2"/>
          <p:cNvSpPr>
            <a:spLocks noChangeArrowheads="1"/>
          </p:cNvSpPr>
          <p:nvPr/>
        </p:nvSpPr>
        <p:spPr bwMode="gray">
          <a:xfrm>
            <a:off x="2921397" y="4232701"/>
            <a:ext cx="5727700" cy="492443"/>
          </a:xfrm>
          <a:prstGeom prst="rect">
            <a:avLst/>
          </a:prstGeom>
          <a:noFill/>
          <a:ln w="12700" algn="ctr">
            <a:noFill/>
            <a:miter lim="800000"/>
            <a:headEnd/>
            <a:tailEnd/>
          </a:ln>
        </p:spPr>
        <p:txBody>
          <a:bodyPr lIns="0" tIns="0" rIns="0" bIns="0">
            <a:spAutoFit/>
          </a:bodyPr>
          <a:lstStyle/>
          <a:p>
            <a:pPr algn="l"/>
            <a:r>
              <a:rPr lang="zh-CN" altLang="zh-CN" sz="1600" dirty="0" smtClean="0">
                <a:latin typeface="+mj-ea"/>
                <a:ea typeface="+mj-ea"/>
              </a:rPr>
              <a:t>具有扫码购物的功能，可以利用扫码实现将商品放入收藏夹和手机购物车（跟</a:t>
            </a:r>
            <a:r>
              <a:rPr lang="zh-CN" altLang="en-US" sz="1600" dirty="0" smtClean="0">
                <a:latin typeface="+mj-ea"/>
                <a:ea typeface="+mj-ea"/>
              </a:rPr>
              <a:t>兆顺第一城的电商</a:t>
            </a:r>
            <a:r>
              <a:rPr lang="zh-CN" altLang="zh-CN" sz="1600" dirty="0" smtClean="0">
                <a:latin typeface="+mj-ea"/>
                <a:ea typeface="+mj-ea"/>
              </a:rPr>
              <a:t>的购物车同步）的功能</a:t>
            </a:r>
          </a:p>
        </p:txBody>
      </p:sp>
      <p:sp>
        <p:nvSpPr>
          <p:cNvPr id="13" name="Rectangle 8"/>
          <p:cNvSpPr>
            <a:spLocks noChangeArrowheads="1"/>
          </p:cNvSpPr>
          <p:nvPr/>
        </p:nvSpPr>
        <p:spPr bwMode="gray">
          <a:xfrm rot="5400000" flipV="1">
            <a:off x="963290" y="4733454"/>
            <a:ext cx="1082675" cy="2362200"/>
          </a:xfrm>
          <a:prstGeom prst="rect">
            <a:avLst/>
          </a:prstGeom>
          <a:solidFill>
            <a:schemeClr val="tx2">
              <a:lumMod val="75000"/>
            </a:schemeClr>
          </a:solidFill>
          <a:ln w="63500">
            <a:solidFill>
              <a:schemeClr val="bg1"/>
            </a:solidFill>
            <a:headEnd/>
            <a:tailEnd/>
          </a:ln>
          <a:effectLst>
            <a:outerShdw blurRad="63500" sx="102000" sy="102000" algn="ctr"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eaVert" lIns="45720" tIns="0" rIns="45720" bIns="0" anchor="ctr"/>
          <a:lstStyle/>
          <a:p>
            <a:pPr>
              <a:lnSpc>
                <a:spcPct val="90000"/>
              </a:lnSpc>
              <a:buClr>
                <a:schemeClr val="folHlink"/>
              </a:buClr>
              <a:defRPr/>
            </a:pPr>
            <a:r>
              <a:rPr lang="zh-CN" altLang="en-US" sz="1800" b="1" dirty="0" smtClean="0">
                <a:latin typeface="微软雅黑" pitchFamily="34" charset="-122"/>
                <a:ea typeface="微软雅黑" pitchFamily="34" charset="-122"/>
              </a:rPr>
              <a:t>接口系统</a:t>
            </a:r>
            <a:endParaRPr lang="zh-CN" altLang="zh-CN" sz="1800" b="1" dirty="0">
              <a:latin typeface="微软雅黑" pitchFamily="34" charset="-122"/>
              <a:ea typeface="微软雅黑" pitchFamily="34" charset="-122"/>
            </a:endParaRPr>
          </a:p>
        </p:txBody>
      </p:sp>
      <p:sp>
        <p:nvSpPr>
          <p:cNvPr id="14" name="Rectangle 12"/>
          <p:cNvSpPr>
            <a:spLocks noChangeArrowheads="1"/>
          </p:cNvSpPr>
          <p:nvPr/>
        </p:nvSpPr>
        <p:spPr bwMode="gray">
          <a:xfrm>
            <a:off x="2849389" y="5445224"/>
            <a:ext cx="5976664" cy="984885"/>
          </a:xfrm>
          <a:prstGeom prst="rect">
            <a:avLst/>
          </a:prstGeom>
          <a:noFill/>
          <a:ln w="12700" algn="ctr">
            <a:noFill/>
            <a:miter lim="800000"/>
            <a:headEnd/>
            <a:tailEnd/>
          </a:ln>
        </p:spPr>
        <p:txBody>
          <a:bodyPr wrap="square" lIns="0" tIns="0" rIns="0" bIns="0">
            <a:spAutoFit/>
          </a:bodyPr>
          <a:lstStyle/>
          <a:p>
            <a:pPr algn="l"/>
            <a:r>
              <a:rPr lang="zh-CN" altLang="zh-CN" sz="1600" dirty="0" smtClean="0">
                <a:latin typeface="+mj-ea"/>
                <a:ea typeface="+mj-ea"/>
              </a:rPr>
              <a:t>移动</a:t>
            </a:r>
            <a:r>
              <a:rPr lang="en-US" altLang="zh-CN" sz="1600" dirty="0" smtClean="0">
                <a:latin typeface="+mj-ea"/>
                <a:ea typeface="+mj-ea"/>
              </a:rPr>
              <a:t>APP</a:t>
            </a:r>
            <a:r>
              <a:rPr lang="zh-CN" altLang="zh-CN" sz="1600" dirty="0" smtClean="0">
                <a:latin typeface="+mj-ea"/>
                <a:ea typeface="+mj-ea"/>
              </a:rPr>
              <a:t>应用跟系统后台结算功能对接，既可以实现远程支付（信用卡支付、支付宝支付等），也可以无需拿小票或凭条，在扫码后放入手机购物车，在结算时收银终端会接受到用户的购买信息，并快速进行收银和购买凭条打印，用户凭购买凭条提货购买。</a:t>
            </a:r>
            <a:endParaRPr lang="zh-CN" altLang="zh-CN" sz="1600" dirty="0">
              <a:latin typeface="+mj-ea"/>
              <a:ea typeface="+mj-ea"/>
            </a:endParaRPr>
          </a:p>
        </p:txBody>
      </p:sp>
      <p:cxnSp>
        <p:nvCxnSpPr>
          <p:cNvPr id="15" name="Straight Connector 7"/>
          <p:cNvCxnSpPr/>
          <p:nvPr/>
        </p:nvCxnSpPr>
        <p:spPr>
          <a:xfrm>
            <a:off x="329878" y="5155729"/>
            <a:ext cx="82296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w="9525">
            <a:noFill/>
            <a:miter lim="800000"/>
            <a:headEnd/>
            <a:tailEnd/>
          </a:ln>
        </p:spPr>
        <p:txBody>
          <a:bodyPr vert="horz" wrap="square" lIns="91388" tIns="45694" rIns="91388" bIns="45694" numCol="1" anchor="ctr" anchorCtr="0" compatLnSpc="1">
            <a:prstTxWarp prst="textNoShape">
              <a:avLst/>
            </a:prstTxWarp>
          </a:bodyPr>
          <a:lstStyle/>
          <a:p>
            <a:r>
              <a:rPr lang="en-US" altLang="zh-CN" kern="1200" dirty="0">
                <a:latin typeface="+mn-lt"/>
                <a:ea typeface="宋体" pitchFamily="2" charset="-122"/>
                <a:cs typeface="Arial" charset="0"/>
              </a:rPr>
              <a:t>WI-FI</a:t>
            </a:r>
            <a:r>
              <a:rPr lang="zh-CN" altLang="zh-CN" kern="1200" dirty="0">
                <a:latin typeface="+mn-lt"/>
                <a:ea typeface="宋体" pitchFamily="2" charset="-122"/>
                <a:cs typeface="Arial" charset="0"/>
              </a:rPr>
              <a:t>接入运营</a:t>
            </a:r>
            <a:endParaRPr lang="zh-CN" altLang="en-US" kern="1200" dirty="0">
              <a:latin typeface="+mn-lt"/>
              <a:ea typeface="宋体" pitchFamily="2" charset="-122"/>
              <a:cs typeface="Arial" charset="0"/>
            </a:endParaRPr>
          </a:p>
        </p:txBody>
      </p:sp>
      <p:sp>
        <p:nvSpPr>
          <p:cNvPr id="15364" name="矩形 7"/>
          <p:cNvSpPr>
            <a:spLocks noChangeArrowheads="1"/>
          </p:cNvSpPr>
          <p:nvPr/>
        </p:nvSpPr>
        <p:spPr bwMode="auto">
          <a:xfrm>
            <a:off x="900113" y="1146175"/>
            <a:ext cx="3112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mn-lt"/>
                <a:ea typeface="宋体" pitchFamily="2" charset="-122"/>
              </a:rPr>
              <a:t>APP</a:t>
            </a:r>
            <a:r>
              <a:rPr lang="zh-CN" altLang="zh-CN" b="1" dirty="0">
                <a:latin typeface="+mn-lt"/>
                <a:ea typeface="宋体" pitchFamily="2" charset="-122"/>
              </a:rPr>
              <a:t>一键式接入</a:t>
            </a:r>
            <a:r>
              <a:rPr lang="en-US" altLang="zh-CN" b="1" dirty="0">
                <a:latin typeface="+mn-lt"/>
                <a:ea typeface="宋体" pitchFamily="2" charset="-122"/>
              </a:rPr>
              <a:t>Wi-Fi</a:t>
            </a:r>
            <a:endParaRPr lang="zh-CN" altLang="en-US" dirty="0">
              <a:latin typeface="+mn-lt"/>
              <a:ea typeface="宋体" pitchFamily="2" charset="-122"/>
            </a:endParaRPr>
          </a:p>
        </p:txBody>
      </p:sp>
      <p:pic>
        <p:nvPicPr>
          <p:cNvPr id="15365" name="Picture 6"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1704975"/>
            <a:ext cx="30226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7"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363" y="1704975"/>
            <a:ext cx="30575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5836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81410" y="1782832"/>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2</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solidFill>
                  <a:schemeClr val="bg1"/>
                </a:solidFill>
                <a:latin typeface="微软雅黑" pitchFamily="34" charset="-122"/>
                <a:ea typeface="微软雅黑" pitchFamily="34" charset="-122"/>
              </a:rPr>
              <a:t>对本项目的理解</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一体化解决方案介绍</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解决方案的应用场景</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案例分享</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为什么选择我们</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noFill/>
          <a:ln w="9525">
            <a:noFill/>
            <a:miter lim="800000"/>
            <a:headEnd/>
            <a:tailEnd/>
          </a:ln>
        </p:spPr>
        <p:txBody>
          <a:bodyPr vert="horz" wrap="square" lIns="91388" tIns="45694" rIns="91388" bIns="45694" numCol="1" anchor="ctr" anchorCtr="0" compatLnSpc="1">
            <a:prstTxWarp prst="textNoShape">
              <a:avLst/>
            </a:prstTxWarp>
          </a:bodyPr>
          <a:lstStyle/>
          <a:p>
            <a:r>
              <a:rPr lang="en-US" altLang="zh-CN" kern="1200" dirty="0">
                <a:latin typeface="+mn-lt"/>
                <a:ea typeface="宋体" pitchFamily="2" charset="-122"/>
                <a:cs typeface="Arial" charset="0"/>
              </a:rPr>
              <a:t>WI-FI</a:t>
            </a:r>
            <a:r>
              <a:rPr lang="zh-CN" altLang="zh-CN" kern="1200" dirty="0">
                <a:latin typeface="+mn-lt"/>
                <a:ea typeface="宋体" pitchFamily="2" charset="-122"/>
                <a:cs typeface="Arial" charset="0"/>
              </a:rPr>
              <a:t>接入运营</a:t>
            </a:r>
            <a:endParaRPr lang="zh-CN" altLang="en-US" kern="1200" dirty="0">
              <a:latin typeface="+mn-lt"/>
              <a:ea typeface="宋体" pitchFamily="2" charset="-122"/>
              <a:cs typeface="Arial" charset="0"/>
            </a:endParaRPr>
          </a:p>
        </p:txBody>
      </p:sp>
      <p:sp>
        <p:nvSpPr>
          <p:cNvPr id="16388" name="矩形 7"/>
          <p:cNvSpPr>
            <a:spLocks noChangeArrowheads="1"/>
          </p:cNvSpPr>
          <p:nvPr/>
        </p:nvSpPr>
        <p:spPr bwMode="auto">
          <a:xfrm>
            <a:off x="900113" y="1120775"/>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b="1" dirty="0">
                <a:latin typeface="宋体" pitchFamily="2" charset="-122"/>
                <a:ea typeface="宋体" pitchFamily="2" charset="-122"/>
              </a:rPr>
              <a:t>短信获取动态密码</a:t>
            </a:r>
            <a:endParaRPr lang="zh-CN" altLang="en-US" dirty="0">
              <a:latin typeface="宋体" pitchFamily="2" charset="-122"/>
              <a:ea typeface="宋体" pitchFamily="2" charset="-122"/>
            </a:endParaRPr>
          </a:p>
        </p:txBody>
      </p:sp>
      <p:pic>
        <p:nvPicPr>
          <p:cNvPr id="16389" name="Picture 2" descr="欢乐谷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1689100"/>
            <a:ext cx="2951162"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8827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79388" y="470098"/>
            <a:ext cx="8780462" cy="307777"/>
          </a:xfrm>
        </p:spPr>
        <p:txBody>
          <a:bodyPr/>
          <a:lstStyle/>
          <a:p>
            <a:pPr lvl="0"/>
            <a:r>
              <a:rPr lang="en-US" altLang="zh-CN" dirty="0" smtClean="0"/>
              <a:t> APP</a:t>
            </a:r>
            <a:r>
              <a:rPr lang="zh-CN" altLang="zh-CN" dirty="0" smtClean="0"/>
              <a:t>移动应用</a:t>
            </a:r>
            <a:r>
              <a:rPr lang="zh-CN" altLang="en-US" dirty="0" smtClean="0"/>
              <a:t>的功能介绍</a:t>
            </a:r>
            <a:endParaRPr lang="zh-CN" altLang="zh-CN" dirty="0"/>
          </a:p>
        </p:txBody>
      </p:sp>
      <p:grpSp>
        <p:nvGrpSpPr>
          <p:cNvPr id="2" name="Group 4"/>
          <p:cNvGrpSpPr>
            <a:grpSpLocks/>
          </p:cNvGrpSpPr>
          <p:nvPr/>
        </p:nvGrpSpPr>
        <p:grpSpPr bwMode="auto">
          <a:xfrm>
            <a:off x="971550" y="1412875"/>
            <a:ext cx="6818313" cy="4795838"/>
            <a:chOff x="0" y="0"/>
            <a:chExt cx="10738" cy="7553"/>
          </a:xfrm>
        </p:grpSpPr>
        <p:pic>
          <p:nvPicPr>
            <p:cNvPr id="4101" name="Picture 5" descr="并列关系分类_03"/>
            <p:cNvPicPr>
              <a:picLocks noChangeAspect="1" noChangeArrowheads="1"/>
            </p:cNvPicPr>
            <p:nvPr/>
          </p:nvPicPr>
          <p:blipFill>
            <a:blip r:embed="rId2"/>
            <a:srcRect/>
            <a:stretch>
              <a:fillRect/>
            </a:stretch>
          </p:blipFill>
          <p:spPr bwMode="auto">
            <a:xfrm>
              <a:off x="7825" y="2723"/>
              <a:ext cx="2723" cy="4822"/>
            </a:xfrm>
            <a:prstGeom prst="rect">
              <a:avLst/>
            </a:prstGeom>
            <a:noFill/>
            <a:ln w="9525" cap="flat" cmpd="sng">
              <a:noFill/>
              <a:bevel/>
              <a:headEnd/>
              <a:tailEnd/>
            </a:ln>
            <a:effectLst/>
          </p:spPr>
        </p:pic>
        <p:pic>
          <p:nvPicPr>
            <p:cNvPr id="4102" name="Picture 6" descr="并列关系分类_03"/>
            <p:cNvPicPr>
              <a:picLocks noChangeAspect="1" noChangeArrowheads="1"/>
            </p:cNvPicPr>
            <p:nvPr/>
          </p:nvPicPr>
          <p:blipFill>
            <a:blip r:embed="rId2"/>
            <a:srcRect/>
            <a:stretch>
              <a:fillRect/>
            </a:stretch>
          </p:blipFill>
          <p:spPr bwMode="auto">
            <a:xfrm>
              <a:off x="115" y="2723"/>
              <a:ext cx="2720" cy="4830"/>
            </a:xfrm>
            <a:prstGeom prst="rect">
              <a:avLst/>
            </a:prstGeom>
            <a:noFill/>
            <a:ln w="9525" cap="flat" cmpd="sng">
              <a:noFill/>
              <a:bevel/>
              <a:headEnd/>
              <a:tailEnd/>
            </a:ln>
            <a:effectLst/>
          </p:spPr>
        </p:pic>
        <p:pic>
          <p:nvPicPr>
            <p:cNvPr id="4103" name="Picture 7" descr="并列关系分类_03"/>
            <p:cNvPicPr>
              <a:picLocks noChangeAspect="1" noChangeArrowheads="1"/>
            </p:cNvPicPr>
            <p:nvPr/>
          </p:nvPicPr>
          <p:blipFill>
            <a:blip r:embed="rId2"/>
            <a:srcRect/>
            <a:stretch>
              <a:fillRect/>
            </a:stretch>
          </p:blipFill>
          <p:spPr bwMode="auto">
            <a:xfrm>
              <a:off x="3970" y="2723"/>
              <a:ext cx="2720" cy="4830"/>
            </a:xfrm>
            <a:prstGeom prst="rect">
              <a:avLst/>
            </a:prstGeom>
            <a:noFill/>
            <a:ln w="9525" cap="flat" cmpd="sng">
              <a:noFill/>
              <a:bevel/>
              <a:headEnd/>
              <a:tailEnd/>
            </a:ln>
            <a:effectLst/>
          </p:spPr>
        </p:pic>
        <p:sp>
          <p:nvSpPr>
            <p:cNvPr id="4104" name="Line 8"/>
            <p:cNvSpPr>
              <a:spLocks noChangeShapeType="1"/>
            </p:cNvSpPr>
            <p:nvPr/>
          </p:nvSpPr>
          <p:spPr bwMode="auto">
            <a:xfrm>
              <a:off x="5330" y="1023"/>
              <a:ext cx="0" cy="567"/>
            </a:xfrm>
            <a:prstGeom prst="line">
              <a:avLst/>
            </a:prstGeom>
            <a:noFill/>
            <a:ln w="28575" cap="flat" cmpd="sng">
              <a:solidFill>
                <a:srgbClr val="B2B2B2"/>
              </a:solidFill>
              <a:bevel/>
              <a:headEnd/>
              <a:tailEnd/>
            </a:ln>
            <a:effectLst/>
          </p:spPr>
          <p:txBody>
            <a:bodyPr/>
            <a:lstStyle/>
            <a:p>
              <a:endParaRPr lang="zh-CN" altLang="en-US"/>
            </a:p>
          </p:txBody>
        </p:sp>
        <p:sp>
          <p:nvSpPr>
            <p:cNvPr id="4105" name="Line 9"/>
            <p:cNvSpPr>
              <a:spLocks noChangeShapeType="1"/>
            </p:cNvSpPr>
            <p:nvPr/>
          </p:nvSpPr>
          <p:spPr bwMode="auto">
            <a:xfrm>
              <a:off x="1475" y="1248"/>
              <a:ext cx="7938" cy="2"/>
            </a:xfrm>
            <a:prstGeom prst="line">
              <a:avLst/>
            </a:prstGeom>
            <a:noFill/>
            <a:ln w="28575" cap="flat" cmpd="sng">
              <a:solidFill>
                <a:srgbClr val="B2B2B2"/>
              </a:solidFill>
              <a:bevel/>
              <a:headEnd/>
              <a:tailEnd/>
            </a:ln>
            <a:effectLst/>
          </p:spPr>
          <p:txBody>
            <a:bodyPr/>
            <a:lstStyle/>
            <a:p>
              <a:endParaRPr lang="zh-CN" altLang="en-US"/>
            </a:p>
          </p:txBody>
        </p:sp>
        <p:sp>
          <p:nvSpPr>
            <p:cNvPr id="4106" name="Line 10"/>
            <p:cNvSpPr>
              <a:spLocks noChangeShapeType="1"/>
            </p:cNvSpPr>
            <p:nvPr/>
          </p:nvSpPr>
          <p:spPr bwMode="auto">
            <a:xfrm>
              <a:off x="1475" y="1248"/>
              <a:ext cx="0" cy="340"/>
            </a:xfrm>
            <a:prstGeom prst="line">
              <a:avLst/>
            </a:prstGeom>
            <a:noFill/>
            <a:ln w="28575" cap="flat" cmpd="sng">
              <a:solidFill>
                <a:srgbClr val="B2B2B2"/>
              </a:solidFill>
              <a:bevel/>
              <a:headEnd/>
              <a:tailEnd/>
            </a:ln>
            <a:effectLst/>
          </p:spPr>
          <p:txBody>
            <a:bodyPr/>
            <a:lstStyle/>
            <a:p>
              <a:endParaRPr lang="zh-CN" altLang="en-US"/>
            </a:p>
          </p:txBody>
        </p:sp>
        <p:sp>
          <p:nvSpPr>
            <p:cNvPr id="4107" name="Line 11"/>
            <p:cNvSpPr>
              <a:spLocks noChangeShapeType="1"/>
            </p:cNvSpPr>
            <p:nvPr/>
          </p:nvSpPr>
          <p:spPr bwMode="auto">
            <a:xfrm>
              <a:off x="9430" y="1248"/>
              <a:ext cx="0" cy="340"/>
            </a:xfrm>
            <a:prstGeom prst="line">
              <a:avLst/>
            </a:prstGeom>
            <a:noFill/>
            <a:ln w="28575" cap="flat" cmpd="sng">
              <a:solidFill>
                <a:srgbClr val="B2B2B2"/>
              </a:solidFill>
              <a:bevel/>
              <a:headEnd/>
              <a:tailEnd/>
            </a:ln>
            <a:effectLst/>
          </p:spPr>
          <p:txBody>
            <a:bodyPr/>
            <a:lstStyle/>
            <a:p>
              <a:endParaRPr lang="zh-CN" altLang="en-US"/>
            </a:p>
          </p:txBody>
        </p:sp>
        <p:grpSp>
          <p:nvGrpSpPr>
            <p:cNvPr id="3" name="Group 12"/>
            <p:cNvGrpSpPr>
              <a:grpSpLocks/>
            </p:cNvGrpSpPr>
            <p:nvPr/>
          </p:nvGrpSpPr>
          <p:grpSpPr bwMode="auto">
            <a:xfrm>
              <a:off x="3175" y="0"/>
              <a:ext cx="4520" cy="1020"/>
              <a:chOff x="0" y="0"/>
              <a:chExt cx="4520" cy="1020"/>
            </a:xfrm>
          </p:grpSpPr>
          <p:pic>
            <p:nvPicPr>
              <p:cNvPr id="4109" name="Picture 13" descr="结构组织图_03"/>
              <p:cNvPicPr>
                <a:picLocks noChangeAspect="1" noChangeArrowheads="1"/>
              </p:cNvPicPr>
              <p:nvPr/>
            </p:nvPicPr>
            <p:blipFill>
              <a:blip r:embed="rId3"/>
              <a:srcRect/>
              <a:stretch>
                <a:fillRect/>
              </a:stretch>
            </p:blipFill>
            <p:spPr bwMode="auto">
              <a:xfrm>
                <a:off x="0" y="0"/>
                <a:ext cx="4520" cy="1020"/>
              </a:xfrm>
              <a:prstGeom prst="rect">
                <a:avLst/>
              </a:prstGeom>
              <a:noFill/>
              <a:ln w="9525" cap="flat" cmpd="sng">
                <a:noFill/>
                <a:bevel/>
                <a:headEnd/>
                <a:tailEnd/>
              </a:ln>
              <a:effectLst/>
            </p:spPr>
          </p:pic>
          <p:sp>
            <p:nvSpPr>
              <p:cNvPr id="4110" name="Text Box 14"/>
              <p:cNvSpPr txBox="1">
                <a:spLocks noChangeArrowheads="1"/>
              </p:cNvSpPr>
              <p:nvPr/>
            </p:nvSpPr>
            <p:spPr bwMode="auto">
              <a:xfrm>
                <a:off x="438" y="218"/>
                <a:ext cx="3872" cy="727"/>
              </a:xfrm>
              <a:prstGeom prst="rect">
                <a:avLst/>
              </a:prstGeom>
              <a:noFill/>
              <a:ln w="9525" cap="flat" cmpd="sng">
                <a:noFill/>
                <a:bevel/>
                <a:headEnd/>
                <a:tailEnd/>
              </a:ln>
              <a:effectLst/>
            </p:spPr>
            <p:txBody>
              <a:bodyPr>
                <a:spAutoFit/>
              </a:bodyPr>
              <a:lstStyle/>
              <a:p>
                <a:pPr algn="ctr"/>
                <a:r>
                  <a:rPr lang="zh-CN" altLang="en-US" sz="2400" b="1" dirty="0" smtClean="0">
                    <a:solidFill>
                      <a:schemeClr val="bg1"/>
                    </a:solidFill>
                    <a:ea typeface="楷体" pitchFamily="49" charset="-122"/>
                  </a:rPr>
                  <a:t>兆顺第一城</a:t>
                </a:r>
                <a:endParaRPr lang="zh-CN" altLang="en-US" sz="2400" b="1" dirty="0">
                  <a:solidFill>
                    <a:schemeClr val="bg1"/>
                  </a:solidFill>
                  <a:ea typeface="楷体" pitchFamily="49" charset="-122"/>
                </a:endParaRPr>
              </a:p>
            </p:txBody>
          </p:sp>
        </p:grpSp>
        <p:grpSp>
          <p:nvGrpSpPr>
            <p:cNvPr id="4" name="Group 15"/>
            <p:cNvGrpSpPr>
              <a:grpSpLocks/>
            </p:cNvGrpSpPr>
            <p:nvPr/>
          </p:nvGrpSpPr>
          <p:grpSpPr bwMode="auto">
            <a:xfrm>
              <a:off x="0" y="1703"/>
              <a:ext cx="2950" cy="872"/>
              <a:chOff x="0" y="0"/>
              <a:chExt cx="2950" cy="872"/>
            </a:xfrm>
          </p:grpSpPr>
          <p:pic>
            <p:nvPicPr>
              <p:cNvPr id="4112" name="Picture 16" descr="结构组织图_03"/>
              <p:cNvPicPr>
                <a:picLocks noChangeAspect="1" noChangeArrowheads="1"/>
              </p:cNvPicPr>
              <p:nvPr/>
            </p:nvPicPr>
            <p:blipFill>
              <a:blip r:embed="rId3"/>
              <a:srcRect/>
              <a:stretch>
                <a:fillRect/>
              </a:stretch>
            </p:blipFill>
            <p:spPr bwMode="auto">
              <a:xfrm>
                <a:off x="0" y="0"/>
                <a:ext cx="2950" cy="872"/>
              </a:xfrm>
              <a:prstGeom prst="rect">
                <a:avLst/>
              </a:prstGeom>
              <a:noFill/>
              <a:ln w="9525" cap="flat" cmpd="sng">
                <a:noFill/>
                <a:bevel/>
                <a:headEnd/>
                <a:tailEnd/>
              </a:ln>
              <a:effectLst/>
            </p:spPr>
          </p:pic>
          <p:sp>
            <p:nvSpPr>
              <p:cNvPr id="4113" name="Text Box 17"/>
              <p:cNvSpPr txBox="1">
                <a:spLocks noChangeArrowheads="1"/>
              </p:cNvSpPr>
              <p:nvPr/>
            </p:nvSpPr>
            <p:spPr bwMode="auto">
              <a:xfrm>
                <a:off x="160" y="112"/>
                <a:ext cx="2678" cy="575"/>
              </a:xfrm>
              <a:prstGeom prst="rect">
                <a:avLst/>
              </a:prstGeom>
              <a:noFill/>
              <a:ln w="9525" cap="flat" cmpd="sng">
                <a:noFill/>
                <a:bevel/>
                <a:headEnd/>
                <a:tailEnd/>
              </a:ln>
              <a:effectLst/>
            </p:spPr>
            <p:txBody>
              <a:bodyPr>
                <a:spAutoFit/>
              </a:bodyPr>
              <a:lstStyle/>
              <a:p>
                <a:pPr algn="ctr"/>
                <a:r>
                  <a:rPr lang="zh-CN" altLang="en-US" sz="2000" b="1">
                    <a:solidFill>
                      <a:schemeClr val="bg1"/>
                    </a:solidFill>
                    <a:ea typeface="楷体" pitchFamily="49" charset="-122"/>
                  </a:rPr>
                  <a:t>购物</a:t>
                </a:r>
              </a:p>
            </p:txBody>
          </p:sp>
        </p:grpSp>
        <p:grpSp>
          <p:nvGrpSpPr>
            <p:cNvPr id="5" name="Group 18"/>
            <p:cNvGrpSpPr>
              <a:grpSpLocks/>
            </p:cNvGrpSpPr>
            <p:nvPr/>
          </p:nvGrpSpPr>
          <p:grpSpPr bwMode="auto">
            <a:xfrm>
              <a:off x="3855" y="1703"/>
              <a:ext cx="2950" cy="872"/>
              <a:chOff x="0" y="0"/>
              <a:chExt cx="2950" cy="872"/>
            </a:xfrm>
          </p:grpSpPr>
          <p:pic>
            <p:nvPicPr>
              <p:cNvPr id="4115" name="Picture 19" descr="结构组织图_03"/>
              <p:cNvPicPr>
                <a:picLocks noChangeAspect="1" noChangeArrowheads="1"/>
              </p:cNvPicPr>
              <p:nvPr/>
            </p:nvPicPr>
            <p:blipFill>
              <a:blip r:embed="rId3"/>
              <a:srcRect/>
              <a:stretch>
                <a:fillRect/>
              </a:stretch>
            </p:blipFill>
            <p:spPr bwMode="auto">
              <a:xfrm>
                <a:off x="0" y="0"/>
                <a:ext cx="2950" cy="872"/>
              </a:xfrm>
              <a:prstGeom prst="rect">
                <a:avLst/>
              </a:prstGeom>
              <a:noFill/>
              <a:ln w="9525" cap="flat" cmpd="sng">
                <a:noFill/>
                <a:bevel/>
                <a:headEnd/>
                <a:tailEnd/>
              </a:ln>
              <a:effectLst/>
            </p:spPr>
          </p:pic>
          <p:sp>
            <p:nvSpPr>
              <p:cNvPr id="4116" name="Text Box 20"/>
              <p:cNvSpPr txBox="1">
                <a:spLocks noChangeArrowheads="1"/>
              </p:cNvSpPr>
              <p:nvPr/>
            </p:nvSpPr>
            <p:spPr bwMode="auto">
              <a:xfrm>
                <a:off x="240" y="112"/>
                <a:ext cx="2678" cy="575"/>
              </a:xfrm>
              <a:prstGeom prst="rect">
                <a:avLst/>
              </a:prstGeom>
              <a:noFill/>
              <a:ln w="9525" cap="flat" cmpd="sng">
                <a:noFill/>
                <a:bevel/>
                <a:headEnd/>
                <a:tailEnd/>
              </a:ln>
              <a:effectLst/>
            </p:spPr>
            <p:txBody>
              <a:bodyPr>
                <a:spAutoFit/>
              </a:bodyPr>
              <a:lstStyle/>
              <a:p>
                <a:pPr algn="ctr"/>
                <a:r>
                  <a:rPr lang="zh-CN" altLang="en-US" sz="2000" b="1">
                    <a:solidFill>
                      <a:schemeClr val="bg1"/>
                    </a:solidFill>
                    <a:ea typeface="楷体" pitchFamily="49" charset="-122"/>
                  </a:rPr>
                  <a:t>活动</a:t>
                </a:r>
              </a:p>
            </p:txBody>
          </p:sp>
        </p:grpSp>
        <p:grpSp>
          <p:nvGrpSpPr>
            <p:cNvPr id="6" name="Group 21"/>
            <p:cNvGrpSpPr>
              <a:grpSpLocks/>
            </p:cNvGrpSpPr>
            <p:nvPr/>
          </p:nvGrpSpPr>
          <p:grpSpPr bwMode="auto">
            <a:xfrm>
              <a:off x="7710" y="1688"/>
              <a:ext cx="3028" cy="874"/>
              <a:chOff x="0" y="0"/>
              <a:chExt cx="3028" cy="874"/>
            </a:xfrm>
          </p:grpSpPr>
          <p:pic>
            <p:nvPicPr>
              <p:cNvPr id="4118" name="Picture 22" descr="结构组织图_03"/>
              <p:cNvPicPr>
                <a:picLocks noChangeAspect="1" noChangeArrowheads="1"/>
              </p:cNvPicPr>
              <p:nvPr/>
            </p:nvPicPr>
            <p:blipFill>
              <a:blip r:embed="rId3"/>
              <a:srcRect/>
              <a:stretch>
                <a:fillRect/>
              </a:stretch>
            </p:blipFill>
            <p:spPr bwMode="auto">
              <a:xfrm>
                <a:off x="0" y="0"/>
                <a:ext cx="2950" cy="875"/>
              </a:xfrm>
              <a:prstGeom prst="rect">
                <a:avLst/>
              </a:prstGeom>
              <a:noFill/>
              <a:ln w="9525" cap="flat" cmpd="sng">
                <a:noFill/>
                <a:bevel/>
                <a:headEnd/>
                <a:tailEnd/>
              </a:ln>
              <a:effectLst/>
            </p:spPr>
          </p:pic>
          <p:sp>
            <p:nvSpPr>
              <p:cNvPr id="4119" name="Text Box 23"/>
              <p:cNvSpPr txBox="1">
                <a:spLocks noChangeArrowheads="1"/>
              </p:cNvSpPr>
              <p:nvPr/>
            </p:nvSpPr>
            <p:spPr bwMode="auto">
              <a:xfrm>
                <a:off x="350" y="155"/>
                <a:ext cx="2678" cy="575"/>
              </a:xfrm>
              <a:prstGeom prst="rect">
                <a:avLst/>
              </a:prstGeom>
              <a:noFill/>
              <a:ln w="9525" cap="flat" cmpd="sng">
                <a:noFill/>
                <a:bevel/>
                <a:headEnd/>
                <a:tailEnd/>
              </a:ln>
              <a:effectLst/>
            </p:spPr>
            <p:txBody>
              <a:bodyPr>
                <a:spAutoFit/>
              </a:bodyPr>
              <a:lstStyle/>
              <a:p>
                <a:pPr algn="ctr"/>
                <a:r>
                  <a:rPr lang="zh-CN" altLang="en-US" sz="2000" b="1">
                    <a:solidFill>
                      <a:schemeClr val="bg1"/>
                    </a:solidFill>
                    <a:ea typeface="楷体" pitchFamily="49" charset="-122"/>
                  </a:rPr>
                  <a:t>我的</a:t>
                </a:r>
              </a:p>
            </p:txBody>
          </p:sp>
        </p:grpSp>
        <p:sp>
          <p:nvSpPr>
            <p:cNvPr id="4120" name="Text Box 24"/>
            <p:cNvSpPr txBox="1">
              <a:spLocks noChangeArrowheads="1"/>
            </p:cNvSpPr>
            <p:nvPr/>
          </p:nvSpPr>
          <p:spPr bwMode="auto">
            <a:xfrm>
              <a:off x="243" y="2885"/>
              <a:ext cx="2480" cy="1640"/>
            </a:xfrm>
            <a:prstGeom prst="rect">
              <a:avLst/>
            </a:prstGeom>
            <a:noFill/>
            <a:ln w="9525" cap="flat" cmpd="sng">
              <a:noFill/>
              <a:bevel/>
              <a:headEnd/>
              <a:tailEnd/>
            </a:ln>
            <a:effectLst/>
          </p:spPr>
          <p:txBody>
            <a:bodyPr>
              <a:spAutoFit/>
            </a:bodyPr>
            <a:lstStyle/>
            <a:p>
              <a:pPr>
                <a:lnSpc>
                  <a:spcPct val="130000"/>
                </a:lnSpc>
                <a:buFont typeface="Arial" pitchFamily="34" charset="0"/>
                <a:buChar char=" "/>
              </a:pPr>
              <a:r>
                <a:rPr lang="zh-CN" altLang="en-US" sz="1600">
                  <a:ea typeface="楷体" pitchFamily="49" charset="-122"/>
                </a:rPr>
                <a:t>本周必买</a:t>
              </a:r>
            </a:p>
            <a:p>
              <a:pPr>
                <a:lnSpc>
                  <a:spcPct val="130000"/>
                </a:lnSpc>
                <a:buFont typeface="Arial" pitchFamily="34" charset="0"/>
                <a:buChar char=" "/>
              </a:pPr>
              <a:r>
                <a:rPr lang="zh-CN" altLang="en-US" sz="1600">
                  <a:ea typeface="楷体" pitchFamily="49" charset="-122"/>
                </a:rPr>
                <a:t>全部商品</a:t>
              </a:r>
            </a:p>
            <a:p>
              <a:pPr>
                <a:lnSpc>
                  <a:spcPct val="130000"/>
                </a:lnSpc>
                <a:buFont typeface="Arial" pitchFamily="34" charset="0"/>
                <a:buChar char=" "/>
              </a:pPr>
              <a:r>
                <a:rPr lang="zh-CN" altLang="en-US" sz="1600">
                  <a:ea typeface="楷体" pitchFamily="49" charset="-122"/>
                </a:rPr>
                <a:t>切换门店</a:t>
              </a:r>
            </a:p>
            <a:p>
              <a:pPr>
                <a:lnSpc>
                  <a:spcPct val="130000"/>
                </a:lnSpc>
                <a:buFont typeface="Arial" pitchFamily="34" charset="0"/>
                <a:buChar char=" "/>
              </a:pPr>
              <a:r>
                <a:rPr lang="zh-CN" altLang="en-US" sz="1600">
                  <a:ea typeface="楷体" pitchFamily="49" charset="-122"/>
                </a:rPr>
                <a:t>精选热卖</a:t>
              </a:r>
            </a:p>
            <a:p>
              <a:pPr>
                <a:lnSpc>
                  <a:spcPct val="130000"/>
                </a:lnSpc>
                <a:buFont typeface="Arial" pitchFamily="34" charset="0"/>
                <a:buChar char=" "/>
              </a:pPr>
              <a:endParaRPr lang="zh-CN" altLang="en-US" sz="1600">
                <a:ea typeface="楷体" pitchFamily="49" charset="-122"/>
              </a:endParaRPr>
            </a:p>
            <a:p>
              <a:pPr>
                <a:lnSpc>
                  <a:spcPct val="130000"/>
                </a:lnSpc>
                <a:buFont typeface="Arial" pitchFamily="34" charset="0"/>
                <a:buChar char=" "/>
              </a:pPr>
              <a:endParaRPr lang="zh-CN" altLang="en-US" sz="1600">
                <a:ea typeface="楷体" pitchFamily="49" charset="-122"/>
              </a:endParaRPr>
            </a:p>
            <a:p>
              <a:pPr>
                <a:lnSpc>
                  <a:spcPct val="130000"/>
                </a:lnSpc>
                <a:buFont typeface="Arial" pitchFamily="34" charset="0"/>
                <a:buChar char=" "/>
              </a:pPr>
              <a:endParaRPr lang="zh-CN" altLang="en-US" sz="1600">
                <a:ea typeface="楷体" pitchFamily="49" charset="-122"/>
              </a:endParaRPr>
            </a:p>
          </p:txBody>
        </p:sp>
        <p:sp>
          <p:nvSpPr>
            <p:cNvPr id="4121" name="Text Box 25"/>
            <p:cNvSpPr txBox="1">
              <a:spLocks noChangeArrowheads="1"/>
            </p:cNvSpPr>
            <p:nvPr/>
          </p:nvSpPr>
          <p:spPr bwMode="auto">
            <a:xfrm>
              <a:off x="4248" y="2913"/>
              <a:ext cx="2480" cy="3063"/>
            </a:xfrm>
            <a:prstGeom prst="rect">
              <a:avLst/>
            </a:prstGeom>
            <a:noFill/>
            <a:ln w="9525" cap="flat" cmpd="sng">
              <a:noFill/>
              <a:bevel/>
              <a:headEnd/>
              <a:tailEnd/>
            </a:ln>
            <a:effectLst/>
          </p:spPr>
          <p:txBody>
            <a:bodyPr>
              <a:spAutoFit/>
            </a:bodyPr>
            <a:lstStyle/>
            <a:p>
              <a:pPr>
                <a:lnSpc>
                  <a:spcPct val="130000"/>
                </a:lnSpc>
                <a:buFont typeface="Arial" pitchFamily="34" charset="0"/>
                <a:buChar char=" "/>
              </a:pPr>
              <a:r>
                <a:rPr lang="zh-CN" altLang="en-US" dirty="0">
                  <a:ea typeface="楷体" pitchFamily="49" charset="-122"/>
                </a:rPr>
                <a:t>热门活动</a:t>
              </a:r>
            </a:p>
            <a:p>
              <a:pPr>
                <a:lnSpc>
                  <a:spcPct val="130000"/>
                </a:lnSpc>
                <a:buFont typeface="Arial" pitchFamily="34" charset="0"/>
                <a:buChar char=" "/>
              </a:pPr>
              <a:r>
                <a:rPr lang="zh-CN" altLang="en-US" dirty="0">
                  <a:ea typeface="楷体" pitchFamily="49" charset="-122"/>
                </a:rPr>
                <a:t>品牌优惠</a:t>
              </a:r>
            </a:p>
            <a:p>
              <a:pPr>
                <a:lnSpc>
                  <a:spcPct val="130000"/>
                </a:lnSpc>
                <a:buFont typeface="Arial" pitchFamily="34" charset="0"/>
                <a:buChar char=" "/>
              </a:pPr>
              <a:r>
                <a:rPr lang="zh-CN" altLang="en-US" dirty="0">
                  <a:ea typeface="楷体" pitchFamily="49" charset="-122"/>
                </a:rPr>
                <a:t>娱乐分享</a:t>
              </a:r>
            </a:p>
            <a:p>
              <a:pPr>
                <a:lnSpc>
                  <a:spcPct val="130000"/>
                </a:lnSpc>
                <a:buFont typeface="Arial" pitchFamily="34" charset="0"/>
                <a:buChar char=" "/>
              </a:pPr>
              <a:r>
                <a:rPr lang="zh-CN" altLang="en-US" dirty="0">
                  <a:ea typeface="楷体" pitchFamily="49" charset="-122"/>
                </a:rPr>
                <a:t>微信相亲会</a:t>
              </a:r>
            </a:p>
            <a:p>
              <a:pPr>
                <a:lnSpc>
                  <a:spcPct val="130000"/>
                </a:lnSpc>
                <a:buFont typeface="Arial" pitchFamily="34" charset="0"/>
                <a:buChar char=" "/>
              </a:pPr>
              <a:r>
                <a:rPr lang="zh-CN" altLang="en-US" dirty="0" smtClean="0">
                  <a:ea typeface="楷体" pitchFamily="49" charset="-122"/>
                </a:rPr>
                <a:t>兆顺第一城的微</a:t>
              </a:r>
              <a:r>
                <a:rPr lang="zh-CN" altLang="en-US" dirty="0">
                  <a:ea typeface="楷体" pitchFamily="49" charset="-122"/>
                </a:rPr>
                <a:t>社区</a:t>
              </a:r>
            </a:p>
          </p:txBody>
        </p:sp>
        <p:sp>
          <p:nvSpPr>
            <p:cNvPr id="4122" name="Text Box 26"/>
            <p:cNvSpPr txBox="1">
              <a:spLocks noChangeArrowheads="1"/>
            </p:cNvSpPr>
            <p:nvPr/>
          </p:nvSpPr>
          <p:spPr bwMode="auto">
            <a:xfrm>
              <a:off x="7940" y="2913"/>
              <a:ext cx="2480" cy="1642"/>
            </a:xfrm>
            <a:prstGeom prst="rect">
              <a:avLst/>
            </a:prstGeom>
            <a:noFill/>
            <a:ln w="9525" cap="flat" cmpd="sng">
              <a:noFill/>
              <a:bevel/>
              <a:headEnd/>
              <a:tailEnd/>
            </a:ln>
            <a:effectLst/>
          </p:spPr>
          <p:txBody>
            <a:bodyPr>
              <a:spAutoFit/>
            </a:bodyPr>
            <a:lstStyle/>
            <a:p>
              <a:pPr>
                <a:lnSpc>
                  <a:spcPct val="130000"/>
                </a:lnSpc>
                <a:buFont typeface="Arial" pitchFamily="34" charset="0"/>
                <a:buChar char=" "/>
              </a:pPr>
              <a:r>
                <a:rPr lang="zh-CN" altLang="en-US" sz="1600">
                  <a:ea typeface="楷体" pitchFamily="49" charset="-122"/>
                </a:rPr>
                <a:t>我的订单</a:t>
              </a:r>
            </a:p>
            <a:p>
              <a:pPr>
                <a:lnSpc>
                  <a:spcPct val="130000"/>
                </a:lnSpc>
                <a:buFont typeface="Arial" pitchFamily="34" charset="0"/>
                <a:buChar char=" "/>
              </a:pPr>
              <a:r>
                <a:rPr lang="zh-CN" altLang="en-US" sz="1600">
                  <a:ea typeface="楷体" pitchFamily="49" charset="-122"/>
                </a:rPr>
                <a:t>我的订阅</a:t>
              </a:r>
            </a:p>
            <a:p>
              <a:pPr>
                <a:lnSpc>
                  <a:spcPct val="130000"/>
                </a:lnSpc>
                <a:buFont typeface="Arial" pitchFamily="34" charset="0"/>
                <a:buChar char=" "/>
              </a:pPr>
              <a:r>
                <a:rPr lang="zh-CN" altLang="en-US" sz="1600">
                  <a:ea typeface="楷体" pitchFamily="49" charset="-122"/>
                </a:rPr>
                <a:t>我的会员卡</a:t>
              </a:r>
            </a:p>
            <a:p>
              <a:pPr>
                <a:lnSpc>
                  <a:spcPct val="130000"/>
                </a:lnSpc>
                <a:buFont typeface="Arial" pitchFamily="34" charset="0"/>
                <a:buChar char=" "/>
              </a:pPr>
              <a:r>
                <a:rPr lang="zh-CN" altLang="en-US" sz="1600">
                  <a:ea typeface="楷体" pitchFamily="49" charset="-122"/>
                </a:rPr>
                <a:t>找小天</a:t>
              </a:r>
            </a:p>
            <a:p>
              <a:pPr>
                <a:lnSpc>
                  <a:spcPct val="130000"/>
                </a:lnSpc>
                <a:buFont typeface="Arial" pitchFamily="34" charset="0"/>
                <a:buChar char=" "/>
              </a:pPr>
              <a:r>
                <a:rPr lang="zh-CN" altLang="en-US" sz="1600">
                  <a:ea typeface="楷体" pitchFamily="49" charset="-122"/>
                </a:rPr>
                <a:t>维权</a:t>
              </a:r>
            </a:p>
          </p:txBody>
        </p:sp>
      </p:grpSp>
    </p:spTree>
  </p:cSld>
  <p:clrMapOvr>
    <a:masterClrMapping/>
  </p:clrMapOvr>
  <p:transition xmlns:p14="http://schemas.microsoft.com/office/powerpoint/2010/mai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zh-CN" altLang="en-US">
                <a:ea typeface="楷体" pitchFamily="49" charset="-122"/>
              </a:rPr>
              <a:t>本周必买</a:t>
            </a:r>
          </a:p>
        </p:txBody>
      </p:sp>
      <p:sp>
        <p:nvSpPr>
          <p:cNvPr id="5123"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推荐销量较好的商品。</a:t>
            </a:r>
          </a:p>
        </p:txBody>
      </p:sp>
      <p:pic>
        <p:nvPicPr>
          <p:cNvPr id="5124" name="Picture 4" descr="IMG_1447"/>
          <p:cNvPicPr>
            <a:picLocks noGrp="1" noChangeAspect="1" noChangeArrowheads="1"/>
          </p:cNvPicPr>
          <p:nvPr>
            <p:ph sz="half" idx="1"/>
          </p:nvPr>
        </p:nvPicPr>
        <p:blipFill>
          <a:blip r:embed="rId2"/>
          <a:srcRect/>
          <a:stretch>
            <a:fillRect/>
          </a:stretch>
        </p:blipFill>
        <p:spPr>
          <a:xfrm>
            <a:off x="755650" y="1701800"/>
            <a:ext cx="2741613" cy="4111625"/>
          </a:xfrm>
          <a:ln/>
        </p:spPr>
      </p:pic>
    </p:spTree>
  </p:cSld>
  <p:clrMapOvr>
    <a:masterClrMapping/>
  </p:clrMapOvr>
  <p:transition xmlns:p14="http://schemas.microsoft.com/office/powerpoint/2010/mai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a:ea typeface="楷体" pitchFamily="49" charset="-122"/>
              </a:rPr>
              <a:t>全部商品</a:t>
            </a:r>
          </a:p>
        </p:txBody>
      </p:sp>
      <p:sp>
        <p:nvSpPr>
          <p:cNvPr id="6147"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给客户提供可以选择任意商品的服务。</a:t>
            </a:r>
          </a:p>
        </p:txBody>
      </p:sp>
      <p:pic>
        <p:nvPicPr>
          <p:cNvPr id="6148" name="Picture 4" descr="IMG_1448"/>
          <p:cNvPicPr>
            <a:picLocks noGrp="1" noChangeAspect="1" noChangeArrowheads="1"/>
          </p:cNvPicPr>
          <p:nvPr>
            <p:ph sz="half" idx="1"/>
          </p:nvPr>
        </p:nvPicPr>
        <p:blipFill>
          <a:blip r:embed="rId2"/>
          <a:srcRect/>
          <a:stretch>
            <a:fillRect/>
          </a:stretch>
        </p:blipFill>
        <p:spPr>
          <a:xfrm>
            <a:off x="828675" y="1773238"/>
            <a:ext cx="2741613" cy="4113212"/>
          </a:xfrm>
          <a:ln/>
        </p:spPr>
      </p:pic>
    </p:spTree>
  </p:cSld>
  <p:clrMapOvr>
    <a:masterClrMapping/>
  </p:clrMapOvr>
  <p:transition xmlns:p14="http://schemas.microsoft.com/office/powerpoint/2010/mai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a:ea typeface="楷体" pitchFamily="49" charset="-122"/>
              </a:rPr>
              <a:t>切换门店</a:t>
            </a:r>
          </a:p>
        </p:txBody>
      </p:sp>
      <p:sp>
        <p:nvSpPr>
          <p:cNvPr id="7171" name="Rectangle 3"/>
          <p:cNvSpPr>
            <a:spLocks noGrp="1" noChangeArrowheads="1"/>
          </p:cNvSpPr>
          <p:nvPr>
            <p:ph sz="half" idx="3"/>
          </p:nvPr>
        </p:nvSpPr>
        <p:spPr>
          <a:xfrm>
            <a:off x="4679950" y="1893888"/>
            <a:ext cx="4198938" cy="4113212"/>
          </a:xfrm>
        </p:spPr>
        <p:txBody>
          <a:bodyPr/>
          <a:lstStyle/>
          <a:p>
            <a:r>
              <a:rPr lang="zh-CN" altLang="en-US">
                <a:ea typeface="楷体" pitchFamily="49" charset="-122"/>
              </a:rPr>
              <a:t>客户可选择具体城市以及具体门店。</a:t>
            </a:r>
          </a:p>
        </p:txBody>
      </p:sp>
      <p:pic>
        <p:nvPicPr>
          <p:cNvPr id="7172" name="Picture 4" descr="IMG_1449"/>
          <p:cNvPicPr>
            <a:picLocks noGrp="1" noChangeAspect="1" noChangeArrowheads="1"/>
          </p:cNvPicPr>
          <p:nvPr>
            <p:ph sz="quarter" idx="1"/>
          </p:nvPr>
        </p:nvPicPr>
        <p:blipFill>
          <a:blip r:embed="rId2"/>
          <a:srcRect/>
          <a:stretch>
            <a:fillRect/>
          </a:stretch>
        </p:blipFill>
        <p:spPr>
          <a:xfrm>
            <a:off x="468313" y="1701800"/>
            <a:ext cx="2951162" cy="2132013"/>
          </a:xfrm>
          <a:ln/>
        </p:spPr>
      </p:pic>
      <p:pic>
        <p:nvPicPr>
          <p:cNvPr id="7173" name="Picture 5" descr="IMG_1450"/>
          <p:cNvPicPr>
            <a:picLocks noGrp="1" noChangeAspect="1" noChangeArrowheads="1"/>
          </p:cNvPicPr>
          <p:nvPr>
            <p:ph sz="quarter" idx="2"/>
          </p:nvPr>
        </p:nvPicPr>
        <p:blipFill>
          <a:blip r:embed="rId3"/>
          <a:srcRect/>
          <a:stretch>
            <a:fillRect/>
          </a:stretch>
        </p:blipFill>
        <p:spPr>
          <a:xfrm>
            <a:off x="468313" y="4005263"/>
            <a:ext cx="2952750" cy="2665412"/>
          </a:xfr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a:ea typeface="楷体" pitchFamily="49" charset="-122"/>
              </a:rPr>
              <a:t>精选热卖</a:t>
            </a:r>
          </a:p>
        </p:txBody>
      </p:sp>
      <p:sp>
        <p:nvSpPr>
          <p:cNvPr id="8195"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根据客户门店的选择，提供该门店的热门商品。</a:t>
            </a:r>
          </a:p>
        </p:txBody>
      </p:sp>
      <p:pic>
        <p:nvPicPr>
          <p:cNvPr id="8196" name="Picture 4" descr="IMG_1452"/>
          <p:cNvPicPr>
            <a:picLocks noGrp="1" noChangeAspect="1" noChangeArrowheads="1"/>
          </p:cNvPicPr>
          <p:nvPr>
            <p:ph sz="half" idx="1"/>
          </p:nvPr>
        </p:nvPicPr>
        <p:blipFill>
          <a:blip r:embed="rId2"/>
          <a:srcRect/>
          <a:stretch>
            <a:fillRect/>
          </a:stretch>
        </p:blipFill>
        <p:spPr>
          <a:xfrm>
            <a:off x="539750" y="1701800"/>
            <a:ext cx="2741613" cy="4111625"/>
          </a:xfrm>
          <a:ln/>
        </p:spPr>
      </p:pic>
    </p:spTree>
  </p:cSld>
  <p:clrMapOvr>
    <a:masterClrMapping/>
  </p:clrMapOvr>
  <p:transition xmlns:p14="http://schemas.microsoft.com/office/powerpoint/2010/mai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zh-CN" altLang="en-US">
                <a:ea typeface="楷体" pitchFamily="49" charset="-122"/>
              </a:rPr>
              <a:t>热门活动</a:t>
            </a:r>
          </a:p>
        </p:txBody>
      </p:sp>
      <p:sp>
        <p:nvSpPr>
          <p:cNvPr id="9219"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根据门店的选择，告知客户该门店近期的活动。</a:t>
            </a:r>
          </a:p>
        </p:txBody>
      </p:sp>
      <p:pic>
        <p:nvPicPr>
          <p:cNvPr id="9220" name="Picture 4" descr="IMG_1451"/>
          <p:cNvPicPr>
            <a:picLocks noGrp="1" noChangeAspect="1" noChangeArrowheads="1"/>
          </p:cNvPicPr>
          <p:nvPr>
            <p:ph sz="half" idx="1"/>
          </p:nvPr>
        </p:nvPicPr>
        <p:blipFill>
          <a:blip r:embed="rId2"/>
          <a:srcRect/>
          <a:stretch>
            <a:fillRect/>
          </a:stretch>
        </p:blipFill>
        <p:spPr>
          <a:xfrm>
            <a:off x="539750" y="1773238"/>
            <a:ext cx="2741613" cy="4113212"/>
          </a:xfrm>
          <a:ln/>
        </p:spPr>
      </p:pic>
    </p:spTree>
  </p:cSld>
  <p:clrMapOvr>
    <a:masterClrMapping/>
  </p:clrMapOvr>
  <p:transition xmlns:p14="http://schemas.microsoft.com/office/powerpoint/2010/mai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a:ea typeface="楷体" pitchFamily="49" charset="-122"/>
              </a:rPr>
              <a:t>品牌优惠</a:t>
            </a:r>
          </a:p>
        </p:txBody>
      </p:sp>
      <p:sp>
        <p:nvSpPr>
          <p:cNvPr id="10243"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据门店的选择，提供该门店下各品牌的优惠活动。</a:t>
            </a:r>
          </a:p>
        </p:txBody>
      </p:sp>
      <p:pic>
        <p:nvPicPr>
          <p:cNvPr id="10244" name="Picture 4" descr="IMG_1453"/>
          <p:cNvPicPr>
            <a:picLocks noGrp="1" noChangeAspect="1" noChangeArrowheads="1"/>
          </p:cNvPicPr>
          <p:nvPr>
            <p:ph sz="half" idx="1"/>
          </p:nvPr>
        </p:nvPicPr>
        <p:blipFill>
          <a:blip r:embed="rId2"/>
          <a:srcRect/>
          <a:stretch>
            <a:fillRect/>
          </a:stretch>
        </p:blipFill>
        <p:spPr>
          <a:xfrm>
            <a:off x="468313" y="1773238"/>
            <a:ext cx="2741612" cy="4113212"/>
          </a:xfrm>
          <a:ln/>
        </p:spPr>
      </p:pic>
    </p:spTree>
  </p:cSld>
  <p:clrMapOvr>
    <a:masterClrMapping/>
  </p:clrMapOvr>
  <p:transition xmlns:p14="http://schemas.microsoft.com/office/powerpoint/2010/mai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a:ea typeface="楷体" pitchFamily="49" charset="-122"/>
              </a:rPr>
              <a:t>娱乐分享</a:t>
            </a:r>
          </a:p>
        </p:txBody>
      </p:sp>
      <p:sp>
        <p:nvSpPr>
          <p:cNvPr id="11267" name="Rectangle 3"/>
          <p:cNvSpPr>
            <a:spLocks noGrp="1" noChangeArrowheads="1"/>
          </p:cNvSpPr>
          <p:nvPr>
            <p:ph sz="half" idx="2"/>
          </p:nvPr>
        </p:nvSpPr>
        <p:spPr>
          <a:xfrm>
            <a:off x="4679950" y="1893888"/>
            <a:ext cx="4198938" cy="4113212"/>
          </a:xfrm>
        </p:spPr>
        <p:txBody>
          <a:bodyPr/>
          <a:lstStyle/>
          <a:p>
            <a:r>
              <a:rPr lang="zh-CN" altLang="en-US" sz="2200">
                <a:latin typeface="楷体" pitchFamily="49" charset="-122"/>
                <a:ea typeface="楷体" pitchFamily="49" charset="-122"/>
              </a:rPr>
              <a:t>在微信对话框内发送字母"s"即可分享图片。</a:t>
            </a:r>
          </a:p>
        </p:txBody>
      </p:sp>
      <p:pic>
        <p:nvPicPr>
          <p:cNvPr id="11268" name="Picture 4" descr="IMG_1464"/>
          <p:cNvPicPr>
            <a:picLocks noGrp="1" noChangeAspect="1" noChangeArrowheads="1"/>
          </p:cNvPicPr>
          <p:nvPr>
            <p:ph sz="half" idx="1"/>
          </p:nvPr>
        </p:nvPicPr>
        <p:blipFill>
          <a:blip r:embed="rId2"/>
          <a:srcRect/>
          <a:stretch>
            <a:fillRect/>
          </a:stretch>
        </p:blipFill>
        <p:spPr>
          <a:xfrm>
            <a:off x="395288" y="1701800"/>
            <a:ext cx="2741612" cy="4111625"/>
          </a:xfrm>
          <a:ln/>
        </p:spPr>
      </p:pic>
    </p:spTree>
  </p:cSld>
  <p:clrMapOvr>
    <a:masterClrMapping/>
  </p:clrMapOvr>
  <p:transition xmlns:p14="http://schemas.microsoft.com/office/powerpoint/2010/mai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ea typeface="楷体" pitchFamily="49" charset="-122"/>
              </a:rPr>
              <a:t>微信相亲会</a:t>
            </a:r>
          </a:p>
        </p:txBody>
      </p:sp>
      <p:sp>
        <p:nvSpPr>
          <p:cNvPr id="12291"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给客户提供认识异性的机会。</a:t>
            </a:r>
          </a:p>
        </p:txBody>
      </p:sp>
      <p:pic>
        <p:nvPicPr>
          <p:cNvPr id="12292" name="Picture 4" descr="IMG_1457"/>
          <p:cNvPicPr>
            <a:picLocks noGrp="1" noChangeAspect="1" noChangeArrowheads="1"/>
          </p:cNvPicPr>
          <p:nvPr>
            <p:ph sz="half" idx="1"/>
          </p:nvPr>
        </p:nvPicPr>
        <p:blipFill>
          <a:blip r:embed="rId2"/>
          <a:srcRect/>
          <a:stretch>
            <a:fillRect/>
          </a:stretch>
        </p:blipFill>
        <p:spPr>
          <a:xfrm>
            <a:off x="468313" y="1773238"/>
            <a:ext cx="2741612" cy="4113212"/>
          </a:xfrm>
          <a:ln/>
        </p:spPr>
      </p:pic>
    </p:spTree>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9388" y="404664"/>
            <a:ext cx="7344940" cy="615553"/>
          </a:xfrm>
        </p:spPr>
        <p:txBody>
          <a:bodyPr/>
          <a:lstStyle/>
          <a:p>
            <a:r>
              <a:rPr lang="zh-CN" altLang="en-US" dirty="0" smtClean="0"/>
              <a:t>房地产行业价值链中各环节环环相扣，商业地产经验是在地产目前大环境下的最佳选择</a:t>
            </a:r>
            <a:endParaRPr lang="en-US" dirty="0"/>
          </a:p>
        </p:txBody>
      </p:sp>
      <p:grpSp>
        <p:nvGrpSpPr>
          <p:cNvPr id="2" name="Group 85"/>
          <p:cNvGrpSpPr/>
          <p:nvPr/>
        </p:nvGrpSpPr>
        <p:grpSpPr>
          <a:xfrm>
            <a:off x="251520" y="1340768"/>
            <a:ext cx="8763000" cy="4778562"/>
            <a:chOff x="304800" y="1371600"/>
            <a:chExt cx="8763000" cy="5110233"/>
          </a:xfrm>
        </p:grpSpPr>
        <p:grpSp>
          <p:nvGrpSpPr>
            <p:cNvPr id="4" name="Group 88"/>
            <p:cNvGrpSpPr/>
            <p:nvPr/>
          </p:nvGrpSpPr>
          <p:grpSpPr>
            <a:xfrm>
              <a:off x="533400" y="2057400"/>
              <a:ext cx="8115300" cy="2895600"/>
              <a:chOff x="533400" y="2438400"/>
              <a:chExt cx="8115300" cy="2194561"/>
            </a:xfrm>
          </p:grpSpPr>
          <p:sp>
            <p:nvSpPr>
              <p:cNvPr id="6" name="Rectangle 5"/>
              <p:cNvSpPr/>
              <p:nvPr/>
            </p:nvSpPr>
            <p:spPr bwMode="gray">
              <a:xfrm>
                <a:off x="571500" y="4358641"/>
                <a:ext cx="304800" cy="27432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8" name="Rectangle 7"/>
              <p:cNvSpPr/>
              <p:nvPr/>
            </p:nvSpPr>
            <p:spPr bwMode="gray">
              <a:xfrm>
                <a:off x="1828800" y="4008121"/>
                <a:ext cx="304800" cy="13716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9" name="Rectangle 8"/>
              <p:cNvSpPr/>
              <p:nvPr/>
            </p:nvSpPr>
            <p:spPr bwMode="gray">
              <a:xfrm>
                <a:off x="2476500" y="3708935"/>
                <a:ext cx="304800" cy="291068"/>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en-US" sz="1600" kern="0" dirty="0" err="1">
                  <a:solidFill>
                    <a:sysClr val="windowText" lastClr="000000"/>
                  </a:solidFill>
                  <a:latin typeface="微软雅黑" pitchFamily="34" charset="-122"/>
                  <a:ea typeface="微软雅黑" pitchFamily="34" charset="-122"/>
                  <a:cs typeface="Arial" pitchFamily="34" charset="0"/>
                </a:endParaRPr>
              </a:p>
            </p:txBody>
          </p:sp>
          <p:sp>
            <p:nvSpPr>
              <p:cNvPr id="10" name="Rectangle 9"/>
              <p:cNvSpPr/>
              <p:nvPr/>
            </p:nvSpPr>
            <p:spPr bwMode="gray">
              <a:xfrm>
                <a:off x="3124200" y="3718561"/>
                <a:ext cx="304800" cy="91440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1" name="Rectangle 10"/>
              <p:cNvSpPr/>
              <p:nvPr/>
            </p:nvSpPr>
            <p:spPr bwMode="gray">
              <a:xfrm>
                <a:off x="3771900" y="3489961"/>
                <a:ext cx="304800" cy="22860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2" name="Rectangle 11"/>
              <p:cNvSpPr/>
              <p:nvPr/>
            </p:nvSpPr>
            <p:spPr bwMode="gray">
              <a:xfrm>
                <a:off x="4419600" y="3261361"/>
                <a:ext cx="304800" cy="22860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3" name="Rectangle 12"/>
              <p:cNvSpPr/>
              <p:nvPr/>
            </p:nvSpPr>
            <p:spPr bwMode="gray">
              <a:xfrm>
                <a:off x="5067300" y="3261361"/>
                <a:ext cx="304800" cy="137160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4" name="Rectangle 13"/>
              <p:cNvSpPr/>
              <p:nvPr/>
            </p:nvSpPr>
            <p:spPr bwMode="gray">
              <a:xfrm>
                <a:off x="5715000" y="3078481"/>
                <a:ext cx="304800" cy="18288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5" name="Rectangle 14"/>
              <p:cNvSpPr/>
              <p:nvPr/>
            </p:nvSpPr>
            <p:spPr bwMode="gray">
              <a:xfrm>
                <a:off x="6362700" y="2804161"/>
                <a:ext cx="304800" cy="27432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6" name="Rectangle 15"/>
              <p:cNvSpPr/>
              <p:nvPr/>
            </p:nvSpPr>
            <p:spPr bwMode="gray">
              <a:xfrm>
                <a:off x="7010400" y="2804161"/>
                <a:ext cx="304800" cy="182880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7" name="Rectangle 16"/>
              <p:cNvSpPr/>
              <p:nvPr/>
            </p:nvSpPr>
            <p:spPr bwMode="gray">
              <a:xfrm>
                <a:off x="7658100" y="2438400"/>
                <a:ext cx="304800" cy="36576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18" name="Rectangle 17"/>
              <p:cNvSpPr/>
              <p:nvPr/>
            </p:nvSpPr>
            <p:spPr bwMode="gray">
              <a:xfrm>
                <a:off x="8343900" y="2438401"/>
                <a:ext cx="304800" cy="219456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grpSp>
            <p:nvGrpSpPr>
              <p:cNvPr id="5" name="Group 28"/>
              <p:cNvGrpSpPr/>
              <p:nvPr/>
            </p:nvGrpSpPr>
            <p:grpSpPr>
              <a:xfrm>
                <a:off x="1181100" y="4145281"/>
                <a:ext cx="304800" cy="213360"/>
                <a:chOff x="1333500" y="4511040"/>
                <a:chExt cx="304800" cy="213360"/>
              </a:xfrm>
            </p:grpSpPr>
            <p:sp>
              <p:nvSpPr>
                <p:cNvPr id="7" name="Rectangle 6"/>
                <p:cNvSpPr/>
                <p:nvPr/>
              </p:nvSpPr>
              <p:spPr bwMode="gray">
                <a:xfrm>
                  <a:off x="1333500" y="4587240"/>
                  <a:ext cx="304800" cy="137160"/>
                </a:xfrm>
                <a:prstGeom prst="rect">
                  <a:avLst/>
                </a:prstGeom>
                <a:no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sp>
              <p:nvSpPr>
                <p:cNvPr id="23" name="Rectangle 22"/>
                <p:cNvSpPr/>
                <p:nvPr/>
              </p:nvSpPr>
              <p:spPr bwMode="gray">
                <a:xfrm>
                  <a:off x="1333500" y="4511040"/>
                  <a:ext cx="304800" cy="91440"/>
                </a:xfrm>
                <a:prstGeom prst="rect">
                  <a:avLst/>
                </a:prstGeom>
                <a:solidFill>
                  <a:srgbClr val="EEAA00"/>
                </a:solidFill>
                <a:ln w="6350">
                  <a:solidFill>
                    <a:schemeClr val="tx1"/>
                  </a:solid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indent="0" algn="l" defTabSz="914400" rtl="0" eaLnBrk="1" fontAlgn="base" latinLnBrk="0" hangingPunct="1">
                    <a:lnSpc>
                      <a:spcPct val="100000"/>
                    </a:lnSpc>
                    <a:spcBef>
                      <a:spcPts val="0"/>
                    </a:spcBef>
                    <a:spcAft>
                      <a:spcPts val="300"/>
                    </a:spcAft>
                    <a:buClrTx/>
                    <a:buSzTx/>
                    <a:buFontTx/>
                    <a:buNone/>
                    <a:tabLst/>
                  </a:pPr>
                  <a:endParaRPr kumimoji="0" lang="en-US" sz="1600" b="0" i="0" u="none" strike="noStrike" kern="0" cap="none" spc="0" normalizeH="0" baseline="0" noProof="0" dirty="0" err="1" smtClean="0">
                    <a:ln>
                      <a:noFill/>
                    </a:ln>
                    <a:solidFill>
                      <a:sysClr val="windowText" lastClr="000000"/>
                    </a:solidFill>
                    <a:effectLst/>
                    <a:uLnTx/>
                    <a:uFillTx/>
                    <a:latin typeface="微软雅黑" pitchFamily="34" charset="-122"/>
                    <a:ea typeface="微软雅黑" pitchFamily="34" charset="-122"/>
                    <a:cs typeface="Arial" pitchFamily="34" charset="0"/>
                  </a:endParaRPr>
                </a:p>
              </p:txBody>
            </p:sp>
          </p:grpSp>
          <p:cxnSp>
            <p:nvCxnSpPr>
              <p:cNvPr id="26" name="Straight Connector 25"/>
              <p:cNvCxnSpPr/>
              <p:nvPr/>
            </p:nvCxnSpPr>
            <p:spPr>
              <a:xfrm>
                <a:off x="533400" y="435864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43000" y="414528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28800" y="4008120"/>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14600" y="3708935"/>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24200" y="37185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810000" y="34899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419600" y="32613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05400" y="32613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715000" y="307848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400800" y="28041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10400" y="2804161"/>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96200" y="2438400"/>
                <a:ext cx="914400" cy="0"/>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87"/>
            <p:cNvGrpSpPr/>
            <p:nvPr/>
          </p:nvGrpSpPr>
          <p:grpSpPr>
            <a:xfrm>
              <a:off x="304800" y="4953000"/>
              <a:ext cx="8534400" cy="548916"/>
              <a:chOff x="304800" y="4632961"/>
              <a:chExt cx="8534400" cy="548916"/>
            </a:xfrm>
          </p:grpSpPr>
          <p:cxnSp>
            <p:nvCxnSpPr>
              <p:cNvPr id="20" name="Straight Connector 19"/>
              <p:cNvCxnSpPr/>
              <p:nvPr/>
            </p:nvCxnSpPr>
            <p:spPr>
              <a:xfrm>
                <a:off x="304800" y="4632961"/>
                <a:ext cx="85344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3400" y="4709161"/>
                <a:ext cx="381000" cy="472716"/>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毛地成本</a:t>
                </a:r>
                <a:endParaRPr lang="en-US" sz="1200" dirty="0" smtClean="0">
                  <a:latin typeface="微软雅黑" pitchFamily="34" charset="-122"/>
                  <a:ea typeface="微软雅黑" pitchFamily="34" charset="-122"/>
                </a:endParaRPr>
              </a:p>
            </p:txBody>
          </p:sp>
          <p:sp>
            <p:nvSpPr>
              <p:cNvPr id="40" name="TextBox 39"/>
              <p:cNvSpPr txBox="1"/>
              <p:nvPr/>
            </p:nvSpPr>
            <p:spPr>
              <a:xfrm>
                <a:off x="1181100" y="4709161"/>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一级成本</a:t>
                </a:r>
                <a:endParaRPr lang="en-US" sz="1200" dirty="0" smtClean="0">
                  <a:latin typeface="微软雅黑" pitchFamily="34" charset="-122"/>
                  <a:ea typeface="微软雅黑" pitchFamily="34" charset="-122"/>
                </a:endParaRPr>
              </a:p>
            </p:txBody>
          </p:sp>
          <p:sp>
            <p:nvSpPr>
              <p:cNvPr id="41" name="TextBox 40"/>
              <p:cNvSpPr txBox="1"/>
              <p:nvPr/>
            </p:nvSpPr>
            <p:spPr>
              <a:xfrm>
                <a:off x="1828800" y="4709161"/>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承诺利润</a:t>
                </a:r>
                <a:endParaRPr lang="en-US" sz="1200" dirty="0" smtClean="0">
                  <a:latin typeface="微软雅黑" pitchFamily="34" charset="-122"/>
                  <a:ea typeface="微软雅黑" pitchFamily="34" charset="-122"/>
                </a:endParaRPr>
              </a:p>
            </p:txBody>
          </p:sp>
          <p:sp>
            <p:nvSpPr>
              <p:cNvPr id="42" name="TextBox 41"/>
              <p:cNvSpPr txBox="1"/>
              <p:nvPr/>
            </p:nvSpPr>
            <p:spPr>
              <a:xfrm>
                <a:off x="2476500" y="4709161"/>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土地增值</a:t>
                </a:r>
                <a:endParaRPr lang="en-US" sz="1200" dirty="0" smtClean="0">
                  <a:latin typeface="微软雅黑" pitchFamily="34" charset="-122"/>
                  <a:ea typeface="微软雅黑" pitchFamily="34" charset="-122"/>
                </a:endParaRPr>
              </a:p>
            </p:txBody>
          </p:sp>
          <p:sp>
            <p:nvSpPr>
              <p:cNvPr id="43" name="TextBox 42"/>
              <p:cNvSpPr txBox="1"/>
              <p:nvPr/>
            </p:nvSpPr>
            <p:spPr>
              <a:xfrm>
                <a:off x="31242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熟地价值</a:t>
                </a:r>
                <a:endParaRPr lang="en-US" sz="1200" dirty="0" smtClean="0">
                  <a:latin typeface="微软雅黑" pitchFamily="34" charset="-122"/>
                  <a:ea typeface="微软雅黑" pitchFamily="34" charset="-122"/>
                </a:endParaRPr>
              </a:p>
            </p:txBody>
          </p:sp>
          <p:sp>
            <p:nvSpPr>
              <p:cNvPr id="44" name="TextBox 43"/>
              <p:cNvSpPr txBox="1"/>
              <p:nvPr/>
            </p:nvSpPr>
            <p:spPr>
              <a:xfrm>
                <a:off x="37719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二级价值</a:t>
                </a:r>
                <a:endParaRPr lang="en-US" sz="1200" dirty="0" smtClean="0">
                  <a:latin typeface="微软雅黑" pitchFamily="34" charset="-122"/>
                  <a:ea typeface="微软雅黑" pitchFamily="34" charset="-122"/>
                </a:endParaRPr>
              </a:p>
            </p:txBody>
          </p:sp>
          <p:sp>
            <p:nvSpPr>
              <p:cNvPr id="45" name="TextBox 44"/>
              <p:cNvSpPr txBox="1"/>
              <p:nvPr/>
            </p:nvSpPr>
            <p:spPr>
              <a:xfrm>
                <a:off x="44196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二级利润</a:t>
                </a:r>
                <a:endParaRPr lang="en-US" sz="1200" dirty="0" smtClean="0">
                  <a:latin typeface="微软雅黑" pitchFamily="34" charset="-122"/>
                  <a:ea typeface="微软雅黑" pitchFamily="34" charset="-122"/>
                </a:endParaRPr>
              </a:p>
            </p:txBody>
          </p:sp>
          <p:sp>
            <p:nvSpPr>
              <p:cNvPr id="46" name="TextBox 45"/>
              <p:cNvSpPr txBox="1"/>
              <p:nvPr/>
            </p:nvSpPr>
            <p:spPr>
              <a:xfrm>
                <a:off x="50673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物业价值</a:t>
                </a:r>
                <a:endParaRPr lang="en-US" sz="1200" dirty="0" smtClean="0">
                  <a:latin typeface="微软雅黑" pitchFamily="34" charset="-122"/>
                  <a:ea typeface="微软雅黑" pitchFamily="34" charset="-122"/>
                </a:endParaRPr>
              </a:p>
            </p:txBody>
          </p:sp>
          <p:sp>
            <p:nvSpPr>
              <p:cNvPr id="47" name="TextBox 46"/>
              <p:cNvSpPr txBox="1"/>
              <p:nvPr/>
            </p:nvSpPr>
            <p:spPr>
              <a:xfrm>
                <a:off x="57150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租金收益</a:t>
                </a:r>
                <a:endParaRPr lang="en-US" sz="1200" dirty="0" smtClean="0">
                  <a:latin typeface="微软雅黑" pitchFamily="34" charset="-122"/>
                  <a:ea typeface="微软雅黑" pitchFamily="34" charset="-122"/>
                </a:endParaRPr>
              </a:p>
            </p:txBody>
          </p:sp>
          <p:sp>
            <p:nvSpPr>
              <p:cNvPr id="48" name="TextBox 47"/>
              <p:cNvSpPr txBox="1"/>
              <p:nvPr/>
            </p:nvSpPr>
            <p:spPr>
              <a:xfrm>
                <a:off x="63627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资产增值</a:t>
                </a:r>
                <a:endParaRPr lang="en-US" sz="1200" dirty="0" smtClean="0">
                  <a:latin typeface="微软雅黑" pitchFamily="34" charset="-122"/>
                  <a:ea typeface="微软雅黑" pitchFamily="34" charset="-122"/>
                </a:endParaRPr>
              </a:p>
            </p:txBody>
          </p:sp>
          <p:sp>
            <p:nvSpPr>
              <p:cNvPr id="49" name="TextBox 48"/>
              <p:cNvSpPr txBox="1"/>
              <p:nvPr/>
            </p:nvSpPr>
            <p:spPr>
              <a:xfrm>
                <a:off x="70104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物业价值</a:t>
                </a:r>
                <a:endParaRPr lang="en-US" sz="1200" dirty="0" smtClean="0">
                  <a:latin typeface="微软雅黑" pitchFamily="34" charset="-122"/>
                  <a:ea typeface="微软雅黑" pitchFamily="34" charset="-122"/>
                </a:endParaRPr>
              </a:p>
            </p:txBody>
          </p:sp>
          <p:sp>
            <p:nvSpPr>
              <p:cNvPr id="50" name="TextBox 49"/>
              <p:cNvSpPr txBox="1"/>
              <p:nvPr/>
            </p:nvSpPr>
            <p:spPr>
              <a:xfrm>
                <a:off x="76581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投资收益</a:t>
                </a:r>
                <a:endParaRPr lang="en-US" sz="1200" dirty="0" smtClean="0">
                  <a:latin typeface="微软雅黑" pitchFamily="34" charset="-122"/>
                  <a:ea typeface="微软雅黑" pitchFamily="34" charset="-122"/>
                </a:endParaRPr>
              </a:p>
            </p:txBody>
          </p:sp>
          <p:sp>
            <p:nvSpPr>
              <p:cNvPr id="51" name="TextBox 50"/>
              <p:cNvSpPr txBox="1"/>
              <p:nvPr/>
            </p:nvSpPr>
            <p:spPr>
              <a:xfrm>
                <a:off x="8305800" y="4709162"/>
                <a:ext cx="381000" cy="472715"/>
              </a:xfrm>
              <a:prstGeom prst="rect">
                <a:avLst/>
              </a:prstGeom>
              <a:noFill/>
            </p:spPr>
            <p:txBody>
              <a:bodyPr wrap="square" lIns="36000" tIns="36000" rIns="36000" bIns="36000" rtlCol="0">
                <a:spAutoFit/>
              </a:bodyPr>
              <a:lstStyle/>
              <a:p>
                <a:r>
                  <a:rPr lang="zh-CN" altLang="en-US" sz="1200" dirty="0" smtClean="0">
                    <a:latin typeface="微软雅黑" pitchFamily="34" charset="-122"/>
                    <a:ea typeface="微软雅黑" pitchFamily="34" charset="-122"/>
                  </a:rPr>
                  <a:t>项目价值</a:t>
                </a:r>
                <a:endParaRPr lang="en-US" sz="1200" dirty="0" smtClean="0">
                  <a:latin typeface="微软雅黑" pitchFamily="34" charset="-122"/>
                  <a:ea typeface="微软雅黑" pitchFamily="34" charset="-122"/>
                </a:endParaRPr>
              </a:p>
            </p:txBody>
          </p:sp>
        </p:grpSp>
        <p:grpSp>
          <p:nvGrpSpPr>
            <p:cNvPr id="21" name="Group 86"/>
            <p:cNvGrpSpPr/>
            <p:nvPr/>
          </p:nvGrpSpPr>
          <p:grpSpPr>
            <a:xfrm>
              <a:off x="454152" y="5668610"/>
              <a:ext cx="8308848" cy="813223"/>
              <a:chOff x="454152" y="5410200"/>
              <a:chExt cx="8308848" cy="813223"/>
            </a:xfrm>
          </p:grpSpPr>
          <p:cxnSp>
            <p:nvCxnSpPr>
              <p:cNvPr id="54" name="Straight Connector 53"/>
              <p:cNvCxnSpPr/>
              <p:nvPr/>
            </p:nvCxnSpPr>
            <p:spPr>
              <a:xfrm>
                <a:off x="455676" y="5410200"/>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638800" y="5410200"/>
                <a:ext cx="1755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438400" y="5410200"/>
                <a:ext cx="2971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620000" y="5410200"/>
                <a:ext cx="1143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1216882" y="5524500"/>
                <a:ext cx="229394"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54152" y="5638800"/>
                <a:ext cx="1755648" cy="584623"/>
              </a:xfrm>
              <a:prstGeom prst="rect">
                <a:avLst/>
              </a:prstGeom>
              <a:solidFill>
                <a:schemeClr val="bg1">
                  <a:lumMod val="85000"/>
                </a:schemeClr>
              </a:solidFill>
              <a:ln>
                <a:noFill/>
              </a:ln>
            </p:spPr>
            <p:txBody>
              <a:bodyPr wrap="square" lIns="36000" tIns="36000" rIns="36000" bIns="36000" rtlCol="0">
                <a:spAutoFit/>
              </a:bodyPr>
              <a:lstStyle/>
              <a:p>
                <a:pPr marL="234950" indent="-234950" algn="ctr">
                  <a:buFont typeface="Arial" pitchFamily="34" charset="0"/>
                  <a:buChar char="•"/>
                </a:pPr>
                <a:r>
                  <a:rPr lang="zh-CN" altLang="en-US" sz="1400" dirty="0" smtClean="0">
                    <a:latin typeface="微软雅黑" pitchFamily="34" charset="-122"/>
                    <a:ea typeface="微软雅黑" pitchFamily="34" charset="-122"/>
                  </a:rPr>
                  <a:t>承诺固定收益</a:t>
                </a:r>
                <a:endParaRPr lang="en-US" altLang="zh-CN" sz="1400" dirty="0" smtClean="0">
                  <a:latin typeface="微软雅黑" pitchFamily="34" charset="-122"/>
                  <a:ea typeface="微软雅黑" pitchFamily="34" charset="-122"/>
                </a:endParaRPr>
              </a:p>
              <a:p>
                <a:pPr marL="234950" indent="-234950" algn="ctr">
                  <a:buFont typeface="Arial" pitchFamily="34" charset="0"/>
                  <a:buChar char="•"/>
                </a:pPr>
                <a:r>
                  <a:rPr lang="zh-CN" altLang="en-US" sz="1400" dirty="0">
                    <a:latin typeface="微软雅黑" pitchFamily="34" charset="-122"/>
                    <a:ea typeface="微软雅黑" pitchFamily="34" charset="-122"/>
                  </a:rPr>
                  <a:t>虚高</a:t>
                </a:r>
                <a:r>
                  <a:rPr lang="zh-CN" altLang="en-US" sz="1400" dirty="0" smtClean="0">
                    <a:latin typeface="微软雅黑" pitchFamily="34" charset="-122"/>
                    <a:ea typeface="微软雅黑" pitchFamily="34" charset="-122"/>
                  </a:rPr>
                  <a:t>成本获利</a:t>
                </a:r>
                <a:endParaRPr lang="en-US" sz="1400" dirty="0" smtClean="0">
                  <a:latin typeface="微软雅黑" pitchFamily="34" charset="-122"/>
                  <a:ea typeface="微软雅黑" pitchFamily="34" charset="-122"/>
                </a:endParaRPr>
              </a:p>
            </p:txBody>
          </p:sp>
          <p:sp>
            <p:nvSpPr>
              <p:cNvPr id="65" name="TextBox 64"/>
              <p:cNvSpPr txBox="1"/>
              <p:nvPr/>
            </p:nvSpPr>
            <p:spPr>
              <a:xfrm>
                <a:off x="5638800" y="5638800"/>
                <a:ext cx="1755648" cy="584623"/>
              </a:xfrm>
              <a:prstGeom prst="rect">
                <a:avLst/>
              </a:prstGeom>
              <a:solidFill>
                <a:schemeClr val="bg1">
                  <a:lumMod val="85000"/>
                </a:schemeClr>
              </a:solidFill>
              <a:ln>
                <a:noFill/>
              </a:ln>
            </p:spPr>
            <p:txBody>
              <a:bodyPr wrap="square" lIns="36000" tIns="36000" rIns="36000" bIns="36000" rtlCol="0">
                <a:spAutoFit/>
              </a:bodyPr>
              <a:lstStyle/>
              <a:p>
                <a:pPr marL="234950" indent="-234950" algn="ctr">
                  <a:buFont typeface="Arial" pitchFamily="34" charset="0"/>
                  <a:buChar char="•"/>
                </a:pPr>
                <a:r>
                  <a:rPr lang="zh-CN" altLang="en-US" sz="1400" dirty="0" smtClean="0">
                    <a:latin typeface="微软雅黑" pitchFamily="34" charset="-122"/>
                    <a:ea typeface="微软雅黑" pitchFamily="34" charset="-122"/>
                  </a:rPr>
                  <a:t>租金回报收益</a:t>
                </a:r>
                <a:endParaRPr lang="en-US" altLang="zh-CN" sz="1400" dirty="0" smtClean="0">
                  <a:latin typeface="微软雅黑" pitchFamily="34" charset="-122"/>
                  <a:ea typeface="微软雅黑" pitchFamily="34" charset="-122"/>
                </a:endParaRPr>
              </a:p>
              <a:p>
                <a:pPr marL="234950" indent="-234950" algn="ctr">
                  <a:buFont typeface="Arial" pitchFamily="34" charset="0"/>
                  <a:buChar char="•"/>
                </a:pPr>
                <a:r>
                  <a:rPr lang="zh-CN" altLang="en-US" sz="1400" dirty="0" smtClean="0">
                    <a:latin typeface="微软雅黑" pitchFamily="34" charset="-122"/>
                    <a:ea typeface="微软雅黑" pitchFamily="34" charset="-122"/>
                  </a:rPr>
                  <a:t>资产增值收益</a:t>
                </a:r>
                <a:endParaRPr lang="en-US" altLang="en-US" sz="1400" dirty="0">
                  <a:latin typeface="微软雅黑" pitchFamily="34" charset="-122"/>
                  <a:ea typeface="微软雅黑" pitchFamily="34" charset="-122"/>
                </a:endParaRPr>
              </a:p>
            </p:txBody>
          </p:sp>
          <p:sp>
            <p:nvSpPr>
              <p:cNvPr id="67" name="TextBox 66"/>
              <p:cNvSpPr txBox="1"/>
              <p:nvPr/>
            </p:nvSpPr>
            <p:spPr>
              <a:xfrm>
                <a:off x="2438400" y="5638800"/>
                <a:ext cx="2971800" cy="584623"/>
              </a:xfrm>
              <a:prstGeom prst="rect">
                <a:avLst/>
              </a:prstGeom>
              <a:solidFill>
                <a:schemeClr val="bg1">
                  <a:lumMod val="85000"/>
                </a:schemeClr>
              </a:solidFill>
              <a:ln>
                <a:noFill/>
              </a:ln>
            </p:spPr>
            <p:txBody>
              <a:bodyPr wrap="square" lIns="36000" tIns="36000" rIns="36000" bIns="36000" rtlCol="0">
                <a:spAutoFit/>
              </a:bodyPr>
              <a:lstStyle/>
              <a:p>
                <a:pPr marL="234950" indent="-234950" algn="ctr">
                  <a:buFont typeface="Arial" pitchFamily="34" charset="0"/>
                  <a:buChar char="•"/>
                </a:pPr>
                <a:r>
                  <a:rPr lang="zh-CN" altLang="en-US" sz="1400" dirty="0">
                    <a:latin typeface="微软雅黑" pitchFamily="34" charset="-122"/>
                    <a:ea typeface="微软雅黑" pitchFamily="34" charset="-122"/>
                  </a:rPr>
                  <a:t>土地增值收益</a:t>
                </a:r>
                <a:endParaRPr lang="en-US" altLang="zh-CN" sz="1400" dirty="0">
                  <a:latin typeface="微软雅黑" pitchFamily="34" charset="-122"/>
                  <a:ea typeface="微软雅黑" pitchFamily="34" charset="-122"/>
                </a:endParaRPr>
              </a:p>
              <a:p>
                <a:pPr marL="234950" indent="-234950" algn="ctr">
                  <a:buFont typeface="Arial" pitchFamily="34" charset="0"/>
                  <a:buChar char="•"/>
                </a:pPr>
                <a:r>
                  <a:rPr lang="zh-CN" altLang="en-US" sz="1400" dirty="0">
                    <a:latin typeface="微软雅黑" pitchFamily="34" charset="-122"/>
                    <a:ea typeface="微软雅黑" pitchFamily="34" charset="-122"/>
                  </a:rPr>
                  <a:t>二级开发收益</a:t>
                </a:r>
                <a:endParaRPr lang="en-US" altLang="zh-CN" sz="1400" dirty="0">
                  <a:latin typeface="微软雅黑" pitchFamily="34" charset="-122"/>
                  <a:ea typeface="微软雅黑" pitchFamily="34" charset="-122"/>
                </a:endParaRPr>
              </a:p>
            </p:txBody>
          </p:sp>
          <p:sp>
            <p:nvSpPr>
              <p:cNvPr id="68" name="TextBox 67"/>
              <p:cNvSpPr txBox="1"/>
              <p:nvPr/>
            </p:nvSpPr>
            <p:spPr>
              <a:xfrm>
                <a:off x="7620000" y="5638800"/>
                <a:ext cx="1143000" cy="538543"/>
              </a:xfrm>
              <a:prstGeom prst="rect">
                <a:avLst/>
              </a:prstGeom>
              <a:solidFill>
                <a:schemeClr val="bg1">
                  <a:lumMod val="85000"/>
                </a:schemeClr>
              </a:solidFill>
              <a:ln>
                <a:noFill/>
              </a:ln>
            </p:spPr>
            <p:txBody>
              <a:bodyPr wrap="square" lIns="36000" tIns="36000" rIns="36000" bIns="36000" rtlCol="0">
                <a:spAutoFit/>
              </a:bodyPr>
              <a:lstStyle/>
              <a:p>
                <a:pPr marL="234950" indent="-234950" algn="ctr">
                  <a:buFont typeface="Arial" pitchFamily="34" charset="0"/>
                  <a:buChar char="•"/>
                </a:pPr>
                <a:r>
                  <a:rPr lang="zh-CN" altLang="en-US" sz="1400" dirty="0" smtClean="0">
                    <a:latin typeface="微软雅黑" pitchFamily="34" charset="-122"/>
                    <a:ea typeface="微软雅黑" pitchFamily="34" charset="-122"/>
                  </a:rPr>
                  <a:t>融资再投资收益</a:t>
                </a:r>
                <a:endParaRPr lang="en-US" altLang="en-US" sz="1400" dirty="0">
                  <a:latin typeface="微软雅黑" pitchFamily="34" charset="-122"/>
                  <a:ea typeface="微软雅黑" pitchFamily="34" charset="-122"/>
                </a:endParaRPr>
              </a:p>
            </p:txBody>
          </p:sp>
          <p:cxnSp>
            <p:nvCxnSpPr>
              <p:cNvPr id="69" name="Straight Arrow Connector 68"/>
              <p:cNvCxnSpPr/>
              <p:nvPr/>
            </p:nvCxnSpPr>
            <p:spPr>
              <a:xfrm rot="5400000">
                <a:off x="3772694" y="5524500"/>
                <a:ext cx="228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a:off x="6401927" y="5524500"/>
                <a:ext cx="229394"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a:off x="8077200" y="5524500"/>
                <a:ext cx="228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85"/>
            <p:cNvGrpSpPr/>
            <p:nvPr/>
          </p:nvGrpSpPr>
          <p:grpSpPr>
            <a:xfrm>
              <a:off x="455676" y="1371600"/>
              <a:ext cx="8612124" cy="318924"/>
              <a:chOff x="455676" y="1890876"/>
              <a:chExt cx="8612124" cy="318924"/>
            </a:xfrm>
          </p:grpSpPr>
          <p:cxnSp>
            <p:nvCxnSpPr>
              <p:cNvPr id="74" name="Straight Connector 73"/>
              <p:cNvCxnSpPr/>
              <p:nvPr/>
            </p:nvCxnSpPr>
            <p:spPr>
              <a:xfrm>
                <a:off x="455676" y="2209800"/>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638800" y="2209800"/>
                <a:ext cx="17556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438400" y="2209800"/>
                <a:ext cx="2971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620000" y="2209800"/>
                <a:ext cx="1143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Flowchart: Process 77"/>
              <p:cNvSpPr/>
              <p:nvPr/>
            </p:nvSpPr>
            <p:spPr bwMode="gray">
              <a:xfrm>
                <a:off x="457200" y="1936038"/>
                <a:ext cx="228600" cy="228600"/>
              </a:xfrm>
              <a:prstGeom prst="flowChartProcess">
                <a:avLst/>
              </a:prstGeom>
              <a:solidFill>
                <a:schemeClr val="bg2">
                  <a:lumMod val="50000"/>
                </a:schemeClr>
              </a:solidFill>
              <a:ln w="6350">
                <a:solidFill>
                  <a:schemeClr val="bg2">
                    <a:lumMod val="50000"/>
                  </a:schemeClr>
                </a:solidFill>
                <a:miter lim="800000"/>
                <a:headEnd/>
                <a:tailEnd/>
              </a:ln>
              <a:effectLst/>
            </p:spPr>
            <p:txBody>
              <a:bodyPr vert="horz" wrap="square" lIns="72000" tIns="0" rIns="7200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rPr>
                  <a:t>A</a:t>
                </a:r>
              </a:p>
            </p:txBody>
          </p:sp>
          <p:sp>
            <p:nvSpPr>
              <p:cNvPr id="79" name="TextBox 78"/>
              <p:cNvSpPr txBox="1"/>
              <p:nvPr/>
            </p:nvSpPr>
            <p:spPr>
              <a:xfrm>
                <a:off x="914400" y="1890876"/>
                <a:ext cx="1143000" cy="308147"/>
              </a:xfrm>
              <a:prstGeom prst="rect">
                <a:avLst/>
              </a:prstGeom>
              <a:noFill/>
            </p:spPr>
            <p:txBody>
              <a:bodyPr wrap="square" lIns="36000" tIns="36000" rIns="36000" bIns="36000" rtlCol="0">
                <a:spAutoFit/>
              </a:bodyPr>
              <a:lstStyle/>
              <a:p>
                <a:r>
                  <a:rPr lang="zh-CN" altLang="en-US" sz="1400" dirty="0" smtClean="0">
                    <a:latin typeface="微软雅黑" pitchFamily="34" charset="-122"/>
                    <a:ea typeface="微软雅黑" pitchFamily="34" charset="-122"/>
                  </a:rPr>
                  <a:t>一级开发</a:t>
                </a:r>
                <a:endParaRPr lang="en-US" sz="1400" dirty="0" smtClean="0">
                  <a:latin typeface="微软雅黑" pitchFamily="34" charset="-122"/>
                  <a:ea typeface="微软雅黑" pitchFamily="34" charset="-122"/>
                </a:endParaRPr>
              </a:p>
            </p:txBody>
          </p:sp>
          <p:sp>
            <p:nvSpPr>
              <p:cNvPr id="80" name="Flowchart: Process 79"/>
              <p:cNvSpPr/>
              <p:nvPr/>
            </p:nvSpPr>
            <p:spPr bwMode="gray">
              <a:xfrm>
                <a:off x="2438400" y="1936038"/>
                <a:ext cx="228600" cy="228600"/>
              </a:xfrm>
              <a:prstGeom prst="flowChartProcess">
                <a:avLst/>
              </a:prstGeom>
              <a:solidFill>
                <a:schemeClr val="bg2">
                  <a:lumMod val="50000"/>
                </a:schemeClr>
              </a:solidFill>
              <a:ln w="6350">
                <a:solidFill>
                  <a:schemeClr val="bg2">
                    <a:lumMod val="50000"/>
                  </a:schemeClr>
                </a:solidFill>
                <a:miter lim="800000"/>
                <a:headEnd/>
                <a:tailEnd/>
              </a:ln>
              <a:effectLst/>
            </p:spPr>
            <p:txBody>
              <a:bodyPr vert="horz" wrap="square" lIns="72000" tIns="0" rIns="7200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US" altLang="zh-CN"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rPr>
                  <a:t>B</a:t>
                </a:r>
                <a:endParaRPr kumimoji="0" 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endParaRPr>
              </a:p>
            </p:txBody>
          </p:sp>
          <p:sp>
            <p:nvSpPr>
              <p:cNvPr id="81" name="TextBox 80"/>
              <p:cNvSpPr txBox="1"/>
              <p:nvPr/>
            </p:nvSpPr>
            <p:spPr>
              <a:xfrm>
                <a:off x="2895600" y="1890876"/>
                <a:ext cx="1143000" cy="308147"/>
              </a:xfrm>
              <a:prstGeom prst="rect">
                <a:avLst/>
              </a:prstGeom>
              <a:noFill/>
            </p:spPr>
            <p:txBody>
              <a:bodyPr wrap="square" lIns="36000" tIns="36000" rIns="36000" bIns="36000" rtlCol="0">
                <a:spAutoFit/>
              </a:bodyPr>
              <a:lstStyle/>
              <a:p>
                <a:r>
                  <a:rPr lang="zh-CN" altLang="en-US" sz="1400" dirty="0">
                    <a:latin typeface="微软雅黑" pitchFamily="34" charset="-122"/>
                    <a:ea typeface="微软雅黑" pitchFamily="34" charset="-122"/>
                  </a:rPr>
                  <a:t>二</a:t>
                </a:r>
                <a:r>
                  <a:rPr lang="zh-CN" altLang="en-US" sz="1400" dirty="0" smtClean="0">
                    <a:latin typeface="微软雅黑" pitchFamily="34" charset="-122"/>
                    <a:ea typeface="微软雅黑" pitchFamily="34" charset="-122"/>
                  </a:rPr>
                  <a:t>级开发</a:t>
                </a:r>
                <a:endParaRPr lang="en-US" sz="1400" dirty="0" smtClean="0">
                  <a:latin typeface="微软雅黑" pitchFamily="34" charset="-122"/>
                  <a:ea typeface="微软雅黑" pitchFamily="34" charset="-122"/>
                </a:endParaRPr>
              </a:p>
            </p:txBody>
          </p:sp>
          <p:sp>
            <p:nvSpPr>
              <p:cNvPr id="82" name="Flowchart: Process 81"/>
              <p:cNvSpPr/>
              <p:nvPr/>
            </p:nvSpPr>
            <p:spPr bwMode="gray">
              <a:xfrm>
                <a:off x="5638800" y="1936038"/>
                <a:ext cx="228600" cy="228600"/>
              </a:xfrm>
              <a:prstGeom prst="flowChartProcess">
                <a:avLst/>
              </a:prstGeom>
              <a:solidFill>
                <a:schemeClr val="bg2">
                  <a:lumMod val="50000"/>
                </a:schemeClr>
              </a:solidFill>
              <a:ln w="6350">
                <a:solidFill>
                  <a:schemeClr val="bg2">
                    <a:lumMod val="50000"/>
                  </a:schemeClr>
                </a:solidFill>
                <a:miter lim="800000"/>
                <a:headEnd/>
                <a:tailEnd/>
              </a:ln>
              <a:effectLst/>
            </p:spPr>
            <p:txBody>
              <a:bodyPr vert="horz" wrap="square" lIns="72000" tIns="0" rIns="7200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US" altLang="zh-CN"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rPr>
                  <a:t>C</a:t>
                </a:r>
                <a:endParaRPr kumimoji="0" 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endParaRPr>
              </a:p>
            </p:txBody>
          </p:sp>
          <p:sp>
            <p:nvSpPr>
              <p:cNvPr id="83" name="TextBox 82"/>
              <p:cNvSpPr txBox="1"/>
              <p:nvPr/>
            </p:nvSpPr>
            <p:spPr>
              <a:xfrm>
                <a:off x="6096000" y="1890876"/>
                <a:ext cx="1143000" cy="308147"/>
              </a:xfrm>
              <a:prstGeom prst="rect">
                <a:avLst/>
              </a:prstGeom>
              <a:noFill/>
            </p:spPr>
            <p:txBody>
              <a:bodyPr wrap="square" lIns="36000" tIns="36000" rIns="36000" bIns="36000" rtlCol="0">
                <a:spAutoFit/>
              </a:bodyPr>
              <a:lstStyle/>
              <a:p>
                <a:r>
                  <a:rPr lang="zh-CN" altLang="en-US" sz="1400" dirty="0" smtClean="0">
                    <a:latin typeface="微软雅黑" pitchFamily="34" charset="-122"/>
                    <a:ea typeface="微软雅黑" pitchFamily="34" charset="-122"/>
                  </a:rPr>
                  <a:t>持有经营</a:t>
                </a:r>
                <a:endParaRPr lang="en-US" sz="1400" dirty="0" smtClean="0">
                  <a:latin typeface="微软雅黑" pitchFamily="34" charset="-122"/>
                  <a:ea typeface="微软雅黑" pitchFamily="34" charset="-122"/>
                </a:endParaRPr>
              </a:p>
            </p:txBody>
          </p:sp>
          <p:sp>
            <p:nvSpPr>
              <p:cNvPr id="84" name="Flowchart: Process 83"/>
              <p:cNvSpPr/>
              <p:nvPr/>
            </p:nvSpPr>
            <p:spPr bwMode="gray">
              <a:xfrm>
                <a:off x="7620000" y="1936038"/>
                <a:ext cx="228600" cy="228600"/>
              </a:xfrm>
              <a:prstGeom prst="flowChartProcess">
                <a:avLst/>
              </a:prstGeom>
              <a:solidFill>
                <a:schemeClr val="bg2">
                  <a:lumMod val="50000"/>
                </a:schemeClr>
              </a:solidFill>
              <a:ln w="6350">
                <a:solidFill>
                  <a:schemeClr val="bg2">
                    <a:lumMod val="50000"/>
                  </a:schemeClr>
                </a:solidFill>
                <a:miter lim="800000"/>
                <a:headEnd/>
                <a:tailEnd/>
              </a:ln>
              <a:effectLst/>
            </p:spPr>
            <p:txBody>
              <a:bodyPr vert="horz" wrap="square" lIns="72000" tIns="0" rIns="7200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ts val="0"/>
                  </a:spcBef>
                  <a:spcAft>
                    <a:spcPts val="300"/>
                  </a:spcAft>
                  <a:buClrTx/>
                  <a:buSzTx/>
                  <a:buFontTx/>
                  <a:buNone/>
                  <a:tabLst/>
                </a:pPr>
                <a:r>
                  <a:rPr kumimoji="0" lang="en-US" altLang="zh-CN"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rPr>
                  <a:t>D</a:t>
                </a:r>
                <a:endParaRPr kumimoji="0" lang="en-US" sz="14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endParaRPr>
              </a:p>
            </p:txBody>
          </p:sp>
          <p:sp>
            <p:nvSpPr>
              <p:cNvPr id="85" name="TextBox 84"/>
              <p:cNvSpPr txBox="1"/>
              <p:nvPr/>
            </p:nvSpPr>
            <p:spPr>
              <a:xfrm>
                <a:off x="7924800" y="1890876"/>
                <a:ext cx="1143000" cy="308147"/>
              </a:xfrm>
              <a:prstGeom prst="rect">
                <a:avLst/>
              </a:prstGeom>
              <a:noFill/>
            </p:spPr>
            <p:txBody>
              <a:bodyPr wrap="square" lIns="36000" tIns="36000" rIns="36000" bIns="36000" rtlCol="0">
                <a:spAutoFit/>
              </a:bodyPr>
              <a:lstStyle/>
              <a:p>
                <a:r>
                  <a:rPr lang="zh-CN" altLang="en-US" sz="1400" dirty="0" smtClean="0">
                    <a:latin typeface="微软雅黑" pitchFamily="34" charset="-122"/>
                    <a:ea typeface="微软雅黑" pitchFamily="34" charset="-122"/>
                  </a:rPr>
                  <a:t>资本运作</a:t>
                </a:r>
                <a:endParaRPr lang="en-US" sz="1400" dirty="0" smtClean="0">
                  <a:latin typeface="微软雅黑" pitchFamily="34" charset="-122"/>
                  <a:ea typeface="微软雅黑" pitchFamily="34" charset="-122"/>
                </a:endParaRPr>
              </a:p>
            </p:txBody>
          </p:sp>
        </p:grpSp>
        <p:sp>
          <p:nvSpPr>
            <p:cNvPr id="90" name="TextBox 89"/>
            <p:cNvSpPr txBox="1"/>
            <p:nvPr/>
          </p:nvSpPr>
          <p:spPr>
            <a:xfrm>
              <a:off x="2362200" y="2743200"/>
              <a:ext cx="2057400" cy="512212"/>
            </a:xfrm>
            <a:prstGeom prst="rect">
              <a:avLst/>
            </a:prstGeom>
            <a:noFill/>
          </p:spPr>
          <p:txBody>
            <a:bodyPr wrap="square" lIns="36000" tIns="36000" rIns="36000" bIns="36000" rtlCol="0">
              <a:spAutoFit/>
            </a:bodyPr>
            <a:lstStyle/>
            <a:p>
              <a:pPr marL="111125" indent="-111125" algn="l">
                <a:buFont typeface="Arial" pitchFamily="34" charset="0"/>
                <a:buChar char="•"/>
              </a:pPr>
              <a:r>
                <a:rPr lang="zh-CN" altLang="en-US" sz="1200" dirty="0" smtClean="0">
                  <a:latin typeface="微软雅黑" pitchFamily="34" charset="-122"/>
                  <a:ea typeface="微软雅黑" pitchFamily="34" charset="-122"/>
                </a:rPr>
                <a:t>了解土地增值潜力</a:t>
              </a:r>
              <a:endParaRPr lang="en-US" altLang="zh-CN" sz="1200" dirty="0" smtClean="0">
                <a:latin typeface="微软雅黑" pitchFamily="34" charset="-122"/>
                <a:ea typeface="微软雅黑" pitchFamily="34" charset="-122"/>
              </a:endParaRPr>
            </a:p>
            <a:p>
              <a:pPr marL="111125" indent="-111125" algn="l">
                <a:buFont typeface="Arial" pitchFamily="34" charset="0"/>
                <a:buChar char="•"/>
              </a:pPr>
              <a:r>
                <a:rPr lang="zh-CN" altLang="en-US" sz="1200" dirty="0">
                  <a:latin typeface="微软雅黑" pitchFamily="34" charset="-122"/>
                  <a:ea typeface="微软雅黑" pitchFamily="34" charset="-122"/>
                </a:rPr>
                <a:t>优惠购</a:t>
              </a:r>
              <a:r>
                <a:rPr lang="zh-CN" altLang="en-US" sz="1200" dirty="0" smtClean="0">
                  <a:latin typeface="微软雅黑" pitchFamily="34" charset="-122"/>
                  <a:ea typeface="微软雅黑" pitchFamily="34" charset="-122"/>
                </a:rPr>
                <a:t>地条款</a:t>
              </a:r>
              <a:endParaRPr lang="en-US" sz="1200" dirty="0" smtClean="0">
                <a:latin typeface="微软雅黑" pitchFamily="34" charset="-122"/>
                <a:ea typeface="微软雅黑" pitchFamily="34" charset="-122"/>
              </a:endParaRPr>
            </a:p>
          </p:txBody>
        </p:sp>
        <p:sp>
          <p:nvSpPr>
            <p:cNvPr id="91" name="TextBox 90"/>
            <p:cNvSpPr txBox="1"/>
            <p:nvPr/>
          </p:nvSpPr>
          <p:spPr>
            <a:xfrm>
              <a:off x="3619872" y="4267200"/>
              <a:ext cx="1600200" cy="512212"/>
            </a:xfrm>
            <a:prstGeom prst="rect">
              <a:avLst/>
            </a:prstGeom>
            <a:noFill/>
          </p:spPr>
          <p:txBody>
            <a:bodyPr wrap="square" lIns="36000" tIns="36000" rIns="36000" bIns="36000" rtlCol="0">
              <a:spAutoFit/>
            </a:bodyPr>
            <a:lstStyle/>
            <a:p>
              <a:pPr marL="111125" indent="-111125" algn="l">
                <a:buFont typeface="Arial" pitchFamily="34" charset="0"/>
                <a:buChar char="•"/>
              </a:pPr>
              <a:r>
                <a:rPr lang="zh-CN" altLang="en-US" sz="1200" dirty="0" smtClean="0">
                  <a:latin typeface="微软雅黑" pitchFamily="34" charset="-122"/>
                  <a:ea typeface="微软雅黑" pitchFamily="34" charset="-122"/>
                </a:rPr>
                <a:t>更短的开发周期</a:t>
              </a:r>
              <a:endParaRPr lang="en-US" altLang="zh-CN" sz="1200" dirty="0" smtClean="0">
                <a:latin typeface="微软雅黑" pitchFamily="34" charset="-122"/>
                <a:ea typeface="微软雅黑" pitchFamily="34" charset="-122"/>
              </a:endParaRPr>
            </a:p>
            <a:p>
              <a:pPr marL="111125" indent="-111125" algn="l">
                <a:buFont typeface="Arial" pitchFamily="34" charset="0"/>
                <a:buChar char="•"/>
              </a:pPr>
              <a:r>
                <a:rPr lang="zh-CN" altLang="en-US" sz="1200" dirty="0">
                  <a:latin typeface="微软雅黑" pitchFamily="34" charset="-122"/>
                  <a:ea typeface="微软雅黑" pitchFamily="34" charset="-122"/>
                </a:rPr>
                <a:t>分摊</a:t>
              </a:r>
              <a:r>
                <a:rPr lang="zh-CN" altLang="en-US" sz="1200" dirty="0" smtClean="0">
                  <a:latin typeface="微软雅黑" pitchFamily="34" charset="-122"/>
                  <a:ea typeface="微软雅黑" pitchFamily="34" charset="-122"/>
                </a:rPr>
                <a:t>部分开发成本</a:t>
              </a:r>
              <a:endParaRPr lang="en-US" sz="1200" dirty="0" smtClean="0">
                <a:latin typeface="微软雅黑" pitchFamily="34" charset="-122"/>
                <a:ea typeface="微软雅黑" pitchFamily="34" charset="-122"/>
              </a:endParaRPr>
            </a:p>
          </p:txBody>
        </p:sp>
        <p:sp>
          <p:nvSpPr>
            <p:cNvPr id="92" name="TextBox 91"/>
            <p:cNvSpPr txBox="1"/>
            <p:nvPr/>
          </p:nvSpPr>
          <p:spPr>
            <a:xfrm>
              <a:off x="5562600" y="3886200"/>
              <a:ext cx="1219200" cy="472716"/>
            </a:xfrm>
            <a:prstGeom prst="rect">
              <a:avLst/>
            </a:prstGeom>
            <a:noFill/>
          </p:spPr>
          <p:txBody>
            <a:bodyPr wrap="square" lIns="36000" tIns="36000" rIns="36000" bIns="36000" rtlCol="0">
              <a:spAutoFit/>
            </a:bodyPr>
            <a:lstStyle/>
            <a:p>
              <a:pPr marL="111125" indent="-111125">
                <a:buFont typeface="Arial" pitchFamily="34" charset="0"/>
                <a:buChar char="•"/>
              </a:pPr>
              <a:r>
                <a:rPr lang="zh-CN" altLang="en-US" sz="1200" dirty="0" smtClean="0">
                  <a:latin typeface="微软雅黑" pitchFamily="34" charset="-122"/>
                  <a:ea typeface="微软雅黑" pitchFamily="34" charset="-122"/>
                </a:rPr>
                <a:t>经营性物业的租金回报收入</a:t>
              </a:r>
              <a:endParaRPr lang="en-US" sz="1200" dirty="0" smtClean="0">
                <a:latin typeface="微软雅黑" pitchFamily="34" charset="-122"/>
                <a:ea typeface="微软雅黑" pitchFamily="34" charset="-122"/>
              </a:endParaRPr>
            </a:p>
          </p:txBody>
        </p:sp>
        <p:sp>
          <p:nvSpPr>
            <p:cNvPr id="93" name="TextBox 92"/>
            <p:cNvSpPr txBox="1"/>
            <p:nvPr/>
          </p:nvSpPr>
          <p:spPr>
            <a:xfrm>
              <a:off x="5699720" y="1752600"/>
              <a:ext cx="1676400" cy="472716"/>
            </a:xfrm>
            <a:prstGeom prst="rect">
              <a:avLst/>
            </a:prstGeom>
            <a:noFill/>
          </p:spPr>
          <p:txBody>
            <a:bodyPr wrap="square" lIns="36000" tIns="36000" rIns="36000" bIns="36000" rtlCol="0">
              <a:spAutoFit/>
            </a:bodyPr>
            <a:lstStyle/>
            <a:p>
              <a:pPr marL="111125" indent="-111125" algn="l">
                <a:buFont typeface="Arial" pitchFamily="34" charset="0"/>
                <a:buChar char="•"/>
              </a:pPr>
              <a:r>
                <a:rPr lang="zh-CN" altLang="en-US" sz="1200" dirty="0" smtClean="0">
                  <a:latin typeface="微软雅黑" pitchFamily="34" charset="-122"/>
                  <a:ea typeface="微软雅黑" pitchFamily="34" charset="-122"/>
                </a:rPr>
                <a:t>通过多期开发作旺地块获得的资产增值</a:t>
              </a:r>
              <a:endParaRPr lang="en-US" sz="1200" dirty="0" smtClean="0">
                <a:latin typeface="微软雅黑" pitchFamily="34" charset="-122"/>
                <a:ea typeface="微软雅黑" pitchFamily="34" charset="-122"/>
              </a:endParaRPr>
            </a:p>
          </p:txBody>
        </p:sp>
        <p:sp>
          <p:nvSpPr>
            <p:cNvPr id="94" name="TextBox 93"/>
            <p:cNvSpPr txBox="1"/>
            <p:nvPr/>
          </p:nvSpPr>
          <p:spPr>
            <a:xfrm>
              <a:off x="7467600" y="3271167"/>
              <a:ext cx="776808" cy="1065166"/>
            </a:xfrm>
            <a:prstGeom prst="rect">
              <a:avLst/>
            </a:prstGeom>
            <a:noFill/>
          </p:spPr>
          <p:txBody>
            <a:bodyPr wrap="square" lIns="36000" tIns="36000" rIns="36000" bIns="36000" rtlCol="0">
              <a:spAutoFit/>
            </a:bodyPr>
            <a:lstStyle/>
            <a:p>
              <a:pPr marL="111125" indent="-111125" algn="l">
                <a:buFont typeface="Arial" pitchFamily="34" charset="0"/>
                <a:buChar char="•"/>
              </a:pPr>
              <a:r>
                <a:rPr lang="zh-CN" altLang="en-US" sz="1200" dirty="0" smtClean="0">
                  <a:latin typeface="微软雅黑" pitchFamily="34" charset="-122"/>
                  <a:ea typeface="微软雅黑" pitchFamily="34" charset="-122"/>
                </a:rPr>
                <a:t>土地、房产抵押融资再投资收益</a:t>
              </a:r>
              <a:endParaRPr lang="en-US" sz="1200" dirty="0" smtClean="0">
                <a:latin typeface="微软雅黑" pitchFamily="34" charset="-122"/>
                <a:ea typeface="微软雅黑" pitchFamily="34" charset="-122"/>
              </a:endParaRPr>
            </a:p>
          </p:txBody>
        </p:sp>
        <p:cxnSp>
          <p:nvCxnSpPr>
            <p:cNvPr id="96" name="Straight Arrow Connector 95"/>
            <p:cNvCxnSpPr/>
            <p:nvPr/>
          </p:nvCxnSpPr>
          <p:spPr>
            <a:xfrm rot="5400000" flipH="1" flipV="1">
              <a:off x="2477691" y="3467497"/>
              <a:ext cx="380206"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5400000">
              <a:off x="4267200" y="3886200"/>
              <a:ext cx="609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5400000">
              <a:off x="5563394" y="3504406"/>
              <a:ext cx="609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rot="5400000">
              <a:off x="7543005" y="2894806"/>
              <a:ext cx="609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rot="5400000" flipH="1" flipV="1">
              <a:off x="6401594" y="2361406"/>
              <a:ext cx="304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87" name="Rectangle 86"/>
          <p:cNvSpPr/>
          <p:nvPr/>
        </p:nvSpPr>
        <p:spPr>
          <a:xfrm>
            <a:off x="467544" y="6237312"/>
            <a:ext cx="8136904" cy="584775"/>
          </a:xfrm>
          <a:prstGeom prst="rect">
            <a:avLst/>
          </a:prstGeom>
        </p:spPr>
        <p:txBody>
          <a:bodyPr wrap="square">
            <a:spAutoFit/>
          </a:bodyPr>
          <a:lstStyle/>
          <a:p>
            <a:r>
              <a:rPr lang="zh-CN" altLang="en-US" sz="1600" b="1" dirty="0" smtClean="0">
                <a:solidFill>
                  <a:srgbClr val="0070C0"/>
                </a:solidFill>
                <a:ea typeface="微软雅黑" pitchFamily="34" charset="-122"/>
              </a:rPr>
              <a:t>埃森哲着眼于</a:t>
            </a:r>
            <a:r>
              <a:rPr lang="en-US" altLang="zh-CN" sz="1600" b="1" dirty="0" smtClean="0">
                <a:solidFill>
                  <a:srgbClr val="0070C0"/>
                </a:solidFill>
                <a:ea typeface="微软雅黑" pitchFamily="34" charset="-122"/>
              </a:rPr>
              <a:t>Think Big</a:t>
            </a:r>
            <a:r>
              <a:rPr lang="zh-CN" altLang="en-US" sz="1600" b="1" dirty="0" smtClean="0">
                <a:solidFill>
                  <a:srgbClr val="0070C0"/>
                </a:solidFill>
                <a:ea typeface="微软雅黑" pitchFamily="34" charset="-122"/>
              </a:rPr>
              <a:t> </a:t>
            </a:r>
            <a:r>
              <a:rPr lang="en-US" altLang="zh-CN" sz="1600" b="1" dirty="0" smtClean="0">
                <a:solidFill>
                  <a:srgbClr val="0070C0"/>
                </a:solidFill>
                <a:ea typeface="微软雅黑" pitchFamily="34" charset="-122"/>
              </a:rPr>
              <a:t>and Whole Picture for client, PMO</a:t>
            </a:r>
            <a:r>
              <a:rPr lang="zh-CN" altLang="en-US" sz="1600" b="1" dirty="0" smtClean="0">
                <a:solidFill>
                  <a:srgbClr val="0070C0"/>
                </a:solidFill>
                <a:ea typeface="微软雅黑" pitchFamily="34" charset="-122"/>
              </a:rPr>
              <a:t>作为管理层的耳目和喉舌，应该具备整体观念，最忌见木不见林。</a:t>
            </a:r>
            <a:endParaRPr lang="en-US" sz="1600" b="1" dirty="0">
              <a:solidFill>
                <a:srgbClr val="0070C0"/>
              </a:solidFill>
              <a:ea typeface="微软雅黑" pitchFamily="34" charset="-122"/>
            </a:endParaRPr>
          </a:p>
        </p:txBody>
      </p:sp>
      <p:sp>
        <p:nvSpPr>
          <p:cNvPr id="88" name="Slide Number Placeholder 4"/>
          <p:cNvSpPr>
            <a:spLocks noGrp="1"/>
          </p:cNvSpPr>
          <p:nvPr>
            <p:ph type="sldNum" sz="quarter" idx="11"/>
          </p:nvPr>
        </p:nvSpPr>
        <p:spPr>
          <a:xfrm>
            <a:off x="4152900" y="6665913"/>
            <a:ext cx="719138" cy="165100"/>
          </a:xfrm>
        </p:spPr>
        <p:txBody>
          <a:bodyPr/>
          <a:lstStyle/>
          <a:p>
            <a:fld id="{2065593E-18F2-4619-A7BB-CC0F1DD36870}" type="slidenum">
              <a:rPr lang="zh-TW" altLang="en-US" smtClean="0"/>
              <a:pPr/>
              <a:t>3</a:t>
            </a:fld>
            <a:endParaRPr lang="en-US" altLang="zh-TW" dirty="0"/>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dirty="0" smtClean="0">
                <a:ea typeface="楷体" pitchFamily="49" charset="-122"/>
              </a:rPr>
              <a:t>兆顺第一城的微</a:t>
            </a:r>
            <a:r>
              <a:rPr lang="zh-CN" altLang="en-US" dirty="0">
                <a:ea typeface="楷体" pitchFamily="49" charset="-122"/>
              </a:rPr>
              <a:t>社区</a:t>
            </a:r>
          </a:p>
        </p:txBody>
      </p:sp>
      <p:sp>
        <p:nvSpPr>
          <p:cNvPr id="13315"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让客户能够畅聊的互动社区。</a:t>
            </a:r>
          </a:p>
        </p:txBody>
      </p:sp>
      <p:pic>
        <p:nvPicPr>
          <p:cNvPr id="13316" name="Picture 4" descr="IMG_1456"/>
          <p:cNvPicPr>
            <a:picLocks noGrp="1" noChangeAspect="1" noChangeArrowheads="1"/>
          </p:cNvPicPr>
          <p:nvPr>
            <p:ph sz="half" idx="1"/>
          </p:nvPr>
        </p:nvPicPr>
        <p:blipFill>
          <a:blip r:embed="rId2"/>
          <a:srcRect/>
          <a:stretch>
            <a:fillRect/>
          </a:stretch>
        </p:blipFill>
        <p:spPr>
          <a:xfrm>
            <a:off x="395288" y="1773238"/>
            <a:ext cx="2741612" cy="4113212"/>
          </a:xfrm>
          <a:ln/>
        </p:spPr>
      </p:pic>
    </p:spTree>
  </p:cSld>
  <p:clrMapOvr>
    <a:masterClrMapping/>
  </p:clrMapOvr>
  <p:transition xmlns:p14="http://schemas.microsoft.com/office/powerpoint/2010/mai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a:ea typeface="楷体" pitchFamily="49" charset="-122"/>
              </a:rPr>
              <a:t>我的订单</a:t>
            </a:r>
          </a:p>
        </p:txBody>
      </p:sp>
      <p:sp>
        <p:nvSpPr>
          <p:cNvPr id="14339"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在该功能下，客户可看到购买的卡券以及商品的情况，还可更改收货地址。</a:t>
            </a:r>
          </a:p>
        </p:txBody>
      </p:sp>
      <p:pic>
        <p:nvPicPr>
          <p:cNvPr id="14340" name="Picture 4" descr="IMG_1458"/>
          <p:cNvPicPr>
            <a:picLocks noGrp="1" noChangeAspect="1" noChangeArrowheads="1"/>
          </p:cNvPicPr>
          <p:nvPr>
            <p:ph sz="half" idx="1"/>
          </p:nvPr>
        </p:nvPicPr>
        <p:blipFill>
          <a:blip r:embed="rId2"/>
          <a:srcRect/>
          <a:stretch>
            <a:fillRect/>
          </a:stretch>
        </p:blipFill>
        <p:spPr>
          <a:xfrm>
            <a:off x="395288" y="1773238"/>
            <a:ext cx="2741612" cy="4113212"/>
          </a:xfrm>
          <a:ln/>
        </p:spPr>
      </p:pic>
    </p:spTree>
  </p:cSld>
  <p:clrMapOvr>
    <a:masterClrMapping/>
  </p:clrMapOvr>
  <p:transition xmlns:p14="http://schemas.microsoft.com/office/powerpoint/2010/mai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a:ea typeface="楷体" pitchFamily="49" charset="-122"/>
              </a:rPr>
              <a:t>我的订阅</a:t>
            </a:r>
          </a:p>
        </p:txBody>
      </p:sp>
      <p:sp>
        <p:nvSpPr>
          <p:cNvPr id="15363"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为客户能更快地了解喜爱品牌的优惠活动提供便利。</a:t>
            </a:r>
          </a:p>
        </p:txBody>
      </p:sp>
      <p:pic>
        <p:nvPicPr>
          <p:cNvPr id="15364" name="Picture 4" descr="IMG_1460"/>
          <p:cNvPicPr>
            <a:picLocks noGrp="1" noChangeAspect="1" noChangeArrowheads="1"/>
          </p:cNvPicPr>
          <p:nvPr>
            <p:ph sz="half" idx="1"/>
          </p:nvPr>
        </p:nvPicPr>
        <p:blipFill>
          <a:blip r:embed="rId2"/>
          <a:srcRect/>
          <a:stretch>
            <a:fillRect/>
          </a:stretch>
        </p:blipFill>
        <p:spPr>
          <a:xfrm>
            <a:off x="468313" y="1773238"/>
            <a:ext cx="2741612" cy="4113212"/>
          </a:xfrm>
          <a:ln/>
        </p:spPr>
      </p:pic>
    </p:spTree>
  </p:cSld>
  <p:clrMapOvr>
    <a:masterClrMapping/>
  </p:clrMapOvr>
  <p:transition xmlns:p14="http://schemas.microsoft.com/office/powerpoint/2010/mai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a:ea typeface="楷体" pitchFamily="49" charset="-122"/>
              </a:rPr>
              <a:t>我的会员卡</a:t>
            </a:r>
          </a:p>
        </p:txBody>
      </p:sp>
      <p:sp>
        <p:nvSpPr>
          <p:cNvPr id="16387" name="Rectangle 3"/>
          <p:cNvSpPr>
            <a:spLocks noGrp="1" noChangeArrowheads="1"/>
          </p:cNvSpPr>
          <p:nvPr>
            <p:ph sz="half" idx="2"/>
          </p:nvPr>
        </p:nvSpPr>
        <p:spPr>
          <a:xfrm>
            <a:off x="4679950" y="1893888"/>
            <a:ext cx="4198938" cy="4113212"/>
          </a:xfrm>
        </p:spPr>
        <p:txBody>
          <a:bodyPr/>
          <a:lstStyle/>
          <a:p>
            <a:r>
              <a:rPr lang="zh-CN" altLang="en-US" sz="2200">
                <a:latin typeface="楷体" pitchFamily="49" charset="-122"/>
                <a:ea typeface="楷体" pitchFamily="49" charset="-122"/>
              </a:rPr>
              <a:t>客户能了解持有的VIP卡所享有的优惠。</a:t>
            </a:r>
          </a:p>
        </p:txBody>
      </p:sp>
      <p:pic>
        <p:nvPicPr>
          <p:cNvPr id="16388" name="Picture 4" descr="IMG_1461"/>
          <p:cNvPicPr>
            <a:picLocks noGrp="1" noChangeAspect="1" noChangeArrowheads="1"/>
          </p:cNvPicPr>
          <p:nvPr>
            <p:ph sz="half" idx="1"/>
          </p:nvPr>
        </p:nvPicPr>
        <p:blipFill>
          <a:blip r:embed="rId2"/>
          <a:srcRect/>
          <a:stretch>
            <a:fillRect/>
          </a:stretch>
        </p:blipFill>
        <p:spPr>
          <a:xfrm>
            <a:off x="395288" y="1773238"/>
            <a:ext cx="2741612" cy="4113212"/>
          </a:xfrm>
          <a:ln/>
        </p:spPr>
      </p:pic>
    </p:spTree>
  </p:cSld>
  <p:clrMapOvr>
    <a:masterClrMapping/>
  </p:clrMapOvr>
  <p:transition xmlns:p14="http://schemas.microsoft.com/office/powerpoint/2010/mai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zh-CN" altLang="en-US">
                <a:ea typeface="楷体" pitchFamily="49" charset="-122"/>
              </a:rPr>
              <a:t>找小天</a:t>
            </a:r>
          </a:p>
        </p:txBody>
      </p:sp>
      <p:sp>
        <p:nvSpPr>
          <p:cNvPr id="17411"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客户如有想咨询的信息，可通过该渠道询问。</a:t>
            </a:r>
          </a:p>
        </p:txBody>
      </p:sp>
      <p:pic>
        <p:nvPicPr>
          <p:cNvPr id="17412" name="Picture 4" descr="IMG_1462"/>
          <p:cNvPicPr>
            <a:picLocks noGrp="1" noChangeAspect="1" noChangeArrowheads="1"/>
          </p:cNvPicPr>
          <p:nvPr>
            <p:ph sz="half" idx="1"/>
          </p:nvPr>
        </p:nvPicPr>
        <p:blipFill>
          <a:blip r:embed="rId2"/>
          <a:srcRect/>
          <a:stretch>
            <a:fillRect/>
          </a:stretch>
        </p:blipFill>
        <p:spPr>
          <a:xfrm>
            <a:off x="395288" y="1773238"/>
            <a:ext cx="2741612" cy="4113212"/>
          </a:xfrm>
          <a:ln/>
        </p:spPr>
      </p:pic>
    </p:spTree>
  </p:cSld>
  <p:clrMapOvr>
    <a:masterClrMapping/>
  </p:clrMapOvr>
  <p:transition xmlns:p14="http://schemas.microsoft.com/office/powerpoint/2010/mai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a:ea typeface="楷体" pitchFamily="49" charset="-122"/>
              </a:rPr>
              <a:t>维权</a:t>
            </a:r>
          </a:p>
        </p:txBody>
      </p:sp>
      <p:sp>
        <p:nvSpPr>
          <p:cNvPr id="18435" name="Rectangle 3"/>
          <p:cNvSpPr>
            <a:spLocks noGrp="1" noChangeArrowheads="1"/>
          </p:cNvSpPr>
          <p:nvPr>
            <p:ph sz="half" idx="2"/>
          </p:nvPr>
        </p:nvSpPr>
        <p:spPr>
          <a:xfrm>
            <a:off x="4679950" y="1893888"/>
            <a:ext cx="4198938" cy="4113212"/>
          </a:xfrm>
        </p:spPr>
        <p:txBody>
          <a:bodyPr/>
          <a:lstStyle/>
          <a:p>
            <a:r>
              <a:rPr lang="zh-CN" altLang="en-US" sz="2200">
                <a:ea typeface="楷体" pitchFamily="49" charset="-122"/>
              </a:rPr>
              <a:t>若交易中发现问题，可使用微信维权解决。</a:t>
            </a:r>
          </a:p>
        </p:txBody>
      </p:sp>
      <p:pic>
        <p:nvPicPr>
          <p:cNvPr id="18436" name="Picture 4" descr="IMG_1463"/>
          <p:cNvPicPr>
            <a:picLocks noGrp="1" noChangeAspect="1" noChangeArrowheads="1"/>
          </p:cNvPicPr>
          <p:nvPr>
            <p:ph sz="half" idx="1"/>
          </p:nvPr>
        </p:nvPicPr>
        <p:blipFill>
          <a:blip r:embed="rId2"/>
          <a:srcRect/>
          <a:stretch>
            <a:fillRect/>
          </a:stretch>
        </p:blipFill>
        <p:spPr>
          <a:xfrm>
            <a:off x="468313" y="1773238"/>
            <a:ext cx="2741612" cy="4113212"/>
          </a:xfrm>
          <a:ln/>
        </p:spPr>
      </p:pic>
    </p:spTree>
  </p:cSld>
  <p:clrMapOvr>
    <a:masterClrMapping/>
  </p:clrMapOvr>
  <p:transition xmlns:p14="http://schemas.microsoft.com/office/powerpoint/2010/main">
    <p:fade thruBlk="1"/>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81410" y="3017197"/>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36</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latin typeface="微软雅黑" pitchFamily="34" charset="-122"/>
                <a:ea typeface="微软雅黑" pitchFamily="34" charset="-122"/>
              </a:rPr>
              <a:t>对本项目的理解</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一体化解决方案介绍</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solidFill>
                  <a:schemeClr val="bg1"/>
                </a:solidFill>
                <a:latin typeface="微软雅黑" pitchFamily="34" charset="-122"/>
                <a:ea typeface="微软雅黑" pitchFamily="34" charset="-122"/>
              </a:rPr>
              <a:t>解决方案的应用场景</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案例分享</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为什么选择我们</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G_134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7786" y="980806"/>
            <a:ext cx="2606215" cy="3336996"/>
          </a:xfrm>
          <a:prstGeom prst="ellipse">
            <a:avLst/>
          </a:prstGeom>
          <a:ln>
            <a:noFill/>
          </a:ln>
          <a:effectLst>
            <a:softEdge rad="112500"/>
          </a:effectLst>
        </p:spPr>
      </p:pic>
      <p:sp>
        <p:nvSpPr>
          <p:cNvPr id="3" name="Title 2"/>
          <p:cNvSpPr>
            <a:spLocks noGrp="1"/>
          </p:cNvSpPr>
          <p:nvPr>
            <p:ph type="title"/>
          </p:nvPr>
        </p:nvSpPr>
        <p:spPr/>
        <p:txBody>
          <a:bodyPr/>
          <a:lstStyle/>
          <a:p>
            <a:r>
              <a:rPr lang="zh-CN" altLang="en-US" dirty="0" smtClean="0">
                <a:latin typeface="Hiragino Sans GB W3"/>
                <a:ea typeface="Hiragino Sans GB W3"/>
                <a:cs typeface="Hiragino Sans GB W3"/>
              </a:rPr>
              <a:t>万达“智慧广场”</a:t>
            </a:r>
            <a:r>
              <a:rPr lang="en-US" altLang="zh-CN" dirty="0" smtClean="0">
                <a:latin typeface="Hiragino Sans GB W3"/>
                <a:ea typeface="Hiragino Sans GB W3"/>
                <a:cs typeface="Hiragino Sans GB W3"/>
              </a:rPr>
              <a:t> WiFi </a:t>
            </a:r>
            <a:r>
              <a:rPr lang="zh-CN" altLang="en-US" dirty="0" smtClean="0">
                <a:latin typeface="Hiragino Sans GB W3"/>
                <a:ea typeface="Hiragino Sans GB W3"/>
                <a:cs typeface="Hiragino Sans GB W3"/>
              </a:rPr>
              <a:t>推广现场</a:t>
            </a:r>
            <a:endParaRPr lang="en-US" dirty="0">
              <a:latin typeface="Hiragino Sans GB W3"/>
              <a:ea typeface="Hiragino Sans GB W3"/>
              <a:cs typeface="Hiragino Sans GB W3"/>
            </a:endParaRPr>
          </a:p>
        </p:txBody>
      </p:sp>
      <p:pic>
        <p:nvPicPr>
          <p:cNvPr id="5" name="Picture 4" descr="推广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2987" y="1175077"/>
            <a:ext cx="3283329" cy="2954995"/>
          </a:xfrm>
          <a:prstGeom prst="ellipse">
            <a:avLst/>
          </a:prstGeom>
          <a:ln>
            <a:noFill/>
          </a:ln>
          <a:effectLst>
            <a:softEdge rad="112500"/>
          </a:effectLst>
        </p:spPr>
      </p:pic>
      <p:pic>
        <p:nvPicPr>
          <p:cNvPr id="6" name="Picture 5" descr="推广3.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206" y="3169944"/>
            <a:ext cx="3723863" cy="3351475"/>
          </a:xfrm>
          <a:prstGeom prst="ellipse">
            <a:avLst/>
          </a:prstGeom>
          <a:ln>
            <a:noFill/>
          </a:ln>
          <a:effectLst>
            <a:softEdge rad="112500"/>
          </a:effectLst>
        </p:spPr>
      </p:pic>
      <p:pic>
        <p:nvPicPr>
          <p:cNvPr id="7" name="Picture 6" descr="推广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100305" y="3202999"/>
            <a:ext cx="3420892" cy="2973164"/>
          </a:xfrm>
          <a:prstGeom prst="ellipse">
            <a:avLst/>
          </a:prstGeom>
          <a:ln>
            <a:noFill/>
          </a:ln>
          <a:effectLst>
            <a:softEdge rad="112500"/>
          </a:effectLst>
        </p:spPr>
      </p:pic>
      <p:pic>
        <p:nvPicPr>
          <p:cNvPr id="8" name="Picture 7" descr="推广1.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410139" y="1981843"/>
            <a:ext cx="4001808" cy="2960527"/>
          </a:xfrm>
          <a:prstGeom prst="ellipse">
            <a:avLst/>
          </a:prstGeom>
          <a:ln>
            <a:noFill/>
          </a:ln>
          <a:effectLst>
            <a:softEdge rad="112500"/>
          </a:effectLst>
        </p:spPr>
      </p:pic>
    </p:spTree>
    <p:extLst>
      <p:ext uri="{BB962C8B-B14F-4D97-AF65-F5344CB8AC3E}">
        <p14:creationId xmlns:p14="http://schemas.microsoft.com/office/powerpoint/2010/main" val="293288038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Hiragino Sans GB W3"/>
                <a:ea typeface="Hiragino Sans GB W3"/>
                <a:cs typeface="Hiragino Sans GB W3"/>
              </a:rPr>
              <a:t>万汇</a:t>
            </a:r>
            <a:r>
              <a:rPr lang="en-US" altLang="zh-CN" dirty="0" smtClean="0">
                <a:latin typeface="Hiragino Sans GB W3"/>
                <a:ea typeface="Hiragino Sans GB W3"/>
                <a:cs typeface="Hiragino Sans GB W3"/>
              </a:rPr>
              <a:t>LBS</a:t>
            </a:r>
            <a:r>
              <a:rPr lang="zh-CN" altLang="en-US" dirty="0" smtClean="0">
                <a:latin typeface="Hiragino Sans GB W3"/>
                <a:ea typeface="Hiragino Sans GB W3"/>
                <a:cs typeface="Hiragino Sans GB W3"/>
              </a:rPr>
              <a:t>之广场扫描（商铺导航）</a:t>
            </a:r>
            <a:endParaRPr lang="en-US" dirty="0">
              <a:latin typeface="Hiragino Sans GB W3"/>
              <a:ea typeface="Hiragino Sans GB W3"/>
              <a:cs typeface="Hiragino Sans GB W3"/>
            </a:endParaRPr>
          </a:p>
        </p:txBody>
      </p:sp>
      <p:sp>
        <p:nvSpPr>
          <p:cNvPr id="7" name="内容占位符 6"/>
          <p:cNvSpPr>
            <a:spLocks noGrp="1"/>
          </p:cNvSpPr>
          <p:nvPr>
            <p:ph idx="1"/>
          </p:nvPr>
        </p:nvSpPr>
        <p:spPr/>
        <p:txBody>
          <a:bodyPr/>
          <a:lstStyle/>
          <a:p>
            <a:endParaRPr lang="zh-CN" altLang="en-US" dirty="0"/>
          </a:p>
        </p:txBody>
      </p:sp>
      <p:pic>
        <p:nvPicPr>
          <p:cNvPr id="5" name="Picture 4" descr="AR-广场扫描.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00" y="1693334"/>
            <a:ext cx="4912675" cy="418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594759" y="1849671"/>
            <a:ext cx="3324874" cy="3216939"/>
          </a:xfrm>
          <a:prstGeom prst="rect">
            <a:avLst/>
          </a:prstGeom>
        </p:spPr>
        <p:txBody>
          <a:bodyPr wrap="square" lIns="98460" tIns="49229" rIns="98460" bIns="49229">
            <a:spAutoFit/>
          </a:bodyPr>
          <a:lstStyle/>
          <a:p>
            <a:pPr>
              <a:lnSpc>
                <a:spcPct val="150000"/>
              </a:lnSpc>
            </a:pPr>
            <a:r>
              <a:rPr lang="zh-CN" altLang="en-US" sz="1700" dirty="0">
                <a:solidFill>
                  <a:srgbClr val="004876"/>
                </a:solidFill>
                <a:latin typeface="Hiragino Sans GB W3"/>
                <a:ea typeface="Hiragino Sans GB W3"/>
                <a:cs typeface="Hiragino Sans GB W3"/>
              </a:rPr>
              <a:t>顾客进入广场，连接广场</a:t>
            </a:r>
            <a:r>
              <a:rPr lang="en-US" altLang="zh-CN" sz="1700" dirty="0">
                <a:solidFill>
                  <a:srgbClr val="004876"/>
                </a:solidFill>
                <a:latin typeface="Hiragino Sans GB W3"/>
                <a:ea typeface="Hiragino Sans GB W3"/>
                <a:cs typeface="Hiragino Sans GB W3"/>
              </a:rPr>
              <a:t>WiFi</a:t>
            </a:r>
            <a:r>
              <a:rPr lang="zh-CN" altLang="en-US" sz="1700" dirty="0">
                <a:solidFill>
                  <a:srgbClr val="004876"/>
                </a:solidFill>
                <a:latin typeface="Hiragino Sans GB W3"/>
                <a:ea typeface="Hiragino Sans GB W3"/>
                <a:cs typeface="Hiragino Sans GB W3"/>
              </a:rPr>
              <a:t>，打开</a:t>
            </a:r>
            <a:r>
              <a:rPr lang="zh-CN" altLang="en-US" sz="1700" b="1" dirty="0">
                <a:solidFill>
                  <a:srgbClr val="004876"/>
                </a:solidFill>
                <a:latin typeface="Hiragino Sans GB W3"/>
                <a:ea typeface="Hiragino Sans GB W3"/>
                <a:cs typeface="Hiragino Sans GB W3"/>
              </a:rPr>
              <a:t>［万汇］</a:t>
            </a:r>
            <a:r>
              <a:rPr lang="en-US" altLang="zh-CN" sz="1700" dirty="0">
                <a:solidFill>
                  <a:srgbClr val="004876"/>
                </a:solidFill>
                <a:latin typeface="Hiragino Sans GB W3"/>
                <a:ea typeface="Hiragino Sans GB W3"/>
                <a:cs typeface="Hiragino Sans GB W3"/>
              </a:rPr>
              <a:t>app</a:t>
            </a:r>
            <a:r>
              <a:rPr lang="zh-CN" altLang="en-US" sz="1700" dirty="0">
                <a:solidFill>
                  <a:srgbClr val="004876"/>
                </a:solidFill>
                <a:latin typeface="Hiragino Sans GB W3"/>
                <a:ea typeface="Hiragino Sans GB W3"/>
                <a:cs typeface="Hiragino Sans GB W3"/>
              </a:rPr>
              <a:t>，选择“扫广场”，即可展示顾客</a:t>
            </a:r>
            <a:r>
              <a:rPr lang="zh-CN" altLang="en-US" sz="1700" b="1" u="sng" dirty="0">
                <a:solidFill>
                  <a:srgbClr val="004876"/>
                </a:solidFill>
                <a:latin typeface="Hiragino Sans GB W3"/>
                <a:ea typeface="Hiragino Sans GB W3"/>
                <a:cs typeface="Hiragino Sans GB W3"/>
              </a:rPr>
              <a:t>当前位置</a:t>
            </a:r>
            <a:r>
              <a:rPr lang="zh-CN" altLang="en-US" sz="1700" dirty="0">
                <a:solidFill>
                  <a:srgbClr val="004876"/>
                </a:solidFill>
                <a:latin typeface="Hiragino Sans GB W3"/>
                <a:ea typeface="Hiragino Sans GB W3"/>
                <a:cs typeface="Hiragino Sans GB W3"/>
              </a:rPr>
              <a:t>各个方向的店铺分布列表，选择感兴趣的店铺，可查看店铺品牌详细信息、促销活动、优惠卷、新品展示等。</a:t>
            </a:r>
            <a:endParaRPr lang="en-US" altLang="zh-CN" sz="1700" dirty="0">
              <a:solidFill>
                <a:srgbClr val="004876"/>
              </a:solidFill>
              <a:latin typeface="Hiragino Sans GB W3"/>
              <a:ea typeface="Hiragino Sans GB W3"/>
              <a:cs typeface="Hiragino Sans GB W3"/>
            </a:endParaRPr>
          </a:p>
          <a:p>
            <a:pPr>
              <a:lnSpc>
                <a:spcPct val="150000"/>
              </a:lnSpc>
            </a:pPr>
            <a:endParaRPr lang="en-US" altLang="zh-CN" sz="1700" dirty="0">
              <a:latin typeface="华文细黑"/>
              <a:ea typeface="华文细黑"/>
              <a:cs typeface="华文细黑"/>
            </a:endParaRPr>
          </a:p>
        </p:txBody>
      </p:sp>
    </p:spTree>
    <p:extLst>
      <p:ext uri="{BB962C8B-B14F-4D97-AF65-F5344CB8AC3E}">
        <p14:creationId xmlns:p14="http://schemas.microsoft.com/office/powerpoint/2010/main" val="120770965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Hiragino Sans GB W3"/>
                <a:ea typeface="Hiragino Sans GB W3"/>
                <a:cs typeface="Hiragino Sans GB W3"/>
              </a:rPr>
              <a:t>万汇</a:t>
            </a:r>
            <a:r>
              <a:rPr lang="en-US" altLang="zh-CN" dirty="0" smtClean="0">
                <a:latin typeface="Hiragino Sans GB W3"/>
                <a:ea typeface="Hiragino Sans GB W3"/>
                <a:cs typeface="Hiragino Sans GB W3"/>
              </a:rPr>
              <a:t>LBS</a:t>
            </a:r>
            <a:r>
              <a:rPr lang="zh-CN" altLang="en-US" dirty="0" smtClean="0">
                <a:latin typeface="Hiragino Sans GB W3"/>
                <a:ea typeface="Hiragino Sans GB W3"/>
                <a:cs typeface="Hiragino Sans GB W3"/>
              </a:rPr>
              <a:t>之室内导航</a:t>
            </a:r>
            <a:endParaRPr lang="en-US" dirty="0">
              <a:latin typeface="Hiragino Sans GB W3"/>
              <a:ea typeface="Hiragino Sans GB W3"/>
              <a:cs typeface="Hiragino Sans GB W3"/>
            </a:endParaRPr>
          </a:p>
        </p:txBody>
      </p:sp>
      <p:pic>
        <p:nvPicPr>
          <p:cNvPr id="5" name="Picture 4" descr="室内导航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449" y="1646449"/>
            <a:ext cx="4908137" cy="4417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732728" y="2095283"/>
            <a:ext cx="3186905" cy="2432109"/>
          </a:xfrm>
          <a:prstGeom prst="rect">
            <a:avLst/>
          </a:prstGeom>
        </p:spPr>
        <p:txBody>
          <a:bodyPr wrap="square" lIns="98460" tIns="49229" rIns="98460" bIns="49229">
            <a:spAutoFit/>
          </a:bodyPr>
          <a:lstStyle/>
          <a:p>
            <a:pPr>
              <a:lnSpc>
                <a:spcPct val="150000"/>
              </a:lnSpc>
            </a:pPr>
            <a:r>
              <a:rPr lang="zh-CN" altLang="en-US" sz="1700" dirty="0">
                <a:solidFill>
                  <a:srgbClr val="004876"/>
                </a:solidFill>
                <a:latin typeface="Hiragino Sans GB W3"/>
                <a:ea typeface="Hiragino Sans GB W3"/>
                <a:cs typeface="Hiragino Sans GB W3"/>
              </a:rPr>
              <a:t>使用</a:t>
            </a:r>
            <a:r>
              <a:rPr lang="zh-CN" altLang="en-US" sz="1700" b="1" dirty="0">
                <a:solidFill>
                  <a:srgbClr val="004876"/>
                </a:solidFill>
                <a:latin typeface="Hiragino Sans GB W3"/>
                <a:ea typeface="Hiragino Sans GB W3"/>
                <a:cs typeface="Hiragino Sans GB W3"/>
              </a:rPr>
              <a:t>［万汇］</a:t>
            </a:r>
            <a:r>
              <a:rPr lang="en-US" altLang="zh-CN" sz="1700" dirty="0">
                <a:solidFill>
                  <a:srgbClr val="004876"/>
                </a:solidFill>
                <a:latin typeface="Hiragino Sans GB W3"/>
                <a:ea typeface="Hiragino Sans GB W3"/>
                <a:cs typeface="Hiragino Sans GB W3"/>
              </a:rPr>
              <a:t>app</a:t>
            </a:r>
            <a:r>
              <a:rPr lang="zh-CN" altLang="en-US" sz="1700" dirty="0">
                <a:solidFill>
                  <a:srgbClr val="004876"/>
                </a:solidFill>
                <a:latin typeface="Hiragino Sans GB W3"/>
                <a:ea typeface="Hiragino Sans GB W3"/>
                <a:cs typeface="Hiragino Sans GB W3"/>
              </a:rPr>
              <a:t>，可定位顾客在广场内所处当前位置，查找如</a:t>
            </a:r>
            <a:r>
              <a:rPr lang="en-US" altLang="zh-CN" sz="1700" dirty="0">
                <a:solidFill>
                  <a:srgbClr val="004876"/>
                </a:solidFill>
                <a:latin typeface="Hiragino Sans GB W3"/>
                <a:ea typeface="Hiragino Sans GB W3"/>
                <a:cs typeface="Hiragino Sans GB W3"/>
              </a:rPr>
              <a:t>ATM</a:t>
            </a:r>
            <a:r>
              <a:rPr lang="zh-CN" altLang="en-US" sz="1700" dirty="0">
                <a:solidFill>
                  <a:srgbClr val="004876"/>
                </a:solidFill>
                <a:latin typeface="Hiragino Sans GB W3"/>
                <a:ea typeface="Hiragino Sans GB W3"/>
                <a:cs typeface="Hiragino Sans GB W3"/>
              </a:rPr>
              <a:t>机、洗手间、收银台、电梯等</a:t>
            </a:r>
            <a:r>
              <a:rPr lang="en-US" altLang="zh-CN" sz="1700" dirty="0">
                <a:solidFill>
                  <a:srgbClr val="004876"/>
                </a:solidFill>
                <a:latin typeface="Hiragino Sans GB W3"/>
                <a:ea typeface="Hiragino Sans GB W3"/>
                <a:cs typeface="Hiragino Sans GB W3"/>
              </a:rPr>
              <a:t>POI</a:t>
            </a:r>
            <a:r>
              <a:rPr lang="zh-CN" altLang="en-US" sz="1700" dirty="0">
                <a:solidFill>
                  <a:srgbClr val="004876"/>
                </a:solidFill>
                <a:latin typeface="Hiragino Sans GB W3"/>
                <a:ea typeface="Hiragino Sans GB W3"/>
                <a:cs typeface="Hiragino Sans GB W3"/>
              </a:rPr>
              <a:t>信息，广场内店铺分布，路径导航。</a:t>
            </a:r>
            <a:endParaRPr lang="en-US" altLang="zh-CN" sz="1700" dirty="0">
              <a:solidFill>
                <a:srgbClr val="004876"/>
              </a:solidFill>
              <a:latin typeface="Hiragino Sans GB W3"/>
              <a:ea typeface="Hiragino Sans GB W3"/>
              <a:cs typeface="Hiragino Sans GB W3"/>
            </a:endParaRPr>
          </a:p>
          <a:p>
            <a:pPr>
              <a:lnSpc>
                <a:spcPct val="150000"/>
              </a:lnSpc>
            </a:pPr>
            <a:endParaRPr lang="en-US" altLang="zh-CN" sz="1700" dirty="0">
              <a:latin typeface="华文细黑"/>
              <a:ea typeface="华文细黑"/>
              <a:cs typeface="华文细黑"/>
            </a:endParaRPr>
          </a:p>
        </p:txBody>
      </p:sp>
    </p:spTree>
    <p:extLst>
      <p:ext uri="{BB962C8B-B14F-4D97-AF65-F5344CB8AC3E}">
        <p14:creationId xmlns:p14="http://schemas.microsoft.com/office/powerpoint/2010/main" val="194833582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470098"/>
            <a:ext cx="7848996" cy="582638"/>
          </a:xfrm>
        </p:spPr>
        <p:txBody>
          <a:bodyPr/>
          <a:lstStyle/>
          <a:p>
            <a:r>
              <a:rPr lang="zh-CN" altLang="en-US" b="1" dirty="0" smtClean="0"/>
              <a:t>电子商务（电子商城）是连锁式商城（</a:t>
            </a:r>
            <a:r>
              <a:rPr lang="en-US" altLang="zh-CN" b="1" dirty="0" smtClean="0"/>
              <a:t>Shopping Mall</a:t>
            </a:r>
            <a:r>
              <a:rPr lang="zh-CN" altLang="en-US" b="1" dirty="0" smtClean="0"/>
              <a:t>）价值提升的利器</a:t>
            </a:r>
            <a:endParaRPr lang="zh-CN" altLang="en-US" b="1" dirty="0"/>
          </a:p>
        </p:txBody>
      </p:sp>
      <p:sp>
        <p:nvSpPr>
          <p:cNvPr id="3" name="灯片编号占位符 2"/>
          <p:cNvSpPr>
            <a:spLocks noGrp="1"/>
          </p:cNvSpPr>
          <p:nvPr>
            <p:ph type="sldNum" sz="quarter" idx="12"/>
          </p:nvPr>
        </p:nvSpPr>
        <p:spPr/>
        <p:txBody>
          <a:bodyPr/>
          <a:lstStyle/>
          <a:p>
            <a:fld id="{22DC4B2A-65AC-4223-A175-F70F8DEDA0BC}" type="slidenum">
              <a:rPr lang="zh-CN" altLang="en-US" smtClean="0">
                <a:latin typeface="+mj-ea"/>
                <a:ea typeface="+mj-ea"/>
              </a:rPr>
              <a:pPr/>
              <a:t>4</a:t>
            </a:fld>
            <a:endParaRPr lang="zh-CN" altLang="en-US">
              <a:latin typeface="+mj-ea"/>
              <a:ea typeface="+mj-ea"/>
            </a:endParaRPr>
          </a:p>
        </p:txBody>
      </p:sp>
      <p:sp>
        <p:nvSpPr>
          <p:cNvPr id="4" name="Line 3"/>
          <p:cNvSpPr>
            <a:spLocks noChangeShapeType="1"/>
          </p:cNvSpPr>
          <p:nvPr>
            <p:custDataLst>
              <p:tags r:id="rId1"/>
            </p:custDataLst>
          </p:nvPr>
        </p:nvSpPr>
        <p:spPr bwMode="auto">
          <a:xfrm>
            <a:off x="1388679" y="1965068"/>
            <a:ext cx="0" cy="84178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txBody>
          <a:bodyPr wrap="square" lIns="0" tIns="0" rIns="0" bIns="0" anchor="t" anchorCtr="0">
            <a:spAutoFit/>
          </a:bodyPr>
          <a:lstStyle/>
          <a:p>
            <a:endParaRPr lang="de-DE" sz="1500">
              <a:latin typeface="+mj-ea"/>
              <a:ea typeface="+mj-ea"/>
              <a:cs typeface="Arial" pitchFamily="34" charset="0"/>
            </a:endParaRPr>
          </a:p>
        </p:txBody>
      </p:sp>
      <p:sp>
        <p:nvSpPr>
          <p:cNvPr id="5" name="Textframe 9"/>
          <p:cNvSpPr>
            <a:spLocks noChangeArrowheads="1"/>
          </p:cNvSpPr>
          <p:nvPr>
            <p:custDataLst>
              <p:tags r:id="rId2"/>
            </p:custDataLst>
          </p:nvPr>
        </p:nvSpPr>
        <p:spPr bwMode="auto">
          <a:xfrm>
            <a:off x="1547664" y="2060848"/>
            <a:ext cx="7128792" cy="738664"/>
          </a:xfrm>
          <a:prstGeom prst="rect">
            <a:avLst/>
          </a:prstGeom>
          <a:noFill/>
          <a:ln w="6350">
            <a:noFill/>
            <a:miter lim="800000"/>
            <a:headEnd/>
            <a:tailEnd/>
          </a:ln>
          <a:effectLst/>
        </p:spPr>
        <p:txBody>
          <a:bodyPr wrap="square" lIns="0" tIns="0" rIns="0" bIns="0" anchor="t" anchorCtr="0">
            <a:spAutoFit/>
          </a:bodyPr>
          <a:lstStyle>
            <a:defPPr>
              <a:defRPr lang="de-DE"/>
            </a:defPPr>
            <a:lvl1pPr algn="l" rtl="0" fontAlgn="base">
              <a:spcBef>
                <a:spcPct val="0"/>
              </a:spcBef>
              <a:spcAft>
                <a:spcPct val="0"/>
              </a:spcAft>
              <a:defRPr sz="1300" b="1" kern="1200">
                <a:solidFill>
                  <a:schemeClr val="tx1"/>
                </a:solidFill>
                <a:latin typeface="Arial" charset="0"/>
                <a:ea typeface="+mn-ea"/>
                <a:cs typeface="+mn-cs"/>
              </a:defRPr>
            </a:lvl1pPr>
            <a:lvl2pPr marL="457200" algn="l" rtl="0" fontAlgn="base">
              <a:spcBef>
                <a:spcPct val="0"/>
              </a:spcBef>
              <a:spcAft>
                <a:spcPct val="0"/>
              </a:spcAft>
              <a:defRPr sz="1300" b="1" kern="1200">
                <a:solidFill>
                  <a:schemeClr val="tx1"/>
                </a:solidFill>
                <a:latin typeface="Arial" charset="0"/>
                <a:ea typeface="+mn-ea"/>
                <a:cs typeface="+mn-cs"/>
              </a:defRPr>
            </a:lvl2pPr>
            <a:lvl3pPr marL="914400" algn="l" rtl="0" fontAlgn="base">
              <a:spcBef>
                <a:spcPct val="0"/>
              </a:spcBef>
              <a:spcAft>
                <a:spcPct val="0"/>
              </a:spcAft>
              <a:defRPr sz="1300" b="1" kern="1200">
                <a:solidFill>
                  <a:schemeClr val="tx1"/>
                </a:solidFill>
                <a:latin typeface="Arial" charset="0"/>
                <a:ea typeface="+mn-ea"/>
                <a:cs typeface="+mn-cs"/>
              </a:defRPr>
            </a:lvl3pPr>
            <a:lvl4pPr marL="1371600" algn="l" rtl="0" fontAlgn="base">
              <a:spcBef>
                <a:spcPct val="0"/>
              </a:spcBef>
              <a:spcAft>
                <a:spcPct val="0"/>
              </a:spcAft>
              <a:defRPr sz="1300" b="1" kern="1200">
                <a:solidFill>
                  <a:schemeClr val="tx1"/>
                </a:solidFill>
                <a:latin typeface="Arial" charset="0"/>
                <a:ea typeface="+mn-ea"/>
                <a:cs typeface="+mn-cs"/>
              </a:defRPr>
            </a:lvl4pPr>
            <a:lvl5pPr marL="1828800" algn="l" rtl="0" fontAlgn="base">
              <a:spcBef>
                <a:spcPct val="0"/>
              </a:spcBef>
              <a:spcAft>
                <a:spcPct val="0"/>
              </a:spcAft>
              <a:defRPr sz="1300" b="1" kern="1200">
                <a:solidFill>
                  <a:schemeClr val="tx1"/>
                </a:solidFill>
                <a:latin typeface="Arial" charset="0"/>
                <a:ea typeface="+mn-ea"/>
                <a:cs typeface="+mn-cs"/>
              </a:defRPr>
            </a:lvl5pPr>
            <a:lvl6pPr marL="2286000" algn="l" defTabSz="914400" rtl="0" eaLnBrk="1" latinLnBrk="0" hangingPunct="1">
              <a:defRPr sz="1300" b="1" kern="1200">
                <a:solidFill>
                  <a:schemeClr val="tx1"/>
                </a:solidFill>
                <a:latin typeface="Arial" charset="0"/>
                <a:ea typeface="+mn-ea"/>
                <a:cs typeface="+mn-cs"/>
              </a:defRPr>
            </a:lvl6pPr>
            <a:lvl7pPr marL="2743200" algn="l" defTabSz="914400" rtl="0" eaLnBrk="1" latinLnBrk="0" hangingPunct="1">
              <a:defRPr sz="1300" b="1" kern="1200">
                <a:solidFill>
                  <a:schemeClr val="tx1"/>
                </a:solidFill>
                <a:latin typeface="Arial" charset="0"/>
                <a:ea typeface="+mn-ea"/>
                <a:cs typeface="+mn-cs"/>
              </a:defRPr>
            </a:lvl7pPr>
            <a:lvl8pPr marL="3200400" algn="l" defTabSz="914400" rtl="0" eaLnBrk="1" latinLnBrk="0" hangingPunct="1">
              <a:defRPr sz="1300" b="1" kern="1200">
                <a:solidFill>
                  <a:schemeClr val="tx1"/>
                </a:solidFill>
                <a:latin typeface="Arial" charset="0"/>
                <a:ea typeface="+mn-ea"/>
                <a:cs typeface="+mn-cs"/>
              </a:defRPr>
            </a:lvl8pPr>
            <a:lvl9pPr marL="3657600" algn="l" defTabSz="914400" rtl="0" eaLnBrk="1" latinLnBrk="0" hangingPunct="1">
              <a:defRPr sz="1300" b="1" kern="1200">
                <a:solidFill>
                  <a:schemeClr val="tx1"/>
                </a:solidFill>
                <a:latin typeface="Arial" charset="0"/>
                <a:ea typeface="+mn-ea"/>
                <a:cs typeface="+mn-cs"/>
              </a:defRPr>
            </a:lvl9pPr>
          </a:lstStyle>
          <a:p>
            <a:pPr lvl="0">
              <a:lnSpc>
                <a:spcPct val="150000"/>
              </a:lnSpc>
            </a:pPr>
            <a:r>
              <a:rPr lang="zh-CN" altLang="zh-CN" sz="1800" dirty="0" smtClean="0">
                <a:latin typeface="+mj-ea"/>
                <a:ea typeface="+mj-ea"/>
              </a:rPr>
              <a:t>提高线下门店优势</a:t>
            </a:r>
            <a:r>
              <a:rPr lang="zh-CN" altLang="en-US" sz="1800" dirty="0" smtClean="0">
                <a:latin typeface="+mj-ea"/>
                <a:ea typeface="+mj-ea"/>
              </a:rPr>
              <a:t>是战略核心</a:t>
            </a:r>
            <a:endParaRPr lang="en-US" altLang="zh-CN" sz="1800" dirty="0" smtClean="0">
              <a:latin typeface="+mj-ea"/>
              <a:ea typeface="+mj-ea"/>
            </a:endParaRPr>
          </a:p>
          <a:p>
            <a:pPr lvl="0">
              <a:lnSpc>
                <a:spcPct val="150000"/>
              </a:lnSpc>
            </a:pPr>
            <a:r>
              <a:rPr lang="zh-CN" altLang="en-US" sz="1400" dirty="0" smtClean="0">
                <a:solidFill>
                  <a:schemeClr val="tx2">
                    <a:lumMod val="60000"/>
                    <a:lumOff val="40000"/>
                  </a:schemeClr>
                </a:solidFill>
                <a:latin typeface="+mj-ea"/>
                <a:ea typeface="+mj-ea"/>
              </a:rPr>
              <a:t>提高联营业务的竞争力，弥补线下体验和服务的短板</a:t>
            </a:r>
            <a:endParaRPr lang="zh-CN" altLang="zh-CN" sz="1400" dirty="0">
              <a:solidFill>
                <a:schemeClr val="tx2">
                  <a:lumMod val="60000"/>
                  <a:lumOff val="40000"/>
                </a:schemeClr>
              </a:solidFill>
              <a:latin typeface="+mj-ea"/>
              <a:ea typeface="+mj-ea"/>
            </a:endParaRPr>
          </a:p>
        </p:txBody>
      </p:sp>
      <p:sp>
        <p:nvSpPr>
          <p:cNvPr id="6" name="Line 3"/>
          <p:cNvSpPr>
            <a:spLocks noChangeShapeType="1"/>
          </p:cNvSpPr>
          <p:nvPr>
            <p:custDataLst>
              <p:tags r:id="rId3"/>
            </p:custDataLst>
          </p:nvPr>
        </p:nvSpPr>
        <p:spPr bwMode="auto">
          <a:xfrm>
            <a:off x="1388679" y="3015755"/>
            <a:ext cx="0" cy="841780"/>
          </a:xfrm>
          <a:prstGeom prst="line">
            <a:avLst/>
          </a:prstGeom>
          <a:noFill/>
          <a:ln w="41275">
            <a:solidFill>
              <a:schemeClr val="accent3"/>
            </a:solidFill>
            <a:round/>
            <a:headEnd/>
            <a:tailEnd/>
          </a:ln>
          <a:effectLst/>
        </p:spPr>
        <p:txBody>
          <a:bodyPr wrap="square" lIns="0" tIns="0" rIns="0" bIns="0" anchor="t" anchorCtr="0">
            <a:spAutoFit/>
          </a:bodyPr>
          <a:lstStyle/>
          <a:p>
            <a:endParaRPr lang="de-DE" sz="1500">
              <a:latin typeface="+mj-ea"/>
              <a:ea typeface="+mj-ea"/>
              <a:cs typeface="Arial" pitchFamily="34" charset="0"/>
            </a:endParaRPr>
          </a:p>
        </p:txBody>
      </p:sp>
      <p:sp>
        <p:nvSpPr>
          <p:cNvPr id="7" name="Line 3"/>
          <p:cNvSpPr>
            <a:spLocks noChangeShapeType="1"/>
          </p:cNvSpPr>
          <p:nvPr>
            <p:custDataLst>
              <p:tags r:id="rId4"/>
            </p:custDataLst>
          </p:nvPr>
        </p:nvSpPr>
        <p:spPr bwMode="auto">
          <a:xfrm>
            <a:off x="1388679" y="4066442"/>
            <a:ext cx="0" cy="841780"/>
          </a:xfrm>
          <a:prstGeom prst="line">
            <a:avLst/>
          </a:prstGeom>
          <a:noFill/>
          <a:ln w="41275">
            <a:solidFill>
              <a:schemeClr val="accent3"/>
            </a:solidFill>
            <a:round/>
            <a:headEnd/>
            <a:tailEnd/>
          </a:ln>
          <a:effectLst/>
        </p:spPr>
        <p:txBody>
          <a:bodyPr wrap="square" lIns="0" tIns="0" rIns="0" bIns="0" anchor="t" anchorCtr="0">
            <a:spAutoFit/>
          </a:bodyPr>
          <a:lstStyle/>
          <a:p>
            <a:endParaRPr lang="de-DE" sz="1500">
              <a:latin typeface="+mj-ea"/>
              <a:ea typeface="+mj-ea"/>
              <a:cs typeface="Arial" pitchFamily="34" charset="0"/>
            </a:endParaRPr>
          </a:p>
        </p:txBody>
      </p:sp>
      <p:sp>
        <p:nvSpPr>
          <p:cNvPr id="8" name="Rectangle 13"/>
          <p:cNvSpPr/>
          <p:nvPr/>
        </p:nvSpPr>
        <p:spPr>
          <a:xfrm>
            <a:off x="251520" y="2060848"/>
            <a:ext cx="923391" cy="683055"/>
          </a:xfrm>
          <a:prstGeom prst="rect">
            <a:avLst/>
          </a:prstGeom>
          <a:solidFill>
            <a:schemeClr val="accent1">
              <a:lumMod val="75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smtClean="0">
                <a:solidFill>
                  <a:schemeClr val="bg1"/>
                </a:solidFill>
                <a:latin typeface="+mj-ea"/>
                <a:ea typeface="+mj-ea"/>
                <a:cs typeface="Arial" pitchFamily="34" charset="0"/>
              </a:rPr>
              <a:t>战略</a:t>
            </a:r>
            <a:endParaRPr lang="en-US" altLang="zh-CN" sz="2000" dirty="0" smtClean="0">
              <a:solidFill>
                <a:schemeClr val="bg1"/>
              </a:solidFill>
              <a:latin typeface="+mj-ea"/>
              <a:ea typeface="+mj-ea"/>
              <a:cs typeface="Arial" pitchFamily="34" charset="0"/>
            </a:endParaRPr>
          </a:p>
          <a:p>
            <a:pPr algn="ctr"/>
            <a:r>
              <a:rPr lang="zh-CN" altLang="en-US" sz="2000" dirty="0" smtClean="0">
                <a:solidFill>
                  <a:schemeClr val="bg1"/>
                </a:solidFill>
                <a:latin typeface="+mj-ea"/>
                <a:ea typeface="+mj-ea"/>
                <a:cs typeface="Arial" pitchFamily="34" charset="0"/>
              </a:rPr>
              <a:t>核心</a:t>
            </a:r>
            <a:endParaRPr lang="en-US" sz="2000" dirty="0" smtClean="0">
              <a:solidFill>
                <a:schemeClr val="bg1"/>
              </a:solidFill>
              <a:latin typeface="+mj-ea"/>
              <a:ea typeface="+mj-ea"/>
              <a:cs typeface="Arial" pitchFamily="34" charset="0"/>
            </a:endParaRPr>
          </a:p>
        </p:txBody>
      </p:sp>
      <p:sp>
        <p:nvSpPr>
          <p:cNvPr id="9" name="Rectangle 23"/>
          <p:cNvSpPr/>
          <p:nvPr/>
        </p:nvSpPr>
        <p:spPr>
          <a:xfrm>
            <a:off x="256237" y="3095118"/>
            <a:ext cx="923391" cy="683055"/>
          </a:xfrm>
          <a:prstGeom prst="rect">
            <a:avLst/>
          </a:prstGeom>
          <a:solidFill>
            <a:schemeClr val="accent1">
              <a:lumMod val="75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smtClean="0">
                <a:solidFill>
                  <a:schemeClr val="bg1"/>
                </a:solidFill>
                <a:latin typeface="+mj-ea"/>
                <a:ea typeface="+mj-ea"/>
                <a:cs typeface="Arial" pitchFamily="34" charset="0"/>
              </a:rPr>
              <a:t>业务</a:t>
            </a:r>
            <a:endParaRPr lang="en-US" altLang="zh-CN" sz="2000" dirty="0" smtClean="0">
              <a:solidFill>
                <a:schemeClr val="bg1"/>
              </a:solidFill>
              <a:latin typeface="+mj-ea"/>
              <a:ea typeface="+mj-ea"/>
              <a:cs typeface="Arial" pitchFamily="34" charset="0"/>
            </a:endParaRPr>
          </a:p>
          <a:p>
            <a:pPr algn="ctr"/>
            <a:r>
              <a:rPr lang="zh-CN" altLang="en-US" sz="2000" dirty="0" smtClean="0">
                <a:solidFill>
                  <a:schemeClr val="bg1"/>
                </a:solidFill>
                <a:latin typeface="+mj-ea"/>
                <a:ea typeface="+mj-ea"/>
                <a:cs typeface="Arial" pitchFamily="34" charset="0"/>
              </a:rPr>
              <a:t>重心</a:t>
            </a:r>
            <a:endParaRPr lang="en-US" sz="2000" dirty="0" smtClean="0">
              <a:solidFill>
                <a:schemeClr val="bg1"/>
              </a:solidFill>
              <a:latin typeface="+mj-ea"/>
              <a:ea typeface="+mj-ea"/>
              <a:cs typeface="Arial" pitchFamily="34" charset="0"/>
            </a:endParaRPr>
          </a:p>
        </p:txBody>
      </p:sp>
      <p:sp>
        <p:nvSpPr>
          <p:cNvPr id="10" name="Rectangle 24"/>
          <p:cNvSpPr/>
          <p:nvPr/>
        </p:nvSpPr>
        <p:spPr>
          <a:xfrm>
            <a:off x="256237" y="4145805"/>
            <a:ext cx="923391" cy="683055"/>
          </a:xfrm>
          <a:prstGeom prst="rect">
            <a:avLst/>
          </a:prstGeom>
          <a:solidFill>
            <a:schemeClr val="accent1">
              <a:lumMod val="75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smtClean="0">
                <a:solidFill>
                  <a:schemeClr val="bg1"/>
                </a:solidFill>
                <a:latin typeface="+mj-ea"/>
                <a:ea typeface="+mj-ea"/>
                <a:cs typeface="Arial" pitchFamily="34" charset="0"/>
              </a:rPr>
              <a:t>提高</a:t>
            </a:r>
            <a:endParaRPr lang="en-US" altLang="zh-CN" sz="2000" dirty="0" smtClean="0">
              <a:solidFill>
                <a:schemeClr val="bg1"/>
              </a:solidFill>
              <a:latin typeface="+mj-ea"/>
              <a:ea typeface="+mj-ea"/>
              <a:cs typeface="Arial" pitchFamily="34" charset="0"/>
            </a:endParaRPr>
          </a:p>
          <a:p>
            <a:pPr algn="ctr"/>
            <a:r>
              <a:rPr lang="zh-CN" altLang="en-US" sz="2000" dirty="0" smtClean="0">
                <a:solidFill>
                  <a:schemeClr val="bg1"/>
                </a:solidFill>
                <a:latin typeface="+mj-ea"/>
                <a:ea typeface="+mj-ea"/>
                <a:cs typeface="Arial" pitchFamily="34" charset="0"/>
              </a:rPr>
              <a:t>收入</a:t>
            </a:r>
            <a:endParaRPr lang="en-US" sz="2000" dirty="0" smtClean="0">
              <a:solidFill>
                <a:schemeClr val="bg1"/>
              </a:solidFill>
              <a:latin typeface="+mj-ea"/>
              <a:ea typeface="+mj-ea"/>
              <a:cs typeface="Arial" pitchFamily="34" charset="0"/>
            </a:endParaRPr>
          </a:p>
        </p:txBody>
      </p:sp>
      <p:sp>
        <p:nvSpPr>
          <p:cNvPr id="11" name="Textframe 9"/>
          <p:cNvSpPr>
            <a:spLocks noChangeArrowheads="1"/>
          </p:cNvSpPr>
          <p:nvPr>
            <p:custDataLst>
              <p:tags r:id="rId5"/>
            </p:custDataLst>
          </p:nvPr>
        </p:nvSpPr>
        <p:spPr bwMode="auto">
          <a:xfrm>
            <a:off x="1547664" y="2996952"/>
            <a:ext cx="7272808" cy="738664"/>
          </a:xfrm>
          <a:prstGeom prst="rect">
            <a:avLst/>
          </a:prstGeom>
          <a:noFill/>
          <a:ln w="6350">
            <a:noFill/>
            <a:miter lim="800000"/>
            <a:headEnd/>
            <a:tailEnd/>
          </a:ln>
          <a:effectLst/>
        </p:spPr>
        <p:txBody>
          <a:bodyPr wrap="square" lIns="0" tIns="0" rIns="0" bIns="0" anchor="t" anchorCtr="0">
            <a:spAutoFit/>
          </a:bodyPr>
          <a:lstStyle>
            <a:defPPr>
              <a:defRPr lang="de-DE"/>
            </a:defPPr>
            <a:lvl1pPr algn="l" rtl="0" fontAlgn="base">
              <a:spcBef>
                <a:spcPct val="0"/>
              </a:spcBef>
              <a:spcAft>
                <a:spcPct val="0"/>
              </a:spcAft>
              <a:defRPr sz="1300" b="1" kern="1200">
                <a:solidFill>
                  <a:schemeClr val="tx1"/>
                </a:solidFill>
                <a:latin typeface="Arial" charset="0"/>
                <a:ea typeface="+mn-ea"/>
                <a:cs typeface="+mn-cs"/>
              </a:defRPr>
            </a:lvl1pPr>
            <a:lvl2pPr marL="457200" algn="l" rtl="0" fontAlgn="base">
              <a:spcBef>
                <a:spcPct val="0"/>
              </a:spcBef>
              <a:spcAft>
                <a:spcPct val="0"/>
              </a:spcAft>
              <a:defRPr sz="1300" b="1" kern="1200">
                <a:solidFill>
                  <a:schemeClr val="tx1"/>
                </a:solidFill>
                <a:latin typeface="Arial" charset="0"/>
                <a:ea typeface="+mn-ea"/>
                <a:cs typeface="+mn-cs"/>
              </a:defRPr>
            </a:lvl2pPr>
            <a:lvl3pPr marL="914400" algn="l" rtl="0" fontAlgn="base">
              <a:spcBef>
                <a:spcPct val="0"/>
              </a:spcBef>
              <a:spcAft>
                <a:spcPct val="0"/>
              </a:spcAft>
              <a:defRPr sz="1300" b="1" kern="1200">
                <a:solidFill>
                  <a:schemeClr val="tx1"/>
                </a:solidFill>
                <a:latin typeface="Arial" charset="0"/>
                <a:ea typeface="+mn-ea"/>
                <a:cs typeface="+mn-cs"/>
              </a:defRPr>
            </a:lvl3pPr>
            <a:lvl4pPr marL="1371600" algn="l" rtl="0" fontAlgn="base">
              <a:spcBef>
                <a:spcPct val="0"/>
              </a:spcBef>
              <a:spcAft>
                <a:spcPct val="0"/>
              </a:spcAft>
              <a:defRPr sz="1300" b="1" kern="1200">
                <a:solidFill>
                  <a:schemeClr val="tx1"/>
                </a:solidFill>
                <a:latin typeface="Arial" charset="0"/>
                <a:ea typeface="+mn-ea"/>
                <a:cs typeface="+mn-cs"/>
              </a:defRPr>
            </a:lvl4pPr>
            <a:lvl5pPr marL="1828800" algn="l" rtl="0" fontAlgn="base">
              <a:spcBef>
                <a:spcPct val="0"/>
              </a:spcBef>
              <a:spcAft>
                <a:spcPct val="0"/>
              </a:spcAft>
              <a:defRPr sz="1300" b="1" kern="1200">
                <a:solidFill>
                  <a:schemeClr val="tx1"/>
                </a:solidFill>
                <a:latin typeface="Arial" charset="0"/>
                <a:ea typeface="+mn-ea"/>
                <a:cs typeface="+mn-cs"/>
              </a:defRPr>
            </a:lvl5pPr>
            <a:lvl6pPr marL="2286000" algn="l" defTabSz="914400" rtl="0" eaLnBrk="1" latinLnBrk="0" hangingPunct="1">
              <a:defRPr sz="1300" b="1" kern="1200">
                <a:solidFill>
                  <a:schemeClr val="tx1"/>
                </a:solidFill>
                <a:latin typeface="Arial" charset="0"/>
                <a:ea typeface="+mn-ea"/>
                <a:cs typeface="+mn-cs"/>
              </a:defRPr>
            </a:lvl6pPr>
            <a:lvl7pPr marL="2743200" algn="l" defTabSz="914400" rtl="0" eaLnBrk="1" latinLnBrk="0" hangingPunct="1">
              <a:defRPr sz="1300" b="1" kern="1200">
                <a:solidFill>
                  <a:schemeClr val="tx1"/>
                </a:solidFill>
                <a:latin typeface="Arial" charset="0"/>
                <a:ea typeface="+mn-ea"/>
                <a:cs typeface="+mn-cs"/>
              </a:defRPr>
            </a:lvl7pPr>
            <a:lvl8pPr marL="3200400" algn="l" defTabSz="914400" rtl="0" eaLnBrk="1" latinLnBrk="0" hangingPunct="1">
              <a:defRPr sz="1300" b="1" kern="1200">
                <a:solidFill>
                  <a:schemeClr val="tx1"/>
                </a:solidFill>
                <a:latin typeface="Arial" charset="0"/>
                <a:ea typeface="+mn-ea"/>
                <a:cs typeface="+mn-cs"/>
              </a:defRPr>
            </a:lvl8pPr>
            <a:lvl9pPr marL="3657600" algn="l" defTabSz="914400" rtl="0" eaLnBrk="1" latinLnBrk="0" hangingPunct="1">
              <a:defRPr sz="1300" b="1" kern="1200">
                <a:solidFill>
                  <a:schemeClr val="tx1"/>
                </a:solidFill>
                <a:latin typeface="Arial" charset="0"/>
                <a:ea typeface="+mn-ea"/>
                <a:cs typeface="+mn-cs"/>
              </a:defRPr>
            </a:lvl9pPr>
          </a:lstStyle>
          <a:p>
            <a:pPr marL="167595" lvl="1" indent="-167595" defTabSz="330200">
              <a:lnSpc>
                <a:spcPct val="150000"/>
              </a:lnSpc>
              <a:buClr>
                <a:srgbClr val="000000"/>
              </a:buClr>
              <a:buSzPct val="100000"/>
              <a:buFont typeface="Arial"/>
              <a:buChar char="•"/>
            </a:pPr>
            <a:r>
              <a:rPr lang="zh-CN" altLang="zh-CN" sz="1800" dirty="0" smtClean="0">
                <a:latin typeface="+mj-ea"/>
                <a:ea typeface="+mj-ea"/>
              </a:rPr>
              <a:t>增强会员粘性和忠诚度</a:t>
            </a:r>
            <a:r>
              <a:rPr lang="zh-CN" altLang="en-US" sz="1800" dirty="0" smtClean="0">
                <a:latin typeface="+mj-ea"/>
                <a:ea typeface="+mj-ea"/>
              </a:rPr>
              <a:t>是重心</a:t>
            </a:r>
            <a:endParaRPr lang="en-US" altLang="zh-CN" sz="1800" dirty="0" smtClean="0">
              <a:latin typeface="+mj-ea"/>
              <a:ea typeface="+mj-ea"/>
            </a:endParaRPr>
          </a:p>
          <a:p>
            <a:pPr marL="167595" lvl="1" indent="-167595" defTabSz="330200">
              <a:lnSpc>
                <a:spcPct val="150000"/>
              </a:lnSpc>
              <a:buClr>
                <a:srgbClr val="000000"/>
              </a:buClr>
              <a:buSzPct val="100000"/>
            </a:pPr>
            <a:r>
              <a:rPr lang="en-US" altLang="zh-CN" sz="1400" dirty="0" smtClean="0">
                <a:solidFill>
                  <a:schemeClr val="tx2">
                    <a:lumMod val="60000"/>
                    <a:lumOff val="40000"/>
                  </a:schemeClr>
                </a:solidFill>
                <a:latin typeface="+mj-ea"/>
                <a:ea typeface="+mj-ea"/>
              </a:rPr>
              <a:t>    </a:t>
            </a:r>
            <a:r>
              <a:rPr lang="zh-CN" altLang="zh-CN" sz="1400" dirty="0" smtClean="0">
                <a:solidFill>
                  <a:schemeClr val="tx2">
                    <a:lumMod val="60000"/>
                    <a:lumOff val="40000"/>
                  </a:schemeClr>
                </a:solidFill>
                <a:latin typeface="+mj-ea"/>
                <a:ea typeface="+mj-ea"/>
              </a:rPr>
              <a:t>通过会员服务</a:t>
            </a:r>
            <a:r>
              <a:rPr lang="zh-CN" altLang="en-US" sz="1400" dirty="0" smtClean="0">
                <a:solidFill>
                  <a:schemeClr val="tx2">
                    <a:lumMod val="60000"/>
                    <a:lumOff val="40000"/>
                  </a:schemeClr>
                </a:solidFill>
                <a:latin typeface="+mj-ea"/>
                <a:ea typeface="+mj-ea"/>
              </a:rPr>
              <a:t>和移动应用</a:t>
            </a:r>
            <a:r>
              <a:rPr lang="zh-CN" altLang="zh-CN" sz="1400" dirty="0" smtClean="0">
                <a:solidFill>
                  <a:schemeClr val="tx2">
                    <a:lumMod val="60000"/>
                    <a:lumOff val="40000"/>
                  </a:schemeClr>
                </a:solidFill>
                <a:latin typeface="+mj-ea"/>
                <a:ea typeface="+mj-ea"/>
              </a:rPr>
              <a:t>来黏住用户，提高用户忠诚度</a:t>
            </a:r>
            <a:r>
              <a:rPr lang="zh-CN" altLang="en-US" sz="1400" dirty="0" smtClean="0">
                <a:solidFill>
                  <a:schemeClr val="tx2">
                    <a:lumMod val="60000"/>
                    <a:lumOff val="40000"/>
                  </a:schemeClr>
                </a:solidFill>
                <a:latin typeface="+mj-ea"/>
                <a:ea typeface="+mj-ea"/>
              </a:rPr>
              <a:t>和依赖度</a:t>
            </a:r>
            <a:r>
              <a:rPr lang="zh-CN" altLang="zh-CN" sz="1400" dirty="0" smtClean="0">
                <a:solidFill>
                  <a:schemeClr val="tx2">
                    <a:lumMod val="60000"/>
                    <a:lumOff val="40000"/>
                  </a:schemeClr>
                </a:solidFill>
                <a:latin typeface="+mj-ea"/>
                <a:ea typeface="+mj-ea"/>
              </a:rPr>
              <a:t>，是百货竞争力的核心</a:t>
            </a:r>
            <a:endParaRPr lang="en-US" altLang="de-DE" sz="1400" dirty="0">
              <a:solidFill>
                <a:schemeClr val="tx2">
                  <a:lumMod val="60000"/>
                  <a:lumOff val="40000"/>
                </a:schemeClr>
              </a:solidFill>
              <a:latin typeface="+mj-ea"/>
              <a:ea typeface="+mj-ea"/>
            </a:endParaRPr>
          </a:p>
        </p:txBody>
      </p:sp>
      <p:sp>
        <p:nvSpPr>
          <p:cNvPr id="12" name="Textframe 9"/>
          <p:cNvSpPr>
            <a:spLocks noChangeArrowheads="1"/>
          </p:cNvSpPr>
          <p:nvPr>
            <p:custDataLst>
              <p:tags r:id="rId6"/>
            </p:custDataLst>
          </p:nvPr>
        </p:nvSpPr>
        <p:spPr bwMode="auto">
          <a:xfrm>
            <a:off x="1547664" y="4077072"/>
            <a:ext cx="7056784" cy="738664"/>
          </a:xfrm>
          <a:prstGeom prst="rect">
            <a:avLst/>
          </a:prstGeom>
          <a:noFill/>
          <a:ln w="6350">
            <a:noFill/>
            <a:miter lim="800000"/>
            <a:headEnd/>
            <a:tailEnd/>
          </a:ln>
          <a:effectLst/>
        </p:spPr>
        <p:txBody>
          <a:bodyPr wrap="square" lIns="0" tIns="0" rIns="0" bIns="0" anchor="t" anchorCtr="0">
            <a:spAutoFit/>
          </a:bodyPr>
          <a:lstStyle>
            <a:defPPr>
              <a:defRPr lang="de-DE"/>
            </a:defPPr>
            <a:lvl1pPr algn="l" rtl="0" fontAlgn="base">
              <a:spcBef>
                <a:spcPct val="0"/>
              </a:spcBef>
              <a:spcAft>
                <a:spcPct val="0"/>
              </a:spcAft>
              <a:defRPr sz="1300" b="1" kern="1200">
                <a:solidFill>
                  <a:schemeClr val="tx1"/>
                </a:solidFill>
                <a:latin typeface="Arial" charset="0"/>
                <a:ea typeface="+mn-ea"/>
                <a:cs typeface="+mn-cs"/>
              </a:defRPr>
            </a:lvl1pPr>
            <a:lvl2pPr marL="457200" algn="l" rtl="0" fontAlgn="base">
              <a:spcBef>
                <a:spcPct val="0"/>
              </a:spcBef>
              <a:spcAft>
                <a:spcPct val="0"/>
              </a:spcAft>
              <a:defRPr sz="1300" b="1" kern="1200">
                <a:solidFill>
                  <a:schemeClr val="tx1"/>
                </a:solidFill>
                <a:latin typeface="Arial" charset="0"/>
                <a:ea typeface="+mn-ea"/>
                <a:cs typeface="+mn-cs"/>
              </a:defRPr>
            </a:lvl2pPr>
            <a:lvl3pPr marL="914400" algn="l" rtl="0" fontAlgn="base">
              <a:spcBef>
                <a:spcPct val="0"/>
              </a:spcBef>
              <a:spcAft>
                <a:spcPct val="0"/>
              </a:spcAft>
              <a:defRPr sz="1300" b="1" kern="1200">
                <a:solidFill>
                  <a:schemeClr val="tx1"/>
                </a:solidFill>
                <a:latin typeface="Arial" charset="0"/>
                <a:ea typeface="+mn-ea"/>
                <a:cs typeface="+mn-cs"/>
              </a:defRPr>
            </a:lvl3pPr>
            <a:lvl4pPr marL="1371600" algn="l" rtl="0" fontAlgn="base">
              <a:spcBef>
                <a:spcPct val="0"/>
              </a:spcBef>
              <a:spcAft>
                <a:spcPct val="0"/>
              </a:spcAft>
              <a:defRPr sz="1300" b="1" kern="1200">
                <a:solidFill>
                  <a:schemeClr val="tx1"/>
                </a:solidFill>
                <a:latin typeface="Arial" charset="0"/>
                <a:ea typeface="+mn-ea"/>
                <a:cs typeface="+mn-cs"/>
              </a:defRPr>
            </a:lvl4pPr>
            <a:lvl5pPr marL="1828800" algn="l" rtl="0" fontAlgn="base">
              <a:spcBef>
                <a:spcPct val="0"/>
              </a:spcBef>
              <a:spcAft>
                <a:spcPct val="0"/>
              </a:spcAft>
              <a:defRPr sz="1300" b="1" kern="1200">
                <a:solidFill>
                  <a:schemeClr val="tx1"/>
                </a:solidFill>
                <a:latin typeface="Arial" charset="0"/>
                <a:ea typeface="+mn-ea"/>
                <a:cs typeface="+mn-cs"/>
              </a:defRPr>
            </a:lvl5pPr>
            <a:lvl6pPr marL="2286000" algn="l" defTabSz="914400" rtl="0" eaLnBrk="1" latinLnBrk="0" hangingPunct="1">
              <a:defRPr sz="1300" b="1" kern="1200">
                <a:solidFill>
                  <a:schemeClr val="tx1"/>
                </a:solidFill>
                <a:latin typeface="Arial" charset="0"/>
                <a:ea typeface="+mn-ea"/>
                <a:cs typeface="+mn-cs"/>
              </a:defRPr>
            </a:lvl6pPr>
            <a:lvl7pPr marL="2743200" algn="l" defTabSz="914400" rtl="0" eaLnBrk="1" latinLnBrk="0" hangingPunct="1">
              <a:defRPr sz="1300" b="1" kern="1200">
                <a:solidFill>
                  <a:schemeClr val="tx1"/>
                </a:solidFill>
                <a:latin typeface="Arial" charset="0"/>
                <a:ea typeface="+mn-ea"/>
                <a:cs typeface="+mn-cs"/>
              </a:defRPr>
            </a:lvl7pPr>
            <a:lvl8pPr marL="3200400" algn="l" defTabSz="914400" rtl="0" eaLnBrk="1" latinLnBrk="0" hangingPunct="1">
              <a:defRPr sz="1300" b="1" kern="1200">
                <a:solidFill>
                  <a:schemeClr val="tx1"/>
                </a:solidFill>
                <a:latin typeface="Arial" charset="0"/>
                <a:ea typeface="+mn-ea"/>
                <a:cs typeface="+mn-cs"/>
              </a:defRPr>
            </a:lvl8pPr>
            <a:lvl9pPr marL="3657600" algn="l" defTabSz="914400" rtl="0" eaLnBrk="1" latinLnBrk="0" hangingPunct="1">
              <a:defRPr sz="1300" b="1" kern="1200">
                <a:solidFill>
                  <a:schemeClr val="tx1"/>
                </a:solidFill>
                <a:latin typeface="Arial" charset="0"/>
                <a:ea typeface="+mn-ea"/>
                <a:cs typeface="+mn-cs"/>
              </a:defRPr>
            </a:lvl9pPr>
          </a:lstStyle>
          <a:p>
            <a:pPr lvl="0">
              <a:lnSpc>
                <a:spcPct val="150000"/>
              </a:lnSpc>
            </a:pPr>
            <a:r>
              <a:rPr lang="zh-CN" altLang="zh-CN" sz="1800" dirty="0" smtClean="0">
                <a:latin typeface="+mj-ea"/>
                <a:ea typeface="+mj-ea"/>
              </a:rPr>
              <a:t>提高销售收入，加强对远程用户的渗透和服务</a:t>
            </a:r>
            <a:endParaRPr lang="en-US" altLang="zh-CN" sz="1800" dirty="0" smtClean="0">
              <a:latin typeface="+mj-ea"/>
              <a:ea typeface="+mj-ea"/>
            </a:endParaRPr>
          </a:p>
          <a:p>
            <a:pPr lvl="0">
              <a:lnSpc>
                <a:spcPct val="150000"/>
              </a:lnSpc>
            </a:pPr>
            <a:r>
              <a:rPr lang="zh-CN" altLang="zh-CN" sz="1400" dirty="0" smtClean="0">
                <a:solidFill>
                  <a:schemeClr val="tx2">
                    <a:lumMod val="60000"/>
                    <a:lumOff val="40000"/>
                  </a:schemeClr>
                </a:solidFill>
                <a:latin typeface="+mj-ea"/>
                <a:ea typeface="+mj-ea"/>
              </a:rPr>
              <a:t>加强了对门店未覆盖地区的业务渗透，扩大会员数量，提高整体销售收入</a:t>
            </a:r>
            <a:endParaRPr lang="zh-CN" altLang="zh-CN" sz="1400" b="0" dirty="0">
              <a:solidFill>
                <a:schemeClr val="tx2">
                  <a:lumMod val="60000"/>
                  <a:lumOff val="40000"/>
                </a:schemeClr>
              </a:solidFill>
              <a:latin typeface="+mj-ea"/>
              <a:ea typeface="+mj-ea"/>
            </a:endParaRPr>
          </a:p>
        </p:txBody>
      </p:sp>
      <p:sp>
        <p:nvSpPr>
          <p:cNvPr id="13" name="Rectangle 30"/>
          <p:cNvSpPr/>
          <p:nvPr/>
        </p:nvSpPr>
        <p:spPr>
          <a:xfrm>
            <a:off x="256237" y="5247292"/>
            <a:ext cx="923391" cy="683055"/>
          </a:xfrm>
          <a:prstGeom prst="rect">
            <a:avLst/>
          </a:prstGeom>
          <a:solidFill>
            <a:schemeClr val="accent1">
              <a:lumMod val="75000"/>
            </a:schemeClr>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smtClean="0">
                <a:solidFill>
                  <a:schemeClr val="bg1"/>
                </a:solidFill>
                <a:latin typeface="+mj-ea"/>
                <a:ea typeface="+mj-ea"/>
                <a:cs typeface="Arial" pitchFamily="34" charset="0"/>
              </a:rPr>
              <a:t>转型</a:t>
            </a:r>
            <a:endParaRPr lang="en-US" sz="2000" dirty="0" smtClean="0">
              <a:solidFill>
                <a:schemeClr val="bg1"/>
              </a:solidFill>
              <a:latin typeface="+mj-ea"/>
              <a:ea typeface="+mj-ea"/>
              <a:cs typeface="Arial" pitchFamily="34" charset="0"/>
            </a:endParaRPr>
          </a:p>
        </p:txBody>
      </p:sp>
      <p:sp>
        <p:nvSpPr>
          <p:cNvPr id="14" name="Textframe 9"/>
          <p:cNvSpPr>
            <a:spLocks noChangeArrowheads="1"/>
          </p:cNvSpPr>
          <p:nvPr>
            <p:custDataLst>
              <p:tags r:id="rId7"/>
            </p:custDataLst>
          </p:nvPr>
        </p:nvSpPr>
        <p:spPr bwMode="auto">
          <a:xfrm>
            <a:off x="1547664" y="5251140"/>
            <a:ext cx="7200800" cy="1061829"/>
          </a:xfrm>
          <a:prstGeom prst="rect">
            <a:avLst/>
          </a:prstGeom>
          <a:noFill/>
          <a:ln w="6350">
            <a:noFill/>
            <a:miter lim="800000"/>
            <a:headEnd/>
            <a:tailEnd/>
          </a:ln>
          <a:effectLst/>
        </p:spPr>
        <p:txBody>
          <a:bodyPr wrap="square" lIns="0" tIns="0" rIns="0" bIns="0" anchor="t" anchorCtr="0">
            <a:spAutoFit/>
          </a:bodyPr>
          <a:lstStyle>
            <a:defPPr>
              <a:defRPr lang="de-DE"/>
            </a:defPPr>
            <a:lvl1pPr algn="l" rtl="0" fontAlgn="base">
              <a:spcBef>
                <a:spcPct val="0"/>
              </a:spcBef>
              <a:spcAft>
                <a:spcPct val="0"/>
              </a:spcAft>
              <a:defRPr sz="1300" b="1" kern="1200">
                <a:solidFill>
                  <a:schemeClr val="tx1"/>
                </a:solidFill>
                <a:latin typeface="Arial" charset="0"/>
                <a:ea typeface="+mn-ea"/>
                <a:cs typeface="+mn-cs"/>
              </a:defRPr>
            </a:lvl1pPr>
            <a:lvl2pPr marL="457200" algn="l" rtl="0" fontAlgn="base">
              <a:spcBef>
                <a:spcPct val="0"/>
              </a:spcBef>
              <a:spcAft>
                <a:spcPct val="0"/>
              </a:spcAft>
              <a:defRPr sz="1300" b="1" kern="1200">
                <a:solidFill>
                  <a:schemeClr val="tx1"/>
                </a:solidFill>
                <a:latin typeface="Arial" charset="0"/>
                <a:ea typeface="+mn-ea"/>
                <a:cs typeface="+mn-cs"/>
              </a:defRPr>
            </a:lvl2pPr>
            <a:lvl3pPr marL="914400" algn="l" rtl="0" fontAlgn="base">
              <a:spcBef>
                <a:spcPct val="0"/>
              </a:spcBef>
              <a:spcAft>
                <a:spcPct val="0"/>
              </a:spcAft>
              <a:defRPr sz="1300" b="1" kern="1200">
                <a:solidFill>
                  <a:schemeClr val="tx1"/>
                </a:solidFill>
                <a:latin typeface="Arial" charset="0"/>
                <a:ea typeface="+mn-ea"/>
                <a:cs typeface="+mn-cs"/>
              </a:defRPr>
            </a:lvl3pPr>
            <a:lvl4pPr marL="1371600" algn="l" rtl="0" fontAlgn="base">
              <a:spcBef>
                <a:spcPct val="0"/>
              </a:spcBef>
              <a:spcAft>
                <a:spcPct val="0"/>
              </a:spcAft>
              <a:defRPr sz="1300" b="1" kern="1200">
                <a:solidFill>
                  <a:schemeClr val="tx1"/>
                </a:solidFill>
                <a:latin typeface="Arial" charset="0"/>
                <a:ea typeface="+mn-ea"/>
                <a:cs typeface="+mn-cs"/>
              </a:defRPr>
            </a:lvl4pPr>
            <a:lvl5pPr marL="1828800" algn="l" rtl="0" fontAlgn="base">
              <a:spcBef>
                <a:spcPct val="0"/>
              </a:spcBef>
              <a:spcAft>
                <a:spcPct val="0"/>
              </a:spcAft>
              <a:defRPr sz="1300" b="1" kern="1200">
                <a:solidFill>
                  <a:schemeClr val="tx1"/>
                </a:solidFill>
                <a:latin typeface="Arial" charset="0"/>
                <a:ea typeface="+mn-ea"/>
                <a:cs typeface="+mn-cs"/>
              </a:defRPr>
            </a:lvl5pPr>
            <a:lvl6pPr marL="2286000" algn="l" defTabSz="914400" rtl="0" eaLnBrk="1" latinLnBrk="0" hangingPunct="1">
              <a:defRPr sz="1300" b="1" kern="1200">
                <a:solidFill>
                  <a:schemeClr val="tx1"/>
                </a:solidFill>
                <a:latin typeface="Arial" charset="0"/>
                <a:ea typeface="+mn-ea"/>
                <a:cs typeface="+mn-cs"/>
              </a:defRPr>
            </a:lvl6pPr>
            <a:lvl7pPr marL="2743200" algn="l" defTabSz="914400" rtl="0" eaLnBrk="1" latinLnBrk="0" hangingPunct="1">
              <a:defRPr sz="1300" b="1" kern="1200">
                <a:solidFill>
                  <a:schemeClr val="tx1"/>
                </a:solidFill>
                <a:latin typeface="Arial" charset="0"/>
                <a:ea typeface="+mn-ea"/>
                <a:cs typeface="+mn-cs"/>
              </a:defRPr>
            </a:lvl7pPr>
            <a:lvl8pPr marL="3200400" algn="l" defTabSz="914400" rtl="0" eaLnBrk="1" latinLnBrk="0" hangingPunct="1">
              <a:defRPr sz="1300" b="1" kern="1200">
                <a:solidFill>
                  <a:schemeClr val="tx1"/>
                </a:solidFill>
                <a:latin typeface="Arial" charset="0"/>
                <a:ea typeface="+mn-ea"/>
                <a:cs typeface="+mn-cs"/>
              </a:defRPr>
            </a:lvl8pPr>
            <a:lvl9pPr marL="3657600" algn="l" defTabSz="914400" rtl="0" eaLnBrk="1" latinLnBrk="0" hangingPunct="1">
              <a:defRPr sz="1300" b="1" kern="1200">
                <a:solidFill>
                  <a:schemeClr val="tx1"/>
                </a:solidFill>
                <a:latin typeface="Arial" charset="0"/>
                <a:ea typeface="+mn-ea"/>
                <a:cs typeface="+mn-cs"/>
              </a:defRPr>
            </a:lvl9pPr>
          </a:lstStyle>
          <a:p>
            <a:pPr lvl="0">
              <a:lnSpc>
                <a:spcPct val="150000"/>
              </a:lnSpc>
            </a:pPr>
            <a:r>
              <a:rPr lang="zh-CN" altLang="zh-CN" sz="1800" dirty="0" smtClean="0">
                <a:latin typeface="+mj-ea"/>
                <a:ea typeface="+mj-ea"/>
              </a:rPr>
              <a:t>不断充实</a:t>
            </a:r>
            <a:r>
              <a:rPr lang="zh-CN" altLang="zh-CN" sz="1800" dirty="0" smtClean="0">
                <a:solidFill>
                  <a:srgbClr val="C00000"/>
                </a:solidFill>
                <a:latin typeface="+mj-ea"/>
                <a:ea typeface="+mj-ea"/>
              </a:rPr>
              <a:t>云楼层</a:t>
            </a:r>
            <a:r>
              <a:rPr lang="zh-CN" altLang="zh-CN" sz="1800" dirty="0" smtClean="0">
                <a:latin typeface="+mj-ea"/>
                <a:ea typeface="+mj-ea"/>
              </a:rPr>
              <a:t>，与</a:t>
            </a:r>
            <a:r>
              <a:rPr lang="zh-CN" altLang="en-US" sz="1800" dirty="0" smtClean="0">
                <a:latin typeface="+mj-ea"/>
                <a:ea typeface="+mj-ea"/>
              </a:rPr>
              <a:t>连锁式</a:t>
            </a:r>
            <a:r>
              <a:rPr lang="zh-CN" altLang="zh-CN" sz="1800" dirty="0" smtClean="0">
                <a:latin typeface="+mj-ea"/>
                <a:ea typeface="+mj-ea"/>
              </a:rPr>
              <a:t>协同发展，为商业模式转型做储备</a:t>
            </a:r>
            <a:endParaRPr lang="en-US" altLang="zh-CN" sz="1800" dirty="0" smtClean="0">
              <a:latin typeface="+mj-ea"/>
              <a:ea typeface="+mj-ea"/>
            </a:endParaRPr>
          </a:p>
          <a:p>
            <a:pPr>
              <a:lnSpc>
                <a:spcPct val="150000"/>
              </a:lnSpc>
            </a:pPr>
            <a:r>
              <a:rPr lang="zh-CN" altLang="zh-CN" sz="1400" dirty="0" smtClean="0">
                <a:solidFill>
                  <a:schemeClr val="tx2">
                    <a:lumMod val="60000"/>
                    <a:lumOff val="40000"/>
                  </a:schemeClr>
                </a:solidFill>
                <a:latin typeface="+mj-ea"/>
                <a:ea typeface="+mj-ea"/>
              </a:rPr>
              <a:t>为自营业务打好基础，不断筛选和优化自营品类，更全面的围绕目标用户和会员的需求服务，不断充实云楼层</a:t>
            </a:r>
          </a:p>
        </p:txBody>
      </p:sp>
      <p:cxnSp>
        <p:nvCxnSpPr>
          <p:cNvPr id="23" name="LeanLine Horizontal 634152242244391701"/>
          <p:cNvCxnSpPr/>
          <p:nvPr/>
        </p:nvCxnSpPr>
        <p:spPr>
          <a:xfrm>
            <a:off x="1389713" y="2806442"/>
            <a:ext cx="7378700" cy="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24" name="LeanLine Horizontal 634152242244391701"/>
          <p:cNvCxnSpPr/>
          <p:nvPr/>
        </p:nvCxnSpPr>
        <p:spPr>
          <a:xfrm>
            <a:off x="1389713" y="3847842"/>
            <a:ext cx="7378700" cy="0"/>
          </a:xfrm>
          <a:prstGeom prst="line">
            <a:avLst/>
          </a:prstGeom>
          <a:ln w="38100" cmpd="sng">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25" name="LeanLine Horizontal 634152242244391701"/>
          <p:cNvCxnSpPr/>
          <p:nvPr/>
        </p:nvCxnSpPr>
        <p:spPr>
          <a:xfrm>
            <a:off x="1389713" y="4889242"/>
            <a:ext cx="7378700" cy="0"/>
          </a:xfrm>
          <a:prstGeom prst="line">
            <a:avLst/>
          </a:prstGeom>
          <a:ln w="38100" cmpd="sng">
            <a:solidFill>
              <a:schemeClr val="accent3"/>
            </a:solidFill>
          </a:ln>
          <a:effectLst/>
        </p:spPr>
        <p:style>
          <a:lnRef idx="1">
            <a:schemeClr val="accent1"/>
          </a:lnRef>
          <a:fillRef idx="0">
            <a:schemeClr val="accent1"/>
          </a:fillRef>
          <a:effectRef idx="0">
            <a:schemeClr val="accent1"/>
          </a:effectRef>
          <a:fontRef idx="minor">
            <a:schemeClr val="tx1"/>
          </a:fontRef>
        </p:style>
      </p:cxnSp>
      <p:cxnSp>
        <p:nvCxnSpPr>
          <p:cNvPr id="26" name="LeanLine Horizontal 634152242244391701"/>
          <p:cNvCxnSpPr/>
          <p:nvPr/>
        </p:nvCxnSpPr>
        <p:spPr>
          <a:xfrm>
            <a:off x="1403648" y="6381328"/>
            <a:ext cx="7378700" cy="0"/>
          </a:xfrm>
          <a:prstGeom prst="line">
            <a:avLst/>
          </a:prstGeom>
          <a:ln w="38100" cmpd="sng">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27" name="Line 3"/>
          <p:cNvSpPr>
            <a:spLocks noChangeShapeType="1"/>
          </p:cNvSpPr>
          <p:nvPr>
            <p:custDataLst>
              <p:tags r:id="rId8"/>
            </p:custDataLst>
          </p:nvPr>
        </p:nvSpPr>
        <p:spPr bwMode="auto">
          <a:xfrm>
            <a:off x="1403648" y="5301208"/>
            <a:ext cx="0" cy="1080120"/>
          </a:xfrm>
          <a:prstGeom prst="line">
            <a:avLst/>
          </a:prstGeom>
          <a:noFill/>
          <a:ln w="41275">
            <a:solidFill>
              <a:schemeClr val="accent3"/>
            </a:solidFill>
            <a:round/>
            <a:headEnd/>
            <a:tailEnd/>
          </a:ln>
          <a:effectLst/>
        </p:spPr>
        <p:txBody>
          <a:bodyPr wrap="square" lIns="0" tIns="0" rIns="0" bIns="0" anchor="t" anchorCtr="0">
            <a:spAutoFit/>
          </a:bodyPr>
          <a:lstStyle/>
          <a:p>
            <a:endParaRPr lang="de-DE" sz="1500">
              <a:latin typeface="+mj-ea"/>
              <a:ea typeface="+mj-ea"/>
              <a:cs typeface="Arial" pitchFamily="34" charset="0"/>
            </a:endParaRPr>
          </a:p>
        </p:txBody>
      </p:sp>
      <p:sp>
        <p:nvSpPr>
          <p:cNvPr id="20" name="Line 3"/>
          <p:cNvSpPr>
            <a:spLocks noChangeShapeType="1"/>
          </p:cNvSpPr>
          <p:nvPr>
            <p:custDataLst>
              <p:tags r:id="rId9"/>
            </p:custDataLst>
          </p:nvPr>
        </p:nvSpPr>
        <p:spPr bwMode="auto">
          <a:xfrm>
            <a:off x="1388679" y="3068960"/>
            <a:ext cx="0" cy="84178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txBody>
          <a:bodyPr wrap="square" lIns="0" tIns="0" rIns="0" bIns="0" anchor="t" anchorCtr="0">
            <a:spAutoFit/>
          </a:bodyPr>
          <a:lstStyle/>
          <a:p>
            <a:endParaRPr lang="de-DE" sz="1500">
              <a:latin typeface="+mj-ea"/>
              <a:ea typeface="+mj-ea"/>
              <a:cs typeface="Arial" pitchFamily="34" charset="0"/>
            </a:endParaRPr>
          </a:p>
        </p:txBody>
      </p:sp>
      <p:cxnSp>
        <p:nvCxnSpPr>
          <p:cNvPr id="21" name="LeanLine Horizontal 634152242244391701"/>
          <p:cNvCxnSpPr/>
          <p:nvPr/>
        </p:nvCxnSpPr>
        <p:spPr>
          <a:xfrm>
            <a:off x="1389713" y="3910334"/>
            <a:ext cx="7378700" cy="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22" name="Line 3"/>
          <p:cNvSpPr>
            <a:spLocks noChangeShapeType="1"/>
          </p:cNvSpPr>
          <p:nvPr>
            <p:custDataLst>
              <p:tags r:id="rId10"/>
            </p:custDataLst>
          </p:nvPr>
        </p:nvSpPr>
        <p:spPr bwMode="auto">
          <a:xfrm>
            <a:off x="1388679" y="4149080"/>
            <a:ext cx="0" cy="84178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txBody>
          <a:bodyPr wrap="square" lIns="0" tIns="0" rIns="0" bIns="0" anchor="t" anchorCtr="0">
            <a:spAutoFit/>
          </a:bodyPr>
          <a:lstStyle/>
          <a:p>
            <a:endParaRPr lang="de-DE" sz="1500">
              <a:latin typeface="+mj-ea"/>
              <a:ea typeface="+mj-ea"/>
              <a:cs typeface="Arial" pitchFamily="34" charset="0"/>
            </a:endParaRPr>
          </a:p>
        </p:txBody>
      </p:sp>
      <p:cxnSp>
        <p:nvCxnSpPr>
          <p:cNvPr id="28" name="LeanLine Horizontal 634152242244391701"/>
          <p:cNvCxnSpPr/>
          <p:nvPr/>
        </p:nvCxnSpPr>
        <p:spPr>
          <a:xfrm>
            <a:off x="1389713" y="4990454"/>
            <a:ext cx="7378700" cy="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sp>
        <p:nvSpPr>
          <p:cNvPr id="29" name="Line 3"/>
          <p:cNvSpPr>
            <a:spLocks noChangeShapeType="1"/>
          </p:cNvSpPr>
          <p:nvPr>
            <p:custDataLst>
              <p:tags r:id="rId11"/>
            </p:custDataLst>
          </p:nvPr>
        </p:nvSpPr>
        <p:spPr bwMode="auto">
          <a:xfrm>
            <a:off x="1388679" y="5445224"/>
            <a:ext cx="0" cy="841780"/>
          </a:xfrm>
          <a:prstGeom prst="line">
            <a:avLst/>
          </a:prstGeom>
          <a:noFill/>
          <a:ln w="41275">
            <a:solidFill>
              <a:schemeClr val="accent3"/>
            </a:solidFill>
            <a:round/>
            <a:headEnd/>
            <a:tailEnd/>
          </a:ln>
          <a:effectLst/>
        </p:spPr>
        <p:txBody>
          <a:bodyPr wrap="square" lIns="0" tIns="0" rIns="0" bIns="0" anchor="t" anchorCtr="0">
            <a:spAutoFit/>
          </a:bodyPr>
          <a:lstStyle/>
          <a:p>
            <a:endParaRPr lang="de-DE" sz="1500">
              <a:latin typeface="+mj-ea"/>
              <a:ea typeface="+mj-ea"/>
              <a:cs typeface="Arial" pitchFamily="34" charset="0"/>
            </a:endParaRPr>
          </a:p>
        </p:txBody>
      </p:sp>
      <p:sp>
        <p:nvSpPr>
          <p:cNvPr id="30" name="Line 3"/>
          <p:cNvSpPr>
            <a:spLocks noChangeShapeType="1"/>
          </p:cNvSpPr>
          <p:nvPr>
            <p:custDataLst>
              <p:tags r:id="rId12"/>
            </p:custDataLst>
          </p:nvPr>
        </p:nvSpPr>
        <p:spPr bwMode="auto">
          <a:xfrm>
            <a:off x="1388679" y="5527862"/>
            <a:ext cx="0" cy="84178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txBody>
          <a:bodyPr wrap="square" lIns="0" tIns="0" rIns="0" bIns="0" anchor="t" anchorCtr="0">
            <a:spAutoFit/>
          </a:bodyPr>
          <a:lstStyle/>
          <a:p>
            <a:endParaRPr lang="de-DE" sz="1500">
              <a:latin typeface="+mj-ea"/>
              <a:ea typeface="+mj-ea"/>
              <a:cs typeface="Arial" pitchFamily="34" charset="0"/>
            </a:endParaRPr>
          </a:p>
        </p:txBody>
      </p:sp>
      <p:cxnSp>
        <p:nvCxnSpPr>
          <p:cNvPr id="31" name="LeanLine Horizontal 634152242244391701"/>
          <p:cNvCxnSpPr/>
          <p:nvPr/>
        </p:nvCxnSpPr>
        <p:spPr>
          <a:xfrm>
            <a:off x="1389713" y="6369236"/>
            <a:ext cx="7378700" cy="0"/>
          </a:xfrm>
          <a:prstGeom prst="line">
            <a:avLst/>
          </a:prstGeom>
          <a:ln w="38100" cmpd="sng">
            <a:solidFill>
              <a:schemeClr val="accent2">
                <a:lumMod val="50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dirty="0" smtClean="0">
                <a:latin typeface="Hiragino Sans GB W3"/>
                <a:ea typeface="Hiragino Sans GB W3"/>
                <a:cs typeface="Hiragino Sans GB W3"/>
              </a:rPr>
              <a:t>万汇</a:t>
            </a:r>
            <a:r>
              <a:rPr lang="en-US" altLang="zh-CN" dirty="0" smtClean="0">
                <a:latin typeface="Hiragino Sans GB W3"/>
                <a:ea typeface="Hiragino Sans GB W3"/>
                <a:cs typeface="Hiragino Sans GB W3"/>
              </a:rPr>
              <a:t>LBS</a:t>
            </a:r>
            <a:r>
              <a:rPr lang="zh-CN" altLang="en-US" dirty="0" smtClean="0">
                <a:latin typeface="Hiragino Sans GB W3"/>
                <a:ea typeface="Hiragino Sans GB W3"/>
                <a:cs typeface="Hiragino Sans GB W3"/>
              </a:rPr>
              <a:t>之智能寻车</a:t>
            </a:r>
            <a:endParaRPr lang="en-US" dirty="0">
              <a:latin typeface="Hiragino Sans GB W3"/>
              <a:ea typeface="Hiragino Sans GB W3"/>
              <a:cs typeface="Hiragino Sans GB W3"/>
            </a:endParaRPr>
          </a:p>
        </p:txBody>
      </p:sp>
      <p:pic>
        <p:nvPicPr>
          <p:cNvPr id="5" name="Picture 4" descr="停车导航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19524" y="2340452"/>
            <a:ext cx="4750467" cy="29690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4265856" y="2362921"/>
            <a:ext cx="4165261" cy="2039694"/>
          </a:xfrm>
          <a:prstGeom prst="rect">
            <a:avLst/>
          </a:prstGeom>
        </p:spPr>
        <p:txBody>
          <a:bodyPr wrap="square" lIns="98460" tIns="49229" rIns="98460" bIns="49229">
            <a:spAutoFit/>
          </a:bodyPr>
          <a:lstStyle/>
          <a:p>
            <a:pPr>
              <a:lnSpc>
                <a:spcPct val="150000"/>
              </a:lnSpc>
            </a:pPr>
            <a:r>
              <a:rPr lang="zh-CN" altLang="en-US" sz="1700" dirty="0">
                <a:solidFill>
                  <a:srgbClr val="004876"/>
                </a:solidFill>
                <a:latin typeface="Hiragino Sans GB W3"/>
                <a:ea typeface="Hiragino Sans GB W3"/>
                <a:cs typeface="Hiragino Sans GB W3"/>
              </a:rPr>
              <a:t>进入广场，使用</a:t>
            </a:r>
            <a:r>
              <a:rPr lang="zh-CN" altLang="en-US" sz="1700" b="1" dirty="0">
                <a:solidFill>
                  <a:srgbClr val="004876"/>
                </a:solidFill>
                <a:latin typeface="Hiragino Sans GB W3"/>
                <a:ea typeface="Hiragino Sans GB W3"/>
                <a:cs typeface="Hiragino Sans GB W3"/>
              </a:rPr>
              <a:t>［万汇］</a:t>
            </a:r>
            <a:r>
              <a:rPr lang="en-US" altLang="zh-CN" sz="1700" dirty="0">
                <a:solidFill>
                  <a:srgbClr val="004876"/>
                </a:solidFill>
                <a:latin typeface="Hiragino Sans GB W3"/>
                <a:ea typeface="Hiragino Sans GB W3"/>
                <a:cs typeface="Hiragino Sans GB W3"/>
              </a:rPr>
              <a:t>app</a:t>
            </a:r>
            <a:r>
              <a:rPr lang="zh-CN" altLang="en-US" sz="1700" dirty="0">
                <a:solidFill>
                  <a:srgbClr val="004876"/>
                </a:solidFill>
                <a:latin typeface="Hiragino Sans GB W3"/>
                <a:ea typeface="Hiragino Sans GB W3"/>
                <a:cs typeface="Hiragino Sans GB W3"/>
              </a:rPr>
              <a:t>，定位顾客当前位置（停车位置）；顾客离开广场时，智能计算到达停车位最佳路径，比如从</a:t>
            </a:r>
            <a:r>
              <a:rPr lang="en-US" altLang="zh-CN" sz="1700" dirty="0">
                <a:solidFill>
                  <a:srgbClr val="004876"/>
                </a:solidFill>
                <a:latin typeface="Hiragino Sans GB W3"/>
                <a:ea typeface="Hiragino Sans GB W3"/>
                <a:cs typeface="Hiragino Sans GB W3"/>
              </a:rPr>
              <a:t>3</a:t>
            </a:r>
            <a:r>
              <a:rPr lang="zh-CN" altLang="en-US" sz="1700" dirty="0">
                <a:solidFill>
                  <a:srgbClr val="004876"/>
                </a:solidFill>
                <a:latin typeface="Hiragino Sans GB W3"/>
                <a:ea typeface="Hiragino Sans GB W3"/>
                <a:cs typeface="Hiragino Sans GB W3"/>
              </a:rPr>
              <a:t>楼通过直梯直达</a:t>
            </a:r>
            <a:r>
              <a:rPr lang="en-US" altLang="zh-CN" sz="1700" dirty="0">
                <a:solidFill>
                  <a:srgbClr val="004876"/>
                </a:solidFill>
                <a:latin typeface="Hiragino Sans GB W3"/>
                <a:ea typeface="Hiragino Sans GB W3"/>
                <a:cs typeface="Hiragino Sans GB W3"/>
              </a:rPr>
              <a:t>B2</a:t>
            </a:r>
            <a:r>
              <a:rPr lang="zh-CN" altLang="en-US" sz="1700" dirty="0">
                <a:solidFill>
                  <a:srgbClr val="004876"/>
                </a:solidFill>
                <a:latin typeface="Hiragino Sans GB W3"/>
                <a:ea typeface="Hiragino Sans GB W3"/>
                <a:cs typeface="Hiragino Sans GB W3"/>
              </a:rPr>
              <a:t>停车场</a:t>
            </a:r>
            <a:r>
              <a:rPr lang="en-US" altLang="zh-CN" sz="1700" dirty="0">
                <a:solidFill>
                  <a:srgbClr val="004876"/>
                </a:solidFill>
                <a:latin typeface="Hiragino Sans GB W3"/>
                <a:ea typeface="Hiragino Sans GB W3"/>
                <a:cs typeface="Hiragino Sans GB W3"/>
              </a:rPr>
              <a:t>D</a:t>
            </a:r>
            <a:r>
              <a:rPr lang="zh-CN" altLang="en-US" sz="1700" dirty="0">
                <a:solidFill>
                  <a:srgbClr val="004876"/>
                </a:solidFill>
                <a:latin typeface="Hiragino Sans GB W3"/>
                <a:ea typeface="Hiragino Sans GB W3"/>
                <a:cs typeface="Hiragino Sans GB W3"/>
              </a:rPr>
              <a:t>区，再从</a:t>
            </a:r>
            <a:r>
              <a:rPr lang="en-US" altLang="zh-CN" sz="1700" dirty="0">
                <a:solidFill>
                  <a:srgbClr val="004876"/>
                </a:solidFill>
                <a:latin typeface="Hiragino Sans GB W3"/>
                <a:ea typeface="Hiragino Sans GB W3"/>
                <a:cs typeface="Hiragino Sans GB W3"/>
              </a:rPr>
              <a:t>D</a:t>
            </a:r>
            <a:r>
              <a:rPr lang="zh-CN" altLang="en-US" sz="1700" dirty="0">
                <a:solidFill>
                  <a:srgbClr val="004876"/>
                </a:solidFill>
                <a:latin typeface="Hiragino Sans GB W3"/>
                <a:ea typeface="Hiragino Sans GB W3"/>
                <a:cs typeface="Hiragino Sans GB W3"/>
              </a:rPr>
              <a:t>区引导到</a:t>
            </a:r>
            <a:r>
              <a:rPr lang="en-US" altLang="zh-CN" sz="1700" dirty="0">
                <a:solidFill>
                  <a:srgbClr val="004876"/>
                </a:solidFill>
                <a:latin typeface="Hiragino Sans GB W3"/>
                <a:ea typeface="Hiragino Sans GB W3"/>
                <a:cs typeface="Hiragino Sans GB W3"/>
              </a:rPr>
              <a:t>A</a:t>
            </a:r>
            <a:r>
              <a:rPr lang="zh-CN" altLang="en-US" sz="1700" dirty="0">
                <a:solidFill>
                  <a:srgbClr val="004876"/>
                </a:solidFill>
                <a:latin typeface="Hiragino Sans GB W3"/>
                <a:ea typeface="Hiragino Sans GB W3"/>
                <a:cs typeface="Hiragino Sans GB W3"/>
              </a:rPr>
              <a:t>区顾客停车位。</a:t>
            </a:r>
            <a:endParaRPr lang="en-US" altLang="zh-CN" sz="1700" dirty="0">
              <a:solidFill>
                <a:srgbClr val="004876"/>
              </a:solidFill>
              <a:latin typeface="Hiragino Sans GB W3"/>
              <a:ea typeface="Hiragino Sans GB W3"/>
              <a:cs typeface="Hiragino Sans GB W3"/>
            </a:endParaRPr>
          </a:p>
        </p:txBody>
      </p:sp>
    </p:spTree>
    <p:extLst>
      <p:ext uri="{BB962C8B-B14F-4D97-AF65-F5344CB8AC3E}">
        <p14:creationId xmlns:p14="http://schemas.microsoft.com/office/powerpoint/2010/main" val="129188837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矩形 7"/>
          <p:cNvSpPr>
            <a:spLocks noChangeArrowheads="1"/>
          </p:cNvSpPr>
          <p:nvPr/>
        </p:nvSpPr>
        <p:spPr bwMode="auto">
          <a:xfrm>
            <a:off x="76200" y="122776"/>
            <a:ext cx="4968027"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9713" indent="-239713">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2800" b="1" dirty="0">
                <a:solidFill>
                  <a:schemeClr val="bg1"/>
                </a:solidFill>
                <a:sym typeface="Helvetica"/>
              </a:rPr>
              <a:t>客流量数据详细截图</a:t>
            </a:r>
            <a:r>
              <a:rPr lang="en-US" altLang="zh-CN" sz="2800" b="1" dirty="0">
                <a:solidFill>
                  <a:schemeClr val="bg1"/>
                </a:solidFill>
                <a:sym typeface="Helvetica"/>
              </a:rPr>
              <a:t>-</a:t>
            </a:r>
            <a:r>
              <a:rPr lang="zh-CN" altLang="en-US" sz="2800" b="1" dirty="0">
                <a:solidFill>
                  <a:schemeClr val="bg1"/>
                </a:solidFill>
                <a:sym typeface="Helvetica"/>
              </a:rPr>
              <a:t>当日客流</a:t>
            </a:r>
            <a:endParaRPr lang="en-US" altLang="zh-CN" sz="2800" b="1" dirty="0">
              <a:solidFill>
                <a:schemeClr val="bg1"/>
              </a:solidFill>
              <a:sym typeface="Helvetica"/>
            </a:endParaRPr>
          </a:p>
        </p:txBody>
      </p:sp>
      <p:pic>
        <p:nvPicPr>
          <p:cNvPr id="20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62325"/>
            <a:ext cx="6249988"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194" y="1436125"/>
            <a:ext cx="5790406" cy="296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8275905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1078" t="272" r="6940" b="-1"/>
          <a:stretch/>
        </p:blipFill>
        <p:spPr>
          <a:xfrm>
            <a:off x="133350" y="2781300"/>
            <a:ext cx="2970213" cy="2705100"/>
          </a:xfrm>
          <a:prstGeom prst="rect">
            <a:avLst/>
          </a:prstGeom>
          <a:ln>
            <a:solidFill>
              <a:schemeClr val="accent1"/>
            </a:solid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4"/>
          <a:srcRect l="21656" t="-150" r="5358"/>
          <a:stretch/>
        </p:blipFill>
        <p:spPr>
          <a:xfrm>
            <a:off x="3103563" y="3467100"/>
            <a:ext cx="2968625" cy="2705100"/>
          </a:xfrm>
          <a:prstGeom prst="rect">
            <a:avLst/>
          </a:prstGeom>
          <a:ln>
            <a:solidFill>
              <a:schemeClr val="accent1"/>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5"/>
          <a:srcRect l="20657" r="7027"/>
          <a:stretch/>
        </p:blipFill>
        <p:spPr>
          <a:xfrm>
            <a:off x="6013450" y="2862263"/>
            <a:ext cx="2970213" cy="2700337"/>
          </a:xfrm>
          <a:prstGeom prst="rect">
            <a:avLst/>
          </a:prstGeom>
          <a:ln>
            <a:solidFill>
              <a:schemeClr val="accent1"/>
            </a:solidFill>
          </a:ln>
          <a:effectLst>
            <a:outerShdw blurRad="292100" dist="139700" dir="2700000" algn="tl" rotWithShape="0">
              <a:srgbClr val="333333">
                <a:alpha val="65000"/>
              </a:srgbClr>
            </a:outerShdw>
          </a:effectLst>
        </p:spPr>
      </p:pic>
      <p:sp>
        <p:nvSpPr>
          <p:cNvPr id="3077" name="TextBox 6"/>
          <p:cNvSpPr txBox="1">
            <a:spLocks noChangeArrowheads="1"/>
          </p:cNvSpPr>
          <p:nvPr/>
        </p:nvSpPr>
        <p:spPr bwMode="auto">
          <a:xfrm>
            <a:off x="325438" y="1524000"/>
            <a:ext cx="612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zh-CN" altLang="en-US"/>
              <a:t>（人流密度）：</a:t>
            </a:r>
          </a:p>
        </p:txBody>
      </p:sp>
      <p:sp>
        <p:nvSpPr>
          <p:cNvPr id="3078" name="TextBox 7"/>
          <p:cNvSpPr txBox="1">
            <a:spLocks noChangeArrowheads="1"/>
          </p:cNvSpPr>
          <p:nvPr/>
        </p:nvSpPr>
        <p:spPr bwMode="auto">
          <a:xfrm>
            <a:off x="442913" y="2466975"/>
            <a:ext cx="18145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200"/>
              <a:t>2013.11.30  15:00</a:t>
            </a:r>
            <a:endParaRPr lang="zh-CN" altLang="en-US" sz="1200"/>
          </a:p>
        </p:txBody>
      </p:sp>
      <p:sp>
        <p:nvSpPr>
          <p:cNvPr id="3079" name="TextBox 8"/>
          <p:cNvSpPr txBox="1">
            <a:spLocks noChangeArrowheads="1"/>
          </p:cNvSpPr>
          <p:nvPr/>
        </p:nvSpPr>
        <p:spPr bwMode="auto">
          <a:xfrm>
            <a:off x="3748088" y="3228975"/>
            <a:ext cx="18145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200"/>
              <a:t>2013.11.30  17:00</a:t>
            </a:r>
            <a:endParaRPr lang="zh-CN" altLang="en-US" sz="1200"/>
          </a:p>
        </p:txBody>
      </p:sp>
      <p:sp>
        <p:nvSpPr>
          <p:cNvPr id="3080" name="TextBox 9"/>
          <p:cNvSpPr txBox="1">
            <a:spLocks noChangeArrowheads="1"/>
          </p:cNvSpPr>
          <p:nvPr/>
        </p:nvSpPr>
        <p:spPr bwMode="auto">
          <a:xfrm>
            <a:off x="6872288" y="2543175"/>
            <a:ext cx="18145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r>
              <a:rPr lang="en-US" altLang="zh-CN" sz="1200"/>
              <a:t>2013.11.30  19:00</a:t>
            </a:r>
            <a:endParaRPr lang="zh-CN" altLang="en-US" sz="1200"/>
          </a:p>
        </p:txBody>
      </p:sp>
      <p:graphicFrame>
        <p:nvGraphicFramePr>
          <p:cNvPr id="11" name="Table 10"/>
          <p:cNvGraphicFramePr>
            <a:graphicFrameLocks noGrp="1"/>
          </p:cNvGraphicFramePr>
          <p:nvPr/>
        </p:nvGraphicFramePr>
        <p:xfrm>
          <a:off x="2133600" y="1371600"/>
          <a:ext cx="5392738" cy="640034"/>
        </p:xfrm>
        <a:graphic>
          <a:graphicData uri="http://schemas.openxmlformats.org/drawingml/2006/table">
            <a:tbl>
              <a:tblPr/>
              <a:tblGrid>
                <a:gridCol w="898525"/>
                <a:gridCol w="898525"/>
                <a:gridCol w="898525"/>
                <a:gridCol w="900113"/>
                <a:gridCol w="898525"/>
                <a:gridCol w="898525"/>
              </a:tblGrid>
              <a:tr h="6397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350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E534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300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F6FF4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250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89FB4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200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6CF9E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150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rgbClr val="7030A0"/>
                          </a:solidFill>
                          <a:effectLst/>
                          <a:latin typeface="Verdana" pitchFamily="34" charset="0"/>
                          <a:ea typeface="宋体" pitchFamily="2" charset="-122"/>
                        </a:rPr>
                        <a:t>&lt;=100</a:t>
                      </a:r>
                      <a:endParaRPr kumimoji="0" lang="zh-CN" altLang="en-US" sz="1800" b="1" i="0" u="none" strike="noStrike" cap="none" normalizeH="0" baseline="0" smtClean="0">
                        <a:ln>
                          <a:noFill/>
                        </a:ln>
                        <a:solidFill>
                          <a:srgbClr val="7030A0"/>
                        </a:solidFill>
                        <a:effectLst/>
                        <a:latin typeface="Verdana" pitchFamily="34" charset="0"/>
                        <a:ea typeface="宋体" pitchFamily="2" charset="-122"/>
                      </a:endParaRPr>
                    </a:p>
                  </a:txBody>
                  <a:tcPr marL="68580" marR="68580" marT="45697" marB="4569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3C2E4"/>
                    </a:solidFill>
                  </a:tcPr>
                </a:tc>
              </a:tr>
            </a:tbl>
          </a:graphicData>
        </a:graphic>
      </p:graphicFrame>
      <p:sp>
        <p:nvSpPr>
          <p:cNvPr id="2" name="Title 1"/>
          <p:cNvSpPr>
            <a:spLocks noGrp="1"/>
          </p:cNvSpPr>
          <p:nvPr>
            <p:ph type="title"/>
          </p:nvPr>
        </p:nvSpPr>
        <p:spPr/>
        <p:txBody>
          <a:bodyPr/>
          <a:lstStyle/>
          <a:p>
            <a:r>
              <a:rPr lang="en-US" dirty="0" smtClean="0">
                <a:latin typeface="华文仿宋"/>
                <a:ea typeface="华文仿宋"/>
                <a:cs typeface="华文仿宋"/>
              </a:rPr>
              <a:t>人流密度</a:t>
            </a:r>
            <a:endParaRPr lang="en-US" dirty="0">
              <a:latin typeface="华文仿宋"/>
              <a:ea typeface="华文仿宋"/>
              <a:cs typeface="华文仿宋"/>
            </a:endParaRPr>
          </a:p>
        </p:txBody>
      </p:sp>
    </p:spTree>
    <p:extLst>
      <p:ext uri="{BB962C8B-B14F-4D97-AF65-F5344CB8AC3E}">
        <p14:creationId xmlns:p14="http://schemas.microsoft.com/office/powerpoint/2010/main" val="139609931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5715000"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1373981"/>
            <a:ext cx="70580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矩形 7"/>
          <p:cNvSpPr>
            <a:spLocks noChangeArrowheads="1"/>
          </p:cNvSpPr>
          <p:nvPr/>
        </p:nvSpPr>
        <p:spPr bwMode="auto">
          <a:xfrm>
            <a:off x="76200" y="228600"/>
            <a:ext cx="4968027"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9713" indent="-239713">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2800" b="1" dirty="0">
                <a:solidFill>
                  <a:schemeClr val="bg1"/>
                </a:solidFill>
                <a:sym typeface="Helvetica"/>
              </a:rPr>
              <a:t>客流量数据详细截图</a:t>
            </a:r>
            <a:r>
              <a:rPr lang="en-US" altLang="zh-CN" sz="2800" b="1" dirty="0">
                <a:solidFill>
                  <a:schemeClr val="bg1"/>
                </a:solidFill>
                <a:sym typeface="Helvetica"/>
              </a:rPr>
              <a:t>-</a:t>
            </a:r>
            <a:r>
              <a:rPr lang="zh-CN" altLang="en-US" sz="2800" b="1" dirty="0">
                <a:solidFill>
                  <a:schemeClr val="bg1"/>
                </a:solidFill>
                <a:sym typeface="Helvetica"/>
              </a:rPr>
              <a:t>当前位置</a:t>
            </a:r>
            <a:endParaRPr lang="en-US" altLang="zh-CN" sz="2800" b="1" dirty="0">
              <a:solidFill>
                <a:schemeClr val="bg1"/>
              </a:solidFill>
              <a:sym typeface="Helvetica"/>
            </a:endParaRPr>
          </a:p>
        </p:txBody>
      </p:sp>
      <p:sp>
        <p:nvSpPr>
          <p:cNvPr id="12" name="矩形 11"/>
          <p:cNvSpPr/>
          <p:nvPr/>
        </p:nvSpPr>
        <p:spPr>
          <a:xfrm>
            <a:off x="0" y="2564904"/>
            <a:ext cx="3908323" cy="872833"/>
          </a:xfrm>
          <a:prstGeom prst="rect">
            <a:avLst/>
          </a:prstGeom>
        </p:spPr>
        <p:txBody>
          <a:bodyPr wrap="square" lIns="64291" tIns="32146" rIns="64291" bIns="32146">
            <a:spAutoFit/>
          </a:bodyPr>
          <a:lstStyle/>
          <a:p>
            <a:pPr marL="239977" lvl="1" indent="-239977" fontAlgn="auto">
              <a:lnSpc>
                <a:spcPct val="150000"/>
              </a:lnSpc>
              <a:spcBef>
                <a:spcPts val="0"/>
              </a:spcBef>
              <a:spcAft>
                <a:spcPts val="0"/>
              </a:spcAft>
              <a:buFont typeface="Arial" pitchFamily="34" charset="0"/>
              <a:buChar char="•"/>
              <a:defRPr/>
            </a:pPr>
            <a:r>
              <a:rPr lang="zh-CN" altLang="en-US"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查看当前所有用户位置</a:t>
            </a:r>
            <a:endParaRPr lang="en-US" altLang="zh-CN"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endParaRPr>
          </a:p>
          <a:p>
            <a:pPr marL="239977" lvl="1" indent="-239977" fontAlgn="auto">
              <a:lnSpc>
                <a:spcPct val="150000"/>
              </a:lnSpc>
              <a:spcBef>
                <a:spcPts val="0"/>
              </a:spcBef>
              <a:spcAft>
                <a:spcPts val="0"/>
              </a:spcAft>
              <a:buFont typeface="Arial" pitchFamily="34" charset="0"/>
              <a:buChar char="•"/>
              <a:defRPr/>
            </a:pPr>
            <a:r>
              <a:rPr lang="zh-CN" altLang="en-US"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详查某用户当前位置</a:t>
            </a:r>
            <a:endParaRPr lang="en-US" altLang="zh-CN"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endParaRPr>
          </a:p>
        </p:txBody>
      </p:sp>
      <p:sp>
        <p:nvSpPr>
          <p:cNvPr id="6" name="标题 5"/>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12009808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矩形 7"/>
          <p:cNvSpPr>
            <a:spLocks noChangeArrowheads="1"/>
          </p:cNvSpPr>
          <p:nvPr/>
        </p:nvSpPr>
        <p:spPr bwMode="auto">
          <a:xfrm>
            <a:off x="76200" y="228600"/>
            <a:ext cx="5680687" cy="70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9713" indent="-239713">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nSpc>
                <a:spcPct val="150000"/>
              </a:lnSpc>
            </a:pPr>
            <a:r>
              <a:rPr lang="zh-CN" altLang="en-US" sz="2800" b="1" dirty="0">
                <a:solidFill>
                  <a:schemeClr val="bg1"/>
                </a:solidFill>
                <a:sym typeface="Helvetica"/>
              </a:rPr>
              <a:t>客流量数据详细截图</a:t>
            </a:r>
            <a:r>
              <a:rPr lang="en-US" altLang="zh-CN" sz="2800" b="1" dirty="0">
                <a:solidFill>
                  <a:schemeClr val="bg1"/>
                </a:solidFill>
                <a:sym typeface="Helvetica"/>
              </a:rPr>
              <a:t>-</a:t>
            </a:r>
            <a:r>
              <a:rPr lang="zh-CN" altLang="en-US" sz="2800" b="1" dirty="0">
                <a:solidFill>
                  <a:schemeClr val="bg1"/>
                </a:solidFill>
                <a:sym typeface="Helvetica"/>
              </a:rPr>
              <a:t>某用户行为？</a:t>
            </a:r>
            <a:endParaRPr lang="en-US" altLang="zh-CN" sz="2800" b="1" dirty="0">
              <a:solidFill>
                <a:schemeClr val="bg1"/>
              </a:solidFill>
              <a:sym typeface="Helvetica"/>
            </a:endParaRPr>
          </a:p>
        </p:txBody>
      </p:sp>
      <p:sp>
        <p:nvSpPr>
          <p:cNvPr id="12" name="矩形 11"/>
          <p:cNvSpPr/>
          <p:nvPr/>
        </p:nvSpPr>
        <p:spPr>
          <a:xfrm>
            <a:off x="152400" y="1473917"/>
            <a:ext cx="2590800" cy="1125082"/>
          </a:xfrm>
          <a:prstGeom prst="rect">
            <a:avLst/>
          </a:prstGeom>
        </p:spPr>
        <p:txBody>
          <a:bodyPr lIns="64291" tIns="32146" rIns="64291" bIns="32146">
            <a:spAutoFit/>
          </a:bodyPr>
          <a:lstStyle/>
          <a:p>
            <a:pPr marL="239977" lvl="1" indent="-239977" fontAlgn="auto">
              <a:lnSpc>
                <a:spcPct val="150000"/>
              </a:lnSpc>
              <a:spcBef>
                <a:spcPts val="0"/>
              </a:spcBef>
              <a:spcAft>
                <a:spcPts val="0"/>
              </a:spcAft>
              <a:defRPr/>
            </a:pPr>
            <a:r>
              <a:rPr lang="zh-CN" altLang="en-US"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某用户轨迹图</a:t>
            </a:r>
            <a:endParaRPr lang="en-US" altLang="zh-CN"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endParaRPr>
          </a:p>
          <a:p>
            <a:pPr marL="239977" lvl="1" indent="-239977" fontAlgn="auto">
              <a:lnSpc>
                <a:spcPct val="150000"/>
              </a:lnSpc>
              <a:spcBef>
                <a:spcPts val="0"/>
              </a:spcBef>
              <a:spcAft>
                <a:spcPts val="0"/>
              </a:spcAft>
              <a:defRPr/>
            </a:pPr>
            <a:r>
              <a:rPr lang="zh-CN" altLang="en-US"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某用户停留时间图</a:t>
            </a:r>
            <a:endParaRPr lang="en-US" altLang="zh-CN"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endParaRPr>
          </a:p>
          <a:p>
            <a:pPr marL="239977" lvl="1" indent="-239977" fontAlgn="auto">
              <a:lnSpc>
                <a:spcPct val="150000"/>
              </a:lnSpc>
              <a:spcBef>
                <a:spcPts val="0"/>
              </a:spcBef>
              <a:spcAft>
                <a:spcPts val="0"/>
              </a:spcAft>
              <a:defRPr/>
            </a:pPr>
            <a:r>
              <a:rPr lang="zh-CN" altLang="en-US"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结合</a:t>
            </a:r>
            <a:r>
              <a:rPr lang="en-US" altLang="zh-CN"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a:t>
            </a:r>
            <a:r>
              <a:rPr lang="zh-CN" altLang="en-US"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rPr>
              <a:t>分析</a:t>
            </a:r>
            <a:endParaRPr lang="en-US" altLang="zh-CN" sz="1600" b="1" dirty="0">
              <a:solidFill>
                <a:srgbClr val="004876"/>
              </a:solidFill>
              <a:effectLst>
                <a:innerShdw blurRad="139700" dist="152400" dir="2460000">
                  <a:prstClr val="black">
                    <a:alpha val="75000"/>
                  </a:prstClr>
                </a:innerShdw>
              </a:effectLst>
              <a:latin typeface="Helvetica" charset="0"/>
              <a:ea typeface="宋体" charset="-122"/>
              <a:cs typeface="Heiti SC Light"/>
              <a:sym typeface="Helvetica" charset="0"/>
            </a:endParaRPr>
          </a:p>
        </p:txBody>
      </p:sp>
      <p:pic>
        <p:nvPicPr>
          <p:cNvPr id="51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0400"/>
            <a:ext cx="62960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50" y="1295400"/>
            <a:ext cx="64579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5"/>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4095573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59632" y="3670538"/>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45</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latin typeface="微软雅黑" pitchFamily="34" charset="-122"/>
                <a:ea typeface="微软雅黑" pitchFamily="34" charset="-122"/>
              </a:rPr>
              <a:t>对本项目的理解</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一体化解决方案介绍</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latin typeface="微软雅黑" pitchFamily="34" charset="-122"/>
                <a:ea typeface="微软雅黑" pitchFamily="34" charset="-122"/>
              </a:rPr>
              <a:t>解决方案的应用场景</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solidFill>
                  <a:schemeClr val="bg1"/>
                </a:solidFill>
                <a:latin typeface="微软雅黑" pitchFamily="34" charset="-122"/>
                <a:ea typeface="微软雅黑" pitchFamily="34" charset="-122"/>
              </a:rPr>
              <a:t>案例分享</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为什么选择我们</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ln/>
        </p:spPr>
        <p:txBody>
          <a:bodyPr/>
          <a:lstStyle/>
          <a:p>
            <a:r>
              <a:rPr lang="zh-CN" altLang="en-US" smtClean="0">
                <a:latin typeface="Arial" pitchFamily="34" charset="0"/>
                <a:ea typeface="MS PGothic" pitchFamily="34" charset="-128"/>
                <a:cs typeface="Arial" pitchFamily="34" charset="0"/>
              </a:rPr>
              <a:t>网上新街口门户网站</a:t>
            </a:r>
            <a:endParaRPr smtClean="0">
              <a:latin typeface="Arial" pitchFamily="34" charset="0"/>
              <a:ea typeface="MS PGothic" pitchFamily="34" charset="-128"/>
              <a:cs typeface="Arial" pitchFamily="34" charset="0"/>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t="2582" r="1585" b="14288"/>
          <a:stretch>
            <a:fillRect/>
          </a:stretch>
        </p:blipFill>
        <p:spPr bwMode="auto">
          <a:xfrm>
            <a:off x="515938" y="914400"/>
            <a:ext cx="8323262" cy="439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AutoShape 4" descr="data:image/png;base64,iVBORw0KGgoAAAANSUhEUgAABO4AAADDCAYAAAA1BV5IAAAgAElEQVR4XuydBZxV5dbG30MMNcDQoZKigoXd3d2Agd2t1/aq1+7A7u7uvAa2ooiJKNIxAUwRMzAw3/Nfe95xxElK5n5r3+sP5sw5++zNft8Vz3rWs1JTxv9W2rBhw1BUXByapKWFFuktQ9Gc2YGjtLQ0zJw1K3Ts2CkUFuSHBg0ahJKS+fa7pk2bhny91rRJk9C4ceNQVFQcmjdvHubMmRPmzpsbOGfjRo30uzSdY6b+3jiUzC8JqVQqtG6dEWYWFoZ5JfPsXOktWoTmLdJDVubU0EJ/5z3FxXPtfMXFRfrc/NAg1cBeT9M1luhznJ/r47ozMtqE6dNyQrNmzexnriktrUnIz8+z6/T78+fn69P3n9sXt5/uH9y/e/zi8ZnHnx5fe/7g+ZHnt56/Oz7h+Et9w5dShblZpbMFrC1YsMCAMMA5wLZ5At8AyuYLNAP4AlibMWN68j7911CgXPv2HcKM6dPtfQtKF4SSefNCmzZtwyyBfYByjRo2stdbt2odZs6cGRo1ahhmC9jTF4UuXVYIOdOyQ5pAP87J9wIaThMAB/A2f77OJ6CvY4dOoaAgz66hUGAf38t3AC4C7nGdAHZ8trhoTijU9zQRaJeW1pivCc0E/vn9+fPz9en7z+2L20/3D+7fPX7x+MzjT4+vPX/w/MjzW8/fHZ9w/KW+4UupiWN+LYWVNltAWDP9OaeoyFhwHdp3DNk5WQaiAaxxtBQAV5Cfb4BaPCJ417RpE2PnAcA1a9rMztcC0ExA3fySkpAuYE2InQF4LVu2NJAwJRbdggXzw9y58wz8g6nXtm07Awhh4fGeefP4bLoBdAB3TZo0teuBmVc4szA0F2jHzzABW7VubczAIt0Dv+e8sbru9+fPz9en7z+3L24/3T+4f/f4xeMzjz89vvb8Ieme8vzI8yPPjzw/8vyofuRHqcyJo0tnz55tLDZaUAHHANYM8GrWPORkZ4UULDy1ugKstWvX3oA1gDZAupT+x/th2cGoA2yL5ysSA47WJJh3TZqkGZOP1+aKmQfTDrCtZatWxp7jXByAcK1btwlTM6cYc654rj4vll1zXctc/X2eQEBacIvnzrVrnqfXuGZYd4COoOe8j3M3bNjAzuv358/P16fvP7cvbj/dP7h/9/glifc8PvP40+Nrzx88P/L8yPMjz488P6o/+VEqZ8rYUijjgG5NxZSbIxANnTr05TDosaUAgA7WWyMBboBoBYUF5Tp2gHi00hYWFFiLLCw9wDmCQ9pXYd01bNCw/DvQxqOnGGAN/boWzVuYDh4AHy2uXI/p1ZWx/xo3bmSgXiOBh7DsOKiUwajjOvOkZWfXUPYaYCDXAtDYUmw9v79sA1j9+fn6ZI/7/nP74vbT/YP790SH1+MXj888/vT42vMHz/88v/X83fMjz4+W9/zIGHew3ADaaJVtKPCsAGBNmnKAbTDlGPRAdRaWG4EuLDbaZtGOQyMAVh2vNVUb66zZs+w8JAV8jmES88taa3kPra+0tALozdN38r2w9Fq1bGWAIQAi35OAc80NbGL4BUcJbDux9or1fVQKaafl++NrAHW053I+gET08rgWvz9/fr4+g+1R339uX9x+un9w/+7xi8dnHn96fO35g+dHnh95fuT5keMv9QdfSs3KzynNVjssLDlaUpNW2VbWNsuBaF+cvJOTk12ubZcmAA1tBB42jLiogwfwR/USAI3WVZsiK5AvtsgCqvFdAGvo5QG2RbFo2nDRqKPNFcAQUC4jo60Np4gttwB7rVplhLy8GQbQLVhQamAf7bWZWZpKq+9FRw8tvIw2bex6/f6SycD+/FjPvj59/7l9cfvp/sH9u8cvHp95/OnxtecPnv95fpTEA54feX7k+dHynh+lJowZWQpglpeba22qtJ/yZ5qAr3y1oMK6g93G0ZLJrWK70Q6L5h2trrDdEDZtImbdLLHsYLgBthUW5tvPAGkw5Vq1zhBQl2dA23wNpKAtFiFEJsvyGY6iomLTvJtbXGRgIRuIVlrYeLTmRvYcICEtfwB0HFQNAerSpbUHk4/fwyyKraF+f/78fH36/nP7krCP3X66f3D/7vGLx2cef3p87fmD50eeH3l+5PmR50f1Jz9Kjfntx1KGQAB6zVGbKy2u9PkDkonQZkAd7DcYb7xGwJ+Xl2t6crS6AsQBtvFZGHC0uQL2oT0HGw+Qjs8BxHXq1DnMFAAHOLigVCOIpXMHa49ps4B7MPQA62jDRUA66s/ABGzRomXIzZ1h7DoOxDTbte9gr/EZmIEEoh07dBLgmGs/w9jjnH5//vx8ffr+c/vi9tP9g/t3j188PvP40+Nrzx88P/L81vN3xyccf6lv+JIBd4Bw8+drmmtGhgFwkXVXKEabjQeePs3AvEYCwwDmGCZhzDvTn0szEC5dra/o28WWWTZDuphytL4CBjJsgqOZdOtyBfwB8gHIcbQSUGeDLXQ+dFesnVaf53xxci3fEYdYcG5AOT7fQCAhQywAFwHuYPLRIhvvA7ag358/P1+fvv/cviRDgNx+un+AVe/+3eMXj888/mRwmcfXnj94/uf5refvjk84/rL840up7MljSq2tVO2vbNoMtbSS4MZBFDDtAD0WiDkHMAYIhi4KOnOw4gDGYtssunW010K7RaeOVlq057JzssoBPaa8pqe3Mj06FgifLdX/GERRKnAOVgwHwUQLDZ9gwgtgHNeHrh7OZZYmy3JdMO14f4cOHe1aYO3RmgsbL11tvQB//Oz358+Ptejrk3Z3339uX9x+un9IBk25f/f4xeMzjz89vvb8wfM/z289f/f8yPOj5T8/SuVPn1qKLhwBfJpYdWa8pVGH9hyAWYMGKYFm0qgrb19tbCw4QDe0EXgf7DdaU0vUOpuR0cYGUfAewD/aYZkiO12svaS9tsTaXZuJtQfYlkyzaVKuuwRQx7np06XdFuBv5swCYwfYghJoCFDHxNjYIsvvaMPlO2J7LfcB48/ad/3+/Pn5+vT9J11Mty9uP/Eh7h/cv3v84vGZx58eX3v+4Pmf57eevzs+4flRfcGXUpkTR5c2FdsNpB3QC7ANsAuW3fz5JZr6CtOtcXmLLGw8bo7/YtssrapzxbyjvRXNuzQx7ubqPOjbAdzBqCNIzp0xw1pai4vn2jRZps0ydAKGXsLwaxzatNVgC4F3BgSieyedvLb67CyBc1wXn0Ozju+y79XPtH7N5n1t2lpibtNx1ELL93Nuvz9/fr4+ff+5fXH76f7B/bvHLx6fefzp8bXnD54feX7bIsmjPX93fMLxl3qDL6XG//GLadw1ERsFxhpBrTHe0J4rm+YaBz3wPjTlrG1W7agpseUqJsNxOAXnAKhjiixGAR08jpYagJFXNqm2ceNG5WAbmne0tAK+ccDaA6gDeKNlFho/jDrOx7XAlgDo4/rmaKItrxmQKEAwXa2AJXo/On1cD+fw+0sGdfjzS4an+PpsqD3p+8/ti9tP9w8F5YOc3D+4f/D4zONPj689f/D8z/Nbz98TMpDjE46/LG/4Umrc6J9LAc0AdhgMQeBGmyogG0Bah/YdQ1Z2prHa0K0DRKvIxqNdlZtqqLbaQmnPcR6OdOnToVQHyEdVgzZavdEAPdOoKwP0TC9PrbRMeuM9gHy00nItMP64BsBBtPTYRLMZnsE0W4AoXXdTAY7FxUV2DTMF9sHEiwMwuA5aIfz+/Pn5+vT95/bF7af7B/fvHr94fObxp8fXnj94fuT5refvjk84/lLf8KXUpLGjSksEkAFwkdi2l36cTXgtG1YBmw1mG7p1gGMMgwCUg6GXmzvDdPAAziJTjtZWKnYMA4iA3hx9Nr6PgROw9mil5X20zqJ710QAYJwOC1jHZ1trUAYgHxuLA/CQAQMwA/k7rD+APibW0sJr9yBwkftpqeEUTFCkVdfvz5+fr89kn/r+S7NigNsXt5/uH/DT7t89fvH4zONPj689f/D8z/Nbz98dn/D8aHnHl2w4BWy3OCCCQB62G8y2xtK2I8kF/GrfvkMoKFC1XgeAG2Ba27btQn5eng2w4L20pqb0Xqa5AtQB3uEMYTvBvIMR16CsrRVgjYCZoRhxaiwTbXktDraAvYcOHgAdLDz082jxg8lHO2yJfo8uXyP7T6w8fTbRwUsm5DLEgnP4/fnz8/Xp+8/ti9tP9w/u3z1+8fjM409pUHt87fmD50ee33r+7viE8BTPj+pPfpSaMv630tbSlMvLzTVwDJAMBltLAWY5OdkG1HEA6DUTy472VQ5YcgBzLQTAwYpDO4xBEIBpzTXsAuYdbDoSpaSKkW6DKGDrxdfidFjAt/nzF5Rrj9GaS3tsnGiL5t00XQttThx8F4sMFiATb2EKNtQ5ABJn6jt4DbAxLa2xDbjw+/Pn5+vT91/UNnT74vbT/YP7d49fPD6bNi3HwBuPPz2+9vzB8z/Pbz1/d3zC8ZflHV9K5UwZW8o4dBh1tL4yjTW2lrZv1yFkZk01zTvAPIIbwDMm0MCUA1wDHIOhB5sOoW8m0MJuSk9vFaZmTrGWVphyTPHq3KlLIFDifbxOIm1DMfQaTDy06JL22aYmCMkGgk1HYJWRIZHI3OkG3MXvRi9v2vScBDBUiyzX0qx5CwPvABoTBmBK2nt+f/78fH36/nP74vbT/YP7d49fPD7z+NPja88fPD/y/Nbzd8cnHH+pX/hSKnPi6FJaU2HQpWsgBeCdAWoCw3Ds6dK3KyzINyDMJnLqfwyTKMjPN105JsvyflhxM9CeQ29OLDfeh24IbbOch4l1tN220ftoc+UAUAOYo20hvhYn2qJll52dZQAfQB3fD2uPdliuA5CP90atPYZVAPjBGqRtlmuLh9+fPz9fn77/sAduX9x+un9w/+7xi8dnHn96fO35QzKgwvM/z289f3d8wvOj+pEfpSaMGVmKvp1p2cmAQxefI7CtqKjYBlTY1FeBd7S58nuANB4uunW81kRsO9h0vI/PFqt9lYAINh6tKM3FgIM9x8+8B7ZdK7Xh5mt6bUV2H9/BRFsAONpeaWUC+APQA7RDjwPGX+uMDGubZeot7DwbWqHvmDFjuoF5tOXyepwcB8jn9+fPz9en7z+3L24/3T+4f/f4xeMzjz89vvb8ocRIEJ4feX7k+ZHnR54f1Z/8KFWYm1U6W9NXqbjAVqPlFEYdunWx3RTGG8AaINpMaeDFo1PHzqGwMN+AvNmzZxv7jmES6ASgLcfnSgWiMR0WBhyOEgORMObUsqTvhdnHMAnOQV+xnSeV6NilaWJsRps2NkUWHTsYdfwO/T1eiyw+rqdNm7YGGnJ9gIncS1Np7QE2+v358/P16fvP7YvbT/cP7t89fvH4zONPj689f/D8iLzT81vP3x2fcPylPuFLqUljR5VWbJHFmZHcAMAxCdY0kcS+gz0HYEYrrbHcygZFMOG1tHSBWlgFDOjP+QLsaEtkyEVsV20uJhwtt7kzZth70MEDUANYK5oz29h0yfTZhvqzoQF6sPFg50VBedPG07kbC8zjdRh1hQIXI7OP9lwbYmFiw4n2HixC/u7358/P16fvP7cvbj/dP7h/9/jF4zOPPz2+9vzB8yPPbz1/d3zC8Zf6hi+lsiePKYVthzYd+nEAYFCn42swlWiZhf0GY65tu3YGjgHwxfbVFunpYZ4GVvD7WXo/R6JHV6xhFk3sdd6LthBsPL6DgRNx2iyv8feWOk9hYWHo0LFTyM/LK59KO3fuPA27SH5HwAWbjipJh/YdbXgGOnlo6vG6AYQCF2H8cc0AeH5//vx8ffr+c/vi9tP9g/t3j188PvP40+Nrzx88P/L8dkHw/N3xCcdf6he+lBr/xy+ljaRXB2jXqXMXa5EFfEMvDrCNaa4Gjuk9TKODAdexQycDxwDFykcnC0TLy5thE2VZBIB/TC5De47PNG7cyBhwTILNkUZdBNX4fAsNp6D1lb8D8iW/SzPmHcw+tO1g/KGrR6tsPLhOroXvgIVHMKZT2ORb2nqjbp/fnz8/gjRfn77/3L64/XT/4P7d4xePz2L86vGnx9eeP3j+5/mt5++OTzj+Uh/wpdTEMb+KcTfXGHfo27Vo0cJaUGOrKm2tjItGzBcNOwA92Gxt2rQzwAxALoq8AqzBnotadgB4TJGdqWEVAG8w7QDnmCJLpYPPGvAnQI/BFgyxoJ2tUdkEWzT08vNz7fcMo6CFl8/yM0EX7bgkYQzAAHgEaAS4g3mX0nALgD9aZf3+/PmxGX19+v5z++L20/2D+3ePX1JWYPX4zONPj689f/D8z/Nbz488P/L8qH7kR6npmRM0P4KJrfNtIAQMNyqQDHQAgOM/wLXman2l3RCWG22ygHe8xvtoW+U1Dl6jFQUEDcAPgI2pr2jZcR5APABAQDkYULS58h2co337DiEvN1ftsH/S6jgfU24JLgAVaZsFrKMNlxbeOEm2WVO+v9S09mD48bvOnboIIJxlWn1+f/78fH36/nP74vbT/YP7d49fPD7z+DOJ1z2+LlLe4/mD53+e33r+7viE4y/LP76UGjPqh1ImsjIKmBZVHhpTXqGMwqhj6iuJDsAa02GZ3Ap4xtGkSZqxmADVOKCbNxDTrU3btqGwIN9YdTDlAM0A8WDyWWusWHvz9B1UvQmeEgZdE523WO21YtbpffzMtZh+nc45W8AfrbCxbZZBGQQccQAF7L2WLVsbQ88ER8vARIBCvz9/fr4+ff+5fXH76f7B/bvHLx6fefzp8bXnDxpU5PmR57eevzs+4fhLvcKXUuNG/6zm0mCtqtOkPceEFSovgHWtNOiBgRD0/qMTZ0MnNCSCBBgAjvfBlotMuaQdsYFeK7X3FRQWGPDHezkfwFphYb4BeYCDHLFtFmZeMsRiQWidkWHDKQDjGCwxV628TLkFCEy07hoa869Tp85hpr7DBmLQgiuQMK1JU2P3xYN2EL8/f34wrXx9+v5z++L20/2D+3ePXzw+8/jT42vPHzw/8vw26XTz/MjzI8+P6kd+lJoy/rdSQDWANAT8YdktKJVYbYOG1m6aIZYdWnIAZhy8D1r5HDHvAOAA0RhEwcTYCKxxPv4OQy/q0QHKAaK1UNvsXAF+URgY8I8JtIB8vCdOiGV6LYMyYrsu391U38v7YOxRNUfXrq2YgQhNAywywdY09AQQZudk2XVxjX5//vx8ffr+c/vi9tP9g/t3j188PvP40+Nrzx88P/L81vP3SBpyfMLxl/qCL6Umj/utFGYb4BaJbatWGQZ6keAAhsF2g1EHiAZox3saSKMuQ0MnAMzQtouTZWHPMRCCgRaR6cZnYfKhT8fneB12HwAhwBqadByxNRc2H6Nj0dprJeCPihhDMxAUpy0WkK9Qr3GglZeu8+pvoUjnBVwECKTll/bYWbN0zQL4/P78+SXjrn19+v5z++L20/2D+3ePX4ihPD7z+NPja88fPP/z/NbzI8cnHH+pH/hSqmBGZun06dPKWWwAdQx1mDmzwAA5DgC3qGUXwTFaYNGZK5A2HkdsrwWAYzgF4B06c0x1zWijybIC26L4Ka2tHTp0tHbY+B2w/GLLbbHAOxwJwCGAH+w99PR4L/81FjDHpNiK7bAdO3QK06bnGBiI8HRjfX9j08lrEPz+/Pn5+vT95/bF7af7B/fv+AKPXzw+8/jT42tyCIqZnj8kXUye/yXkD/cP7h/cP7h/WF79QypnytjSBmqLLVFbLG2lJQySEOgF847BEbDs+JneZ6a5MmACPTnAM0A8JtACjBl7rszgMXQCLTsAOoCzZOJsSucoMawtAeKaGiuOz8bWXEA5BlsA8gH6we7jaKv3wdBrpOvgAJhD346JtnwH38330CKbMy3bBmRwAPYlwKPfnz8/X5++/9y+uP10/+D+3eMXj888/vT42vMHz488v/X83fEJpNEcf6k/+FIqa9IfpnGHBhh6dLDdOADDmjVrboAeAypoS6V9FZ25IunbAZTR5oquHAMhmNCUJIUMnphrYFtuXq61srIgANs4H6Adv6eiAdDXsWOnkJ2dZe+LenSAevQax+tg8hGtuVwfk2t5H+9vqvMB8s3TuUlGuCZAOuieaOXNlDYfenh+f/78fH36/nP74vbT/YP7d49fPD7z+NPja88fPD/y/Nbzd8cnHH+pb/hSasxvP5bGARMw1mg3hbEGmw6WFq2vU6dOtimxNr1VBxNeMXiw4jhIiGHPwYpDXw49Os7ZXHp0tM2C5nI+2Hto1AHA8TMbhu9o1bp1yFfLbUr/Q48OQI/vYChGgwapZHqtvqOVXuOzTAHi/Hwv4qKwACNwB+0d8WmuD0Cv4gANvz9/fv/k+hzxw09h2DfDw0EDDxCI3cTXZz2zL7NmzQ4506eHSRMnWwFhytRMFTVmmo1acYWuYcD++9fKfmJfPxz6Sdhgg3Wlu5heqf38Xmtl8803c/vp/uEf938U3fDvaNr+k/YzauT+r/p3CozEVPXt/oi5StUdEYeReXzm8WfF/GHfAQcpdm8VrrnyEs8fPD/y/M/zW8/fHZ9wfGkx8DNrlQXcAhyjpbVFi5Y21KFQLDfYaoBnHcSKo9+b1lPo9WghNNfvAMcA36ytVedg6EScQMsgCZLSyHBItOkaG/MuvWUraePl21RYzsN70dUjMeD8pl+nILaNWHZUxwlouT4AwGa6Rhh1EbgjEkBrLzsr0/TwABf5HdNrub74Pr8/f37/9Pp84OHHw1vv/DcMPnhgGHzQIF+fy6l9ef+DjzSgJ8dAucysbLXfT5dsQF7Iys6xxKOyY5+9dgvHHX1Erezna2+8He6698Gwy07bh5NPOOZv9nPM2HHh9LPOD1tsvkm46PxzzN65/aw//gEgNxmGk/g//BzHkvJ/nA+/FlvdFvZ/AFz4P1rjF8f/4Ycr+neKeO7fl078kpU51aRIWDesk6UdvxAntWrZstbxWaeOnSuNz+bMmW1rhCIpesYen/1vxJ8PP/ZU6NSxg/mo2sTX4ydMDB9+9Em5/jRdNayHeSrWv/zam4rvO4YtN980KdYrxm+sjhjsFyraBw3a3/MHz488/1tO89vpKlZLHVlddG08f3d8wvGX5QBfEnA3rpQAPU6MpQW1iRhrTJFN9A8aWPsrABsJJD+bFp5ea52RYSw7G15Bi2rZYAteE9Zm5+RoJaAur2yIBRV7xi/DfuN9SULayBICqvrxOwAHqdzC0KNtlkEV8wTEAeLZxFgBiyQwaO3xeRKkmbpmrjNWrkk05ihA9fvz57es12dmZqbW94wwfsIkY5fCsvpl5K8WxPZZuZeBPKv1XS0UzZ6jdT3XAlzW7qLuv8+/+Dp077Zi6NWzt/bmXN9/i2hfsEOHH31SlQDdyr172b9tzx7dNUynvf7NV5KwdTsVLdrU+vlNmjQ5HHPi6aFLl87h9luu+5v9vPf+B8OjTzwdDj7wgLDv3ntUaz/PPOcCs3cwl5EHKNWQH/RE+ZPZQtjmHt1XSph9Cjp4LwDBPBVC0DPts3JvW5+r9Omj72nh9nMJ+D80Y1gjgBlWWJIObFX+LwH06ub/oPXj//CVlfk/zkmhanH837x5JZX69y6du5rfdv++aPGL6ciUxS8Vnx97lmnPLQ1Ma2Bg/uI8v5riM0Bd9j/fVVN8RgdFQUFBneOzeH/Ee0ixeHy2YJH9e8X4ZfyE8eH7H360GDwrO1uxQ0mYMHGiJGdywsq9e4czTj1hseJrntVe+x0YevfqEW667qpaxdfDvv0u3HDzbYrjk66O2h6dBOjdc8fNnj94flRn++L535LJbynijBs7IeRqDc6ZXWRF69F/jJG9TuSv/hgz1v68+MKzw/rrrlsv8vdnnnspbLbZJqFD+7aOTzj+8j+HL6XG//FLaXNpxRE0NlTiZ2CdQIYIyvEzzDvAOgZWFBTkGUMuVvypDC9Q2xjadZE9x8RYGyYhsI2gjwCDdlh0xgDkeI1zAMoVK0AleIxMu8iKIjGg8syR0vXQIgsAR0WXqjTBZpH+hN1A0srv+CwJEvolfGdsu/X78+dXm/X5zjvvhaGffBYuPO9fi7U+73vwkfDyq2/WNnYtf1/vXj3DDddeXuf9N3ny5HDU8aeWn6erACH2CQDhgP321gTnDr7/yipltbEv9z34qNjFTUL3lVaUtmdKtqk0rN53FSXT88Knn38RDhyw31/sy2uvvx3efPvdcPG/zw1dOneq9vlNnjxJ9mtOeP/Dj/Vc2odNNtzQ7CfMFTRA+V279h3C0KEfh6222LxG+3nF1ddb8jb6jyS4WtSjV88e4b67bnX7uZj+L05Mx//BOFnY/6ELW9H/zRXAtjz5v/z83HL/DshU0b9jU/Db6NK6f697/AKQlabYZFHiF0CvNNmkJRGfAQgiYdIkrYnFSMRkGWJT1BSfcf0V7WdSKIAzJYYp+sMCAyuLz7CfdD94fLbo8fXlV10vGYbpJs9QGThGYaazfM+aa/QLRx8xuM7xyxdffa2umnxbnyTw99z3sLHkNtt0Y3vGdNQ01f7Hdi3s/yrG1+hRE68T7+epg4bj0CNPsFhkyI3X29A6fFzMHzrJlnj+UPv86PmXXgvdFJdsKTb+0s6PXnv9TYst5spnAbCuvdZaoWuXjnXO/3K1rmYK0B2nTgI6rhogmyS/11Ra5hS3KCYaE5NuLK1jihbkfxlaQ+uus7bnf0spv/1uxA/h3gceCZmZWVWGjenpLWQHOoW+fVcN++y5W2jfrt1i5+8506aFBx9+QoXpAWGFrp2XeP7+xNPPhSeeei5ssvGG4ZILz3X74vjL/xy+ZMAdRhNNOUAv/s5gCoIyAjICRhgagGQEZdDmYRTwPqqAaD1F3ToGVWCYMcawAorloBlsQRU5AnAwQWAXcT4GXsBGgFFHmy7OnM+jjZdU9UmaF9jv0hRkxpYj2AQkO3zvTE2WLdH5aJMlqYjaeFwLP3P4/fnzI7GoaX0++/zL4YGHH9CLiF8AACAASURBVAuX/+fCACuqd++eYlN1DJdfda2tNwLjTgLBGim4baTgAzZUZeuTtpEx48aHidJCg4WaOTXLNNDYFwBCrP9GWuuTpkyx9bnJRhuWMZ1CWGvN1Wu1/9hXrHX2HySrV157w/bUcDljaO3ZWWr1VBANowtWle+/2tmXqUqMYMNtusmG4dKLLviLfTn3wv+EH3/6JdxwzeVhjdX7mn2ZqqDnnPMvtraz2/RvXZ39pAr4/Euv1gpbW3WVlQ0wpGCy2qp9wqknHWcBbFX2c76cc7SfzWQLSZqyc6ZJnzTTkjFYFNhJDguWBUgSOBeJtVxYUGgyCFttubnbz8X0f+xt/n1hVVXn/7BH+D8KULXxfzDrFtX/8cxr49/x89G/85nK/Hu8P/z7XNaO+/daPb+F4xdim4rxSyx6Vha/4GN4HS3fJRGfARzy/OaXDR4jrrPnrUKrMUUric8YTBYB5qhdzGe4Nn7H/QHsRVmTGJ/NVkHC47O6xdf3PfCQ4o4O1loa4+sTTz3T7D/tqx06tjfb3bNHt1A0p0i+aiPF2Onh99Fj5et71hhfv6+WVkXFYXOBcjy/8/99qT47plZ+abdddgrHHnWYxVJVxdfo+I4ZOz7xNYrV6TLgurcQAwbwGdtHnLNu/7U9f6iD/Zyt7oz9DzwsDBq4fzhg3z1rzI8K5NeJAXqoE6Mu+dHrkvJ4+70PKgV0KApfdMHZBuTVJv8j/jj8mKo7GGpadA/ff4ftBc//lnx+m509LVx/061m13v17C4f08rsQQ/9nYLdmopxsRNLOn+//6FHw0uvvKECw6Fh9912WqL+YdTvf4Qzz77AltVOO2yrvKpZ6Ne3r7EEV1eHU7NmCVjs+ITjL/UZX7LhFIB0AAlMjLWWHkA5vWaAmQKEmXIuBIyAEARpBG7TVbEl0KfdgtcA+QAOqODCbmIyrGnOqfUsJhwYX4JEGxwhev8CIQ42qVZMkyIFeAQCsPRg0ZFAMDEWNh3npJLXUkkOn8XQwGygYkxlb7bAO4LR+CDiwIpk+MV8AyH9/vz5xfV57/0Pa8jAjLDRBuuFbbbaonx9fjj003DH3fer6tfCaOIEl1SX0XuhVQiQpuLxzOMPGuBW3fq8V+y7Dz/6OFx31aXWGoljZH1OkabRWedeFLKkoXbX7TeFlQTs1Xb/XXfTbWHox5+Gpx673/bTwvuPlpmTTz8nrCLw59KLzvf9V0f7MuiQowz8fOrRB8rty0+/jBRAd4kxGm6+/uryJPq330eHJ59+Puy843Zhh+22rdZ+fvTxJwbmNhIIA8Nu3PgJts6wZ7+P/sOWFq24rBFsIO3/sBFW79c3HKK2Wbefy79/MDadfBN7uTr/B8sJ/4ePra3/S1eRa1H8H8yM6vxfoWxb9O9cz8L+nUIe/h12fGzrjf6de3X/vujxS0slS8iSVBa/YA+IX2p6fpXFZ9NyspNYa6H4jPUJ2Mr6ZGAA8Rk6wtgcwGEYLzDnFo7PiLFm6r3EXLTWt9BaJD6js4FzEp8xPKzi+kQWBSYfsZ3HZ7WLr0sUFw8afFTYe49dw9FHHvqX5/fl18PCBuutY/blw6Gfhffe/zD856LzNDCG+HiW+XwYSuefc0aV8fUcAX0HHXp0WG/ddcLll5xv8fVLr7ymQnmu+ZeOAgUBAdnrFHuIb7qt2FU+C1A3ZT/XFF8//sQzBtZVd+BHr778Ys8f6pAf0cI4+Ijjw/777BlOPeXEGvOj8y681NbKA/fcVqv9x56/+LKrrDiJ71p3nbVUNFxVWuOtLU79bfTokJMzPdx4/VXhV8m+rN5vtVo9vwcE1HA0UI4ZtQ2R7SDGaqx8r6H80/yyghexkGoHBvA2Ediy7957ev63FPPbXGnNN1Oujn8fP2FCuOSyq8P2224VjhKotjTy99zc3HD0CadavEGHxworrFCn/P25F18yW0dnCwXpbt26qfiZbhIEEyZNDOddcKn5Kdr8/xgz7m8m6IhDDwq77bKj4xOOv9RoP5dnfMmAO4J1WGwcMAUYHEH1lPIrF0/wBcsOgIBWH7TmQOShvBNYEtjj1BNWQLFp02GgoTxba4WCuuQzDLQosaCPwBIk32j4MuIRqEtGM4tFpD/bq2UsN1ctRzLscVgG2ngMzygq0kAM03MKpgXD8IxiWlF0DVwLgF6OvoPD78+fX8X1eeEll4cffvzZ1sb1Yk9RaXr40SfC519+ba/RdrLdNluGQw4aaCBeXJ9TxZCz9ak1z589e/SscX2+q8olgwhOOv6YsM3Wm5evz2+/+17VriFhb9HPDx50QJ323xmqKKE78dhDd1tytvD+e/aFl8JjCp6PO+bwMPCA/X3/1cG+lJY2CM8rOPj2uxFhU1HtW7SQ7qAKBrMVDEzW86d9g4BmZbEY0xo3tPXCFMg0MdYW1X7OE4hz0GHH2OefeOQ+qwouiv188623TZsEph7Fl2ayt+uvu3bou9qq5fazoGBWeOHlV6wthcCZYy21wKzXfy23n0vA/1EcwP8x5bw6/5eTnVVeyV5c/4ePxf9RWKur/4vgCv7d/GQl/h3pCexnwnpw/7648cvMmQVKqNUNoAwVP2ItpEpoqopfSEqiXmJ18Rl+AGCGdUB8xp+srYr+gUSeWIzXiPlqG59xzwUq6kY9zRifzZgxzZi+JEuwjmN8xnVETWJaqz0+qzm+BrTjmRwsXwBLHk0p4mva0z797MtwzQ23hMMOOTDsrUFIX341LFx7w5Bw5mknq/i4eXjm+RfD408+Gw4ffFA4/LBDqoyvYWENPORIFYh6hkceuLfG+GVR42v0fVnfc+eWGECcm5dra45kG3CXFlnPH+qWHxF/Djj4COv0YB3UlB+dec6F5t8fuv+uWu0/CsnElWuvtUY445QTFPekV5r/fTP8u3DZldeFffba3XR4Pf+rn/kthYD/XH7N38AtXqCATHcHLGwbIiM/BagKc/aKyy5e5Pz98SfVxvr0sxZD04qPPFD79u0srmgvPbrWirWJrVdddZXy/P0b6WeO+m102HH7bcItt92tv//+t2t+7OF7wmVXXGcF8EMOGqBC90ANlcsJ+SpKfvPNd0a+AOy78borFzm+plDl+ITjL8sDvmRTZZspyKPqS9BAwgHzDZ06gkmSOzTv4qAINjMbmfeSXGZktBUdO8uMt00XU/BBOyBVWzY6BwkM1FSSA4JQPs93xKCRdgCSAw7TsxMgyLlIJAgIaadN9Owk8i8mSkwi4rTFOHER5gIBItcKyJhcS5oSWL8/f35/XZ/ffDvcRFh32WkHYz6dLTYVrSdMEEXzAYp+t27dDfSK6/OAgw6XZtw+YY/dd67V+vzvBx/CNA8jJCRNUkNlsVjrmD0Es5SqI0yYRnrdhgVoH6zaZ+WwvqrqC+8/wLivvv7W9s/UrCy7RoL0/muvHbp3X+Ev+w9nPFXDMR667w7ffxWeX0325ZLLr5bo90/h6cceCD/+PDJcec0NlQY1lb3Ic6F9hIreqmptrcl+fjXsW2tzgt2EbuiNtyTP6qwzTlHxJCP00vCL1q1b1er5ATJit2l3ev7FV8xmxmMvMTdOOPYoS/SwnegjwSqt+J799tkjHHOk2p/cfi62/4NJh/+DKVmd/4Mxjv8DEF5c/5ewpTTRU36uLv4vV8k1/p2Wp4r+IU6Zr8m/A9i4f//TP9RkX2L8wvtIiIiROCqLX4inWEswHAHN0J+rKj7DxwDS0Xob4zOTZVBMlZ7eqtL4rOL65LzEZ7lqr68qPsO+sC5qis9g49HhAMg7W9fMwX2zPt2+VB1fX3P9zeWFw4X9y1lnnBw2XH89A23WXnONcK3Y+5MmTRJz5bRwxGEHhz133yUg4zB58pTwwtOP/i2+/nbEiPCEQL0jDj1YLKr+Yb9Bh1pBcredd9Bzb62Wsu0tvmYg0i5ijn/2xVf67+vyAUcUr4hL2qiAD1uluvj6Z/nNBx95PDx4311hyG13hhdffu0vt5PIdpSa7u6R8pV9+/bz/KGW+dHHn34err7uZgPMBh88sMb86JAjjrX9fMsNDBipfv/ddvtd4TnFDptvtnE4XaBdTfHLyWecE/6Qru45/zpdWmLre/5XD/PbaWqj/vDjz81O//TzLxY/AqZFQg2yCRwFhTONccnB/h1y49WV5u9o5sGGo4hN6y0F7Vk6d5fOXcy+EPMcK5tlh84dh18sbO/2UWHi2KMOL8/fH3n8aXW1PBfOOvMUdSatEL7+5luRdjSAS+fEVnFtfIb22yMPP0Rt5HuV4xOZWdPCqWeeYxIQV156kQa1dXN8wvGXWuXvyzO+lJo0dlQpwSEBGXpHgsUsWOQgEaBFgkCMSjwBJuw2ADgTNRa9mdc6duhkYscEaFSNYdYxmTbq1OE8eB/U+/yCfHM4tE6QcFCNTYSSaR+bY3RqdH8IaglcOR8i3zCL0LPj3PGzVqlWJQ+QjkSUYNcE3tWakQCLjcuCYr8/f361W5/X3nhLeO+/H4ZLNGiAdg7W57hxY43JQgsLDuKk44+tcX3SWosoc10PqqmISy+8/2jHfOTxp/52OipWjz54b/n+++XXX8O5F/zHWmb6rraKgUmbSkOPQN33X/X2BR0h6PWPislYKtv0x5jx0uoZm7CQynQJ0S6EtUCCTAHBYhD7M2XVPoA3GBDV2c+bh9wWXnzl9RqXBtMBEQevyX4eecwJZr+vvvwis5/Y8GECpgnyAe5I2M6WDh/J+h1DbjD7yfps2CgtHHLY0eEADTAZeMA+bj+XgP/Dh9bF/3Xq1LlO/q+i76zO/+GbF8f/0f5YG/+eaJm5f69L/ELREntCcpwvFltV8QvFHToUKD4C9FUWn8ECsLirQnzGOWN8BthGfEb3QaI/V3V8BtiGjl5l8RnAHe2wjRWnmbaq4jO+k2sC+E00+mbbWojxGa2zXAuveXxWfXz9/gdDw2ixnUh23//wo5BJMrr37lb4O3DAAVoDjQ1YQ1sO1tp222xt0+NJsvn3fea5F1XoaW3Ay8LP75VXX1dh6HZrvz108IGBFkokHuLx+MP32vfuN2hwuODcM8WOyw90CsRpkvF9sHDuvXNItfH1o0qyAeseuPvW0ESx+E8//mTDCCZPnmqsb75n3PjxlnCTiG8mfT7PH2pnP1kjN916p3z1vuFIAbbV5Ucx/kSn+U75/Or2H6DKkcedDEnfJvy2VeGwpvxvmgYMnPqv8y2ufPGZJxYp/xvx/Q9aG43DWmv09fzvH8xvx4+fHE4/61yzI7cPuU6suo5/y9+JecEBorxHZfn7qWeeW2l7Kuzeo484LHw1bJiBa9i1wepmQjLmN7HnYOdC7klTvm7tryutENq2a1sevzwmuweojL0gtkWX77yzTw877bhDOOb4U6zL5LKLLzCCRO9evdRt9JQIGduHDTdc3+SIkIM48bijjKTh+ITjL/8L+FJqwpiRpQSdAGtMjQVso2pKMBhZcejZAVkT+JGUAAAgqM2kKdpjeX9zgXwEdohAAsixEWnrIHAjeCQR5hzoYwDexXPhzAkErTVXB22yMBCYVMVgDAS8bRCGElILQKcpANX/YArAVqKNDQ2VpIVjviUb9lmBfJHx4Pfnzy+uT5hHgFlt2rQOK63U7W/r8+133g+Ip0K3xrm889774aYhd5YHuZHiDYPuwvMkGF3J+qSSREDzhVpv0RKaOHGirf2OmiLavn370LO7mHyzNX2tjJHaRHto+IjvwzXX32JtEEepalTZ/sMBTZ6SGS646DKjmG+80frW5rurKufx/l5WkP7gI0/8DRSC4s41rb/eujaRDL099rLvvz/tC/+uv476XS3I9yRAp+yL4Llw1jkXhP1VxUPMuyr7wjRiWpfOFnC31ZabVWs/aSN74eVXreLYEE0XMeE+/2KYsSQP2G8vs3ewtg7Yf1/ZTdnDauwnnznimJOttYHKerSftAdcLRaHtWKrnYVkjWT+6isuKbefrM/rbrzVvvOowwe7/VxC/o/nVVv/R0K1KP6PALoq/0eb5NL2fwTu1qLr/r3Ozw8wJsqJEL8wxKSy+CVOWwTYs/aMKtYnsiP4kjgoCZ9TWXyWLwmUpEgLgDe3TvEZOoasazTRiM9sjSk+w6/xvSR1nTp2tviM+0uYnEwXzbAhJh6f1T6+PvXM8wxYe1iMeVhuFeNr4perrrvJZBzOPedMFWDyLQ7Hl1cVX48Y8WO4QuxxtNEGHzwo0EIJKHfmqSeKDpmyc/0kphxMfZLjLTbdxJ4fhXTYnsX68yFJibz59nuBlrROApyrsi83UZQScIfOHp0D2IiF8wf83z4DDrHvZyCS5w+1y48++fQLa5emeHzc0UcKsPjDhqCBuBEvYh8KNLWX/KiXNL5OOPnMsOoqfYwhVd3+e0V6hA8pZtxzd+kqqmhc2/zvesUOX2g9nnvWacbarGv+d/+Dj9qaeuSBu9QO3tbzv2WY306ZOkV2Y0GYLm1LpHwAv3baYbuwngr+5ASTJk828A67X1omvQJLbpONN7I2+8ry97fe+a9NvaYbCNkhmLpMpMUbwBK9R9riyLgADsf4ujb5O2xhgDvWMj6Ia2XQzQYbrBtef/MdgX+jDXDs0rlzmDJlqtbyk5ZPxeNwFSsOPeSgOq9Pz48cf6nN+vxH8KUp438rBRTD8FMFBgCAscYGg0hCgAfLjjYKWmei2DEtXvliu9GSwetUaxBaRh+Pg8QCB9KmbVtj7VEdihVfWEy05gJEIIZsU9Na06ox3c7DQfLKZ7Mk4o8QNs6EpJmAEfotwWycaNeYiWYyMCaorHPx3taiLmdLR4h/VL8/f36sKyYOnXVuovvBgQM6Udpz/cRM+2XkKGuTxOAjzkvFBgANmjjBBWvwiaeesaoU02U50A5ZeH0+JWbcM89reuhTj5jDoiLOVC3WKsMOWJ8//PRzuE4gz1577hoGqXrK+iSQjuLSl19yQZX77yMBRDdoOAVO7MZrL690/+F4GaQBhXyyHNnEiZPsZxwezvSt1170/VeJfRlyxz1myxAFj/bl1jvvDQTM5599ho2Xr8q+fPLZF8Zwu+j8s8NGG65XZ/uJbuFotZ7AfkBjsbb2k3VNCxWTZ6+/+rJy+/mJ2mquv/k2Y9wBypGsYVPvuu2mcvv5zrvvh5tvuysM0gCWww4Z5Paznvo/Ktf4P0DbxfF/AIEL+3d+rsy/A94goeH+fdHiFxhssGLwD9XFL3QR0OaGj6gpPmuggI14DB8F4LJwfIbmJfFZZE7UNT6bJlCusvgMph4xF99dMT5LBla0sgFnHp/VPr4++7yLjb3N8CkGwFXcf6ep7Ys4ZeGDwg3HQYP2C9tvt91f/PtHGmRFUXA/AXfIayS+Zkx445Xn1YI902Kbz76Qhp7ec5SAmz122/lv8fVd99wfnnvhZfNPGZJwqCq+/kATa28acocVkog1ekrygW6ZKHWDX5smORJ8KoDPxhtt4PlDLfOjV19/3YqDPEc07p7WlPonpRdW3UFr4z1iSVa3/x6R/hfAyMknHGPDIGqb/z3w4MOmHRbXVV3zv3vue8iGmMCe2mO33Tz/W0b57ZNPPRee1V5elAPd7IMPHFRt/kAsfN2NQyxHufLSC82+oK1KfE0XUGX2pbr1yZrnnLTxwkSOB+tuxPc/Wu6EnMDWKgIQr4xULnfVtTcZAMnB5wAlj1Ac7PhEsXWROf5Sv/GlVG72pFLYboBqBFoAabR92WQxBWK0atByw4AKNO8I0AjeqNwy9RCHHHVNYjss7aswk6IWHky5zMwp5SAdABtGfoZabglM+G6qex3KRIw5H5VddFtgIyBmy7kA7mgfIZCN+jAkK7D8aCXhfZwr/ge4OFfMP78/f34kK9C9v9dQip8EnP33w6HGeLrz1hs0PXatsN/Ag0OWprHGtp5VpOly1WX/Ll+fOdKDAIAjIKWCWdX6RCD6hZdeDeeddXrYQsy2ZxRc0eKy6847KjA62tYmQfOtd9xrwflWW2ym1tvkdTT0CLRuu/m6Kvff519+ZcEbLLvTNVmstvvvxZdetjYLWmnOPuNU339V2JeXReWniowt4+BZsSZgKPJa1P3ov/ZaZXZIYImChf791wwPPPS4Ep9Dwrr9+9fKfj706JNhlBh+aH9QpYR9tUqf3gbAYAM3VXVzzz12MaZxVfYTW8pgCwC6AQKBP1OAw9oY+vFnBtwN2H8fJWsHhgEHHWFM08sECv/3/Y8UbO9hydO1CrDQBDlaGnduP+uP/+NZcVTl/yjE1cX/tc7IqNa/43Ojf6eIh3/nZwp77t8XLX6JQtcV4xebqlgWw9Tl+RGfzZg+3ewTbfO011aMzzhvMqE2TUWkgiUWn9F2EqcKkzQRn+FribkAG/GTHp/VLr5GE46hWdEXJMXFJN7g3xQW3ilnnBs2Edi1teQYClVUvP2u+zSAaJ2w4gpdrI155x22NVZ/xfiagtDpZ52vz2xhLDeKOPg1dHxX6LqC2X308dDMYzABsY91yOjo2bOHTQ1+W0UeNKyefeIhgbEtbY1Wtj4pdMK84b02/Mh8ZqqCpmMiL4GfGyBGOW2Znj/ULj/66ZdRYkVebQDbjttva1M0M6eqODtVbciKbdFMZp9nK46NhVqK08ST1eVHd9/7gAF3rI0dtX5qm/99ooEp6ADD5DzmqMPK/UNt879btd4NuFOsvP56/T3/W0b57ceK+8aKqYkNYJ8S3w6QVEpntcgitYLubhO15MO069dvVbEhO2pNZZrPAIyvKX8HpENWiMmud99+S63y97ff/UAD4b4Lp5543N/sy/Enn276e6zPibJTFBCu+M+FYQ1JGf3L2MPjNF37/LDO2msaKeJaFSCIpSlYg1/QNQXgB+HiaE3L7b/W6kvM/zk+4fjLP4EvpaZO+L2U6iysuDgdDMeK0HECmJVaawQMFFpkCdqpsFI54zWcNxp1VIZpD2JaIULHUOkB24yirdfaM+xCgF4J2jtl7bUg8eguEcACGlJ9JthEZwUHZK1q+v44iQogkeATCivTywpFC6edNw62aNOmncCXTAse+cfECPE7vz9/fhXXZ7ZG2p946r8E2K0eLr34fFuf774/VA4jPazRdzVrK8nMzA4vPfdE+fq0YRAC7gg4r7nyP1Wuz0ceezK8/Oqb0ly4MGywfn8TjSYYp41xg/U3KF+f6Do8+czzapH8OtyjseiN1LLCtDdaYK+7+tIq998bb75tABw6EQcPPCDk5ReKEZth+4/vYi/dfP3V4Y577rN9QlWK+7v9rvsDlXfaJhmwQbDs++/v9oXhDsO+GS428BzR/qfWuijJQAuEvuPQh5rsZ76S50OPOP4v5+fZJ+BIkvBuv91WVimszn7S/gbgC3A3Q4UVwLgzTzvJ2m9vvPl2a70edMB+YuUdbmsLNiB6iWcJvG3UqEEZE2MPY2K4/UymYy6K/8PP4P8AcVurPXBh/0dRCv/HEBr8H8/Y/OhC/o8Eqzb+j6ED1fm/eSp61cX/YT/w71xjTf493l8CZLt/X5T4heeXlzejyviF5wcQU5f4hbVjsZhanGhrqhifwdqivRkgBQmTRY3PAAVZnzx34jPsVCykxkJvjM+Ynguw6/FZ7eLr8yXVAIDGvy2JJoW/jTfcMGy6yQbm3199/S1rQ73+msstucXWR+260zVdtqr4moJlLAreeeuN4U7FBmhNweiDIRnj64GHHGVdMFUdq2nS41XSUa1NfP3t8O/Ds+o8oFDUvHmz8vwB2RBY3jtoQuQO227t+UMd7OebAkQffPjx8K/TT7a1UV1+NOybEeHiy660f+fTTjrOHmlV/v1xMbCeUix62snHhy232LTW/u9DsSuH3H63tUEeK+CurvnfS6++oWLnY4nG7v57e/63jPPbyOxl0MlBA/cvf34jfvg5/DxypPkKHAn7d+Xeva1Tg/wotu9XlT9MVZcc+t4UHW7SFNea8nc6gv59yZUWs16r3GpFDaComL/ffd/D4bU33pKG88UhR8UpCs/XX3254ROnSWcRAJJBfAzUuf/BRwyIHKwOEjQ9Iz6B7aRzii6kf6srBqDY8QnHX+orvpSKrbIE7SDlHIByJIudNA0GUWOSESZf0t5B0lFxGhrou7W0ZmXaZwkwCNYQXs7WayQBJCkcbCIGW9h0NQWAvE4PMWAgnwO842ir1tyZai2E1YczIFCgogy9E6COgJQAgwQCxlEUnIxVQJiB3AOiyVSgAST9/vz5xfX5tIScYcZRuUawFCNecX1eesW1BrYBxnTp2lVO402xGWaYdhwDK1bv11eOZa4mcR76t/V5z/0PWVBMdWgXseyY1vTN8O80nnxAeZW6svWJ7su+Awdb+y6B+cL775XX3w4vKWivOA2Ua8Y50rL7+RdqPdFQCirmBFEnnXa2XSuTlNhnMK7YH2hB0L7k+696+0Lb8pix40zUlqpd27ZtjA2ZtJsVhN+lL8O/IfYFe7bt1lvV2X6SUJHsUui48urrxG7oLiHy/epkP/PFcDj4UAZM7GXaheddeFk49ugjZDMbGOMOPZz99907HCxWXp+VeyloOcvWyUYS7l1D6/jKa2800O+4ow+vdn26/azefmYqWOXAN1X0fxGki74pDnHCN0X/h65s9H+8r67+jwEBBKuL4/8aMgkUHy9/XdG/I3FRlX/PkRSF+/dFj18Y3lAxfjH/JH1e/AOC/osSvwCsAQYT8wAoxvhs8uRJZQl5i/L1mSmdI/Y1Aw9qE5/R2kuyU3F9stZjfEbxN8ZnSZss3RIaYlE2EGNx1uf/p/jz3gceNlYJOnGbaLBUQz2j9z/4wJ4RICk+g3/bEZomDmOJSeY777i94vXOlcbXEyZOCIMPP84YMCTGz7/0Wnj62RfUUXCRprqu+pf4Gp83cdLk8NHQT415Tktmu3ZtTHOV7gBi+Kri63f/mwy0YN2RTCM5gn4e2r5dunZR90zLMHbseJMSgRVOkOil7gAAIABJREFUrDJf7PJ1xRikiOT5Q/X50d3SIuN5X3zhuWJZ9q82P2LAGgVeCrcHDtzPirhV7T8GhSDzsZPYdiced3St878rr7nRWhjPPvM0xRPr1vn5obFrmn0qQh931OGe/y3D/PYBAcDYGIbDXHPVZeGc8/+tSbA9LP6M+ZE90IWOM08/yfTlqssfkH7Ya78DLd68TvItC+fv9z3wiBVzTjrhWGmiTgsX/ecKY80B4J5y0vF/sy+xlZsiNAf2BUYwtohBPoBxaHcyxAJixSknHmuxesX4es6cpCAx8tffQj/ZPMcnHH+pz/hSatzon0tJNmCysREAzGxQhBIIkgECyUIFbARfGH42HGBb7BVvIJScqiutNiQlnIvKbhNt3laackVSwrkJJElOQOltOlkZKMdrnA89OqZhERgSmLQUCzC2yLLhaCdjsAXXRnDIgRYUlWsEkfleXo+ttOjBIADNJvf78+dXcX3CdPvq628tuOTYYbutpXV3tK3PF19+3caNoyPzn4vOk/7dqqYhVvFgUhdJ1W03X2vrteL6vPu+BwOsrTNPO9HYUqzPG24ZEhoLfGZdG2hdJiTes0c3VdM3svWZJ+bUgYOPNiDumisu/tv+e/q5F8KXX31joq79VPUqFqDNwZ48VE7rflUuqUrRRoGwLKy/4wTg7LzTdmpz+W+4R1UrHO6lmr7k+696+3KvAgsEm0kuqC4+8dRfdWQICpgqCzC65hqrixWxfp3t52Q9Iw50qWgteuzJZyxwom0ViQASaiY1qowS1li9X5X28+th3xprjiEUALbRfsJ4uOLq6+18DNaAzbnbLjspMD+y3H4O/+57C9ipmAPcuf1cdP+Hr8P/xYmO0f9RqML/0eqGfQHoiiLeFKWi/6PwxWcNbKmj/8vOySr3u4vq/2xiqdZivJ7o3wGmq/Lv2FT370sufqEoQ0IESMKaWZT4BRZO0mGQJCrEZ7RTp6ubgbUYp76yPnmNNZu0Mi5efFaguLGNChDEbDE+AyxAMN/js7rF18O+HREuveKacM6ZpxoDaugn0ivVJMWaDmKDrl26WEFy0IB9ragY9/NlV14TMlSwO1wgH9poJLlMkCUmqCy+/lxgDkO5Lrvk3+pM6KtOmRIBiCo2lEnVVBZfw9wCEKzrQUJ+6skneP5QQ3709DMvlE/X3EUTNavLj+LzO/jAgQJE9qwxPzpC3SQzZ822wQFNJD1UU/73pjo/rtOaRD/snjtuWaT8733J1dygroBt1MJ98onHeP63jPLbX39LtL7xBffdPcT8+yGHH2vA/gEq8hJ/FhfPCzsjuTL0Y4spv/z6G+sOQg8Zdl51+fuMvDwrFBAnX3npvxM/pEJUzN/pDALU5/crrrhC+PCjj+3vdBpVZl9ee+NtG55S3UHb/381dRn9zI023EDanbNtfcYDvT2m1Z5+ygmOTzj+Uu/xpdTkcb8JvKbdAY24JMCDAUcSQQAGss1kqNmiyUIrhMlGZR4AjnYOgoOoB8U0V6q9EVDgvLwPsI3KL0EkFUOm1RBEskmp9iLcTyvtHH0H5yOQ5DsYWEFgyRHFj9HToR0WFiD6eFSsqT4yRQ1AJE6gZex8bPX1+/PnxxpaeH2+8da74TYNHzjisIPDPnvublRwwLOu0jNDUPlsBc6Aa1M1KamtdGOK5AwAsGnprmp9vvveh5rS9IAx7rbdZktzJLTYVnagDXKYWhTj+mSaHGv4agF3dd1/x2uCGCDQkBuvCaf+6zwDB9CjYf+hi0JlFFAPYVjff1Xbl/HjJ0m8+3xNSOygluOrNHVrunRAftKfM4w9yUEb0ywFuRwEup2kDVJb+3mHRL7HqLoYQeOakhz0hmizrsp+fjXsGwPfDlQwNViTkKP9ZPogWognHHukgcODjzjO2Hf/Ov20cvs57NvvbKosOngw9tx+Lrr/w+9gXwB0K/o/gDr8H74V/weAx/4D8Kro/9q172D+DwZTVf4Pjde6+j+6XWrj/2aZtAWqVJKmcP9uz2Bpxi8wqolf0PaN8Uv8TtZIxfglmTKdVqv4LE6rZchYjM8AAbkXiqEV16fpF5d1UMT1WVN8RgEVOwEgVDE+YxAT67NrlxXMviCJkrRIJewwj89qH18XFxWHn375NaylwlBjgSixFftDseD4O2AJg0Wee/Fl036iOIO+mQGwejZ9Vdhba81+VcbXMKwYcAUot7bexzFbA+mYxkjcc9jgQeFTteHC2KKgw9qgcEiBh/8AeauKr2muo2UXJh1A3x/S1wMQokOBa1+AFIQ+nyHQnz0wV0Bv7549TH/K84fq86M77rynHLjbVmBXdflRfH60CzKArab99/Krr2ty8JNh9113Vjx8ULXx5/jxE8OFl1xhMSZTiGFtVRZf12Q/x42bEP517r8NMHrg3js9/9N+qKt/t5y8jvn7DerE+FT6hKeqhZochfx78EKyLTxPcgmKxsQv92kCMG36A8SKO1FMucry93fefU/t8Rp6oWIf+77icTmadKv3Lb+/RzXUBPZoPC6+8OyAbnRV+Tt5/rfDR4hI1MxkHiAQESvJoJRPps5XBwudJRSq6XCiqI19oeWXLqis7Ozw3JMPOz7h+Eu9x5dSM/OyS/OFkBPwGUAmJhHsATYmFdM4FIKgD0AP0KJIgQVtPrBC0Duhesvn2UwkKkVFcwygKy6ea/p4tIJxPhx+DE4BA2HyRf08Y8Yp2CzUeHuSzzQFlJwTZz6T7xAAgQgy56d1h/dRKSAZsqRJbEFaNWArRJYdCRJBsN/fPAva/fn9dX0yntw0Y669IvTsvlK5xiPrflHX59fDhlulh0lZm22ysbV0I9RKpWovDRogkRnx/U+mTcNrBFVxfZ517kW2P+6/5/Y6778LL7ncRrnvufuuBtLAFjvkoIG2v3DKLaRTcbdAJt9/VdsXbNR5F11u1HvEbzuoxYcqY/+11whrrbVWuX1h+MgTYhdspSlWl11yYZ3siw2k0Pj6KEBP+xlDUdBbhOYfRaTR+uzRbSXZtWb6ni2rtJ9DP/3MtOxoD9hP1dJoP78Wo5RWWabhrtKnVzji2FOsJfbIww4pt58fMcBCa5VBFScef6zbz8Xwf/MUIOL/8FMV/R8+DP8HUIf/48CnMqm9ov/jNfzfTBWgqvJ/nLe2/g/gv67+j2ukjb4m/87UQfw7bbTu3xP92LrEL8mgrxk1xi90O9hQJbGxKZguanwGQMz6xK9VjM94zrArWItxfVbnH5gOW5CfZwBdUwq3OicADkVd1j3gL/p67VTksvdpfRAnxhY9j88WPb7O078nfnygBhBRoGH/IYdBAeiVF5+WdmYyDISOAcDZo488vNr4mti8WTNpVGuNZWZmStf3RjtXlN544823jMlNcREmH9NDOfBTdCKw5quyL4UC6g4+9KhwwTlnmpg9IM/CB99zx5AbPH+oQ370yBPPhKeefs6GirSVTmV1+VF8fmjX7r/vnrXKj4gFiHeYzrnrLjsIOF79b/kfAyno7iCuPfLwQyzOXNT8b8qUKeEgyXwkA9mu9fxvGeW3OSITUNjdY7ddbP9hp5Pn0MuAW9i0K6i1HUmg6N+H3HaHdfHQ1jxYeUVl+dGXijkhCbDnu6htH5/YSnhB924raj3tpDXbujx+maKOk6OOO6Vc+ocCNVp7gHuLmr9/8+1w0/mGwXuU1mZFfILhPLTxv/Ts41Zkd3zC8Zf6jC+lcqaMLSPMJVMUCbKoquLQ42RZ3kB1DIHtIgXtOH0WP+9jqgpVY/4R+CzvbS/2AAkILbPQcTEECKPm5jL1LGXgGolKp46dNf1oigUB8bMkrrw/Tm+0Fo6ydl0CxThkAPF3jA7BaJzOxiQtE9dWUMN3k7wkWi/cmd+fP7+/rs/z/n2padkRRJIgAapZ5VAgF1XAzp06h+223bJO63OYgDt0Oy44919h3XXWEjN0gbXaUiVv1bqVVaJZ6wTJVIbQyYvrk4lxHNde9Z/F2n8kWLNURWukPfqx2mwQEKZl4sAB+/j+q8G+0I7CRK3BBw3SNOCnbJADBxNZEedeacWuJo4L6+6WG67Wa30W2b5QAeSZM92YNgHWYbSfzz3/op2b16qzny+89FK4+da7wrlnnWZtT9F+fvr5F8amA0BGc+TyK6+1dtqjjxhswBD28533/mufJbDnft1+Lrr/wzdV5//atm1v/o+jOv9HsFlb/weLAv/HAStmcZ8frPdigYOV+feF7w+9Wffvix6/MBRg4fglSovASAIc49kuifgFRgUJGD6uYnwW9egSDc/2IT8/t0r/YDGgtXw3LhP1TgBo1jxSJ4DQC8dngE1Re3FJrM//z/EL/5YIvgOcbaJp420yWln7GOzHQyXE3qJFSyXLHYxlXSgm1F233Vjr+PoafWaoBldtIj06BhnALp88JTNcJf1T2Hx0JHyj9l0YMnSxIBJfXXz9rvTVKEwyLXTjjTdQofJH04WdNXuObGBuGKXpuEiRwLLZYrPNPH+oZX7EYIrnVTR88tH7BYikJ0B+FfnRb2qHPP+iS03HsL+mbdZm/zGl+Fax+hh6wmHxiE0GDsauu1x6yePGjbMBGayJ9aSzt7j534677WUgz603XVPGtvL8L8Znyyq/zc7JMabawgd6djtpejHxyHB1nVx86RUG5B8igK2q/H327CLroqspf7/ltru1zj6Xxvj29rXIxXAA3g1ScWJR8vc4dRngjryqIj5xxtmSCBLYjF10fMLxl5rW5/KOL5nGHSw7WGyAbWxIAjz+RCslClBT8YWeT7WYyilBHAkI08qs2qqqKwEnIAQsuDh0AhYCmzDq+1CpoQoLzbWxCSNL867sfPxMgMnGylXwgAHge3gvrAWSBajBUfuF9zE8I+rq8R20flBxJPngmo166/dn/xb+/P66PplAVCTQOV9JB+PRo7A3XO9Yfb7rtpvqtD6Hf/dDeOTxp2x663bbbmPrEzBosiaU5miaLYmOgYMClXfYfmtrY/ziy2HGwvpAmh+0jNx+y3VLbP/N1T54Vdp326iK2r17d6uU+v6rnX0BAH36mefCL2pbGqFEo+JBVZEprejc9dHErW222arO9vPBRx43Cv+Wm28azpAmYrSfWVlZ4ZgTT7fKJZoje+y+c5X28+eRv2qS1qNiWu4s8fDNzX5eINYgyTgVRgA97OhTz7wYNt5o/bDf3nua/UToesLEyVp3v4eTpO+49Vab23e4/Vx0/0ebWlX+Dx8F2ynuP4Lz6P/wnfi5uvg//HP0f1FXLz4/5Crwf9b4Wgf/R4JW0b+X2DUl/h0fXdG/t1TBDga3+/clF7/wbwkwZgVTSYvQclSX51eVf+ecc+iCMODuz/gMlh2vRQAPthwDyirzD2iq0gXBNcX4LE1tnInW2XybVOvx2dK1n8efdIYVjKo6YOPxPNA3u1MJam3ja4C6N97+bzhk0P4WXw/9RCxuAW8cxDFoWsUYPmfaDAEtAviria9hbV113U2msbuJfA7TkWP8iS7mo48+kbR8nnGysbs8f6hdfkQRkQ6R1195LsyH9VpDfkT8QiGmrvkR3zF8xA8GuHIAvvdSIZvBFbRhL8n871/SWiMHvPjCc+rk/2IBwvO/xc9vYdwxGA9ywWabboyJFwu7Xdh8841De+EC7P2opRzZbIuTv7/5znsWf6I7d/45p4cOYmijd/iqBvCRd8G+7LbSSnXO3z/7/CvrIKHYcNjgA/+CTxx/yhmW/yJ/4/iE4y/1HV+yqbJUd6OuDUEj1RWMKSADATptDzGIx2BmZLTVxJY8+z2bmlYMtDEI7gkEaWGl+kp7JjorHLH9h7YMKrtUgBL23byklUhtaiSNaNlxwNBD347gkKSGcxIwwtAjUcFw4JBgmMA8SAZQJEAdou4EoAQLsXrt95ckYf78arc+c/Pyjea9LNYnWmO0XuJQqHIeqWqm77/ly74gzv2xKoR33vOAtQ61UDBLS208mAZ85603WdJdW/s58OAjDVxB3LljB7GUK9jPoZ98Gp569kXT2qNtty72k2EkefliRMkG7rrLjnaOhe3nBxIEnjBxkoHVTKPt2aO7208lOnV5fv+k/2M94PMAZSrzfwCE+D9sfm39ewLM/enfYfMs7N95T/TvrcS0cv++ZOIXQFcSqBi/0MWQQhOxjH23PMYvDBQD5KsYn2VmTbWhYR6fLZ34E60n9h/Mt3Sx7OaVJPE1wCrtk0sqvgbMox0aLbq6xtcAh5dddX2VAGP8xYP33KZCQYbnD3XIj9AiZH8ti/yIToB0dTGpbcTzv//h/HbOnCJj3NFVsrmAO9Oi1DNPayzijP4ktp00eYrlKHTuHDxov8XK3+k6GnLH3eGMU078m335ToAxZIZFyd+LdB/IEnHQ9stBIYI4LVPFcLSoh9x4teMTjr8sE/u5NPEzA+6gW5MIUPGFZUc7LIeJ4ioB6KgWWbSTCOQB3DgAFvL1WlLlb2y6OABmBJzopnBOkgbAuCQhbVzeTtta03OYXgsoEis6aNRlZU61hJgbpqLH+dC1AzRk2pqJdpvg8byyFpJSu27T0GOirYxrnKQFuyFfgCPX6ffnz8/Xp++/xbUvtAs9/NiT1uK81x67hcmTJ4WRo343uwjTYdutt6yT/Rw+YkSYKPAMrZGq1mdRkYYVqJbh9tP9g/s/9+/LW3yG3mHF+CyZiKsJpGUgsMdn/z/jT1h7MHh/+fVXxfEtwtyyoXPE9AAEANH9+6/p+YPnR8bo8/zvn81vTzrtLGPzAtZWd9DKesRhg5fb/J0BPhTUKXAwSBBiD50Q4ACr91st9F1tVccnHH+p9/hSqjA3qxTqM603AHUkoYBtVNJJFKimEoRhWGmtsPfpv4YC5WDAzZietP9R3WeSmLVMCOwDlIOJx+voIMBCoTpLWwb9Gl00fSxnWrY5cM7J9xKUwrIDDLSqogJApuzA7uMa0Grhe/mOqLXHdQLY8Vlo4eh7IJYKU4+2kGaw7/z+/Pn5+vT95/bF7af7B/fvHr94fObxp8fXIgd4/uD5kee3f+bvMPjRhkNCBSYe06lh1kPggf3NpGjP3x2fcPzln8WXUhPH/FoKGg0FO2ohgLh3aN8xZOdkGYgGsMaRtM3ml0+g5bUI3qG3wOYGgLNJYzof4soAdQy2SFfSTAkOAI/JtICEUVOMFhHAP5h6TKsBIKQKw3vQekkXNRwHC3CHHobp7+n3iHfSNsvPMAERd7apikLb+T3njexAvz9/fr4+ff+5fXH76f7B/XtkFXj84vGZx58eX3v+4Pmf57eevzs+4fhLfcCXUpkTR5fSTw6LjRZUwDGANQO8NM2V4RQpWHhC4gHW0NAAWANoA6RD8JH3R9FtwLZ4viIx4GiVgHnXpEmaVfp5LWruxElHoLecK+lJF0OvdRvTsoM5B92VYRlMuZ2rv8eBGGiocM3z9BrXDOsOPR7YfbyPc6OXx3n9/vz5+fr0/ef2xe2n+wf37x6/JPGex2fJJGaPPz2+9vzB8z/PbxONW8/fE81/xyccf1le8aVUzpSxpejJ0cbKVDE0S9CpiwMeYksrAB2st0Za0IBoCNZGHTtAPFppCzWdkxZZE1oua5ulfRXWHZNd43egjYdmHcAa+igtpIGRTK1rZC2uXI/p1QmI42jcuJH9CY0Xlh0HTDsqpVxnnrTs7BrKXiMY41owxCaU7PdnAKs/P1+f7HHff25f3H66fyBAd//eKIkdPH7x+MzjT4+vlVN4/uD5n+e3ieyV5++OTzj+svzhS8a4g+UG0FY+pRVgjX52gW0w5Rj0QHU2GQHdyFhs0IrjWHBYdbzGFKpZs2fZeUgK+BzDJBAr5khE3EuspRWDgKA73wvKTx89gCHgHt+TgHPNDWxi+AVHiVpuYe0xQQsmHu20aPDF1wDqaM+1yWwKxNHL41r8/vz5+fr0/ef2xe2n+wdNYXf/7vGLx2cef3p87fmD50ee33r+7viE4y/1Cl9KzcrPKc1WOywsOVpSk1bZVtY2ywGrLk6WzcnJjtIwopKm2aQWkmEQ2aiDxxQX2HMkSLSuUs2mPSm2yAKq8V0Aa+jlAbbFYRe04aJRB0UVwBBQLiOjrQ2niC23AHutWmWEvLwZZWOrSw3so702M0tTafW99KmjhZfRpo1dr99fMhnYnx/r2den7z+3L24/3T+4f/f4xeMzjz89vvb8wfM/z4+SeMDzI8+PPD9a3vOj1IQxI0sBzPJyc61NlfZT/kwT8JWvFlRYd7DbOFoyuVXoPO2waN7R6grbjcEPTcSsYxoNDDfAtsLCfPsZIA2mXCuNIC7Q+RYsKA3zF8y3tliE4pksy2c4ioqKjaY+t7jIwEI2EK20sPGgLkf2HCAhLX8AdByw8gDq0qW1B5OP38Psi62hfn/+/Hx9+v5b0vYFLU2kA7AvuTNmWAED+8mfjcU2xn7KEoUZxRPCzDA1LEgrDIUl2WH2/NywoEFRmBtmqbARQvH8mbKzYhXPbxSaNUoPzdJahgXzJCUwv1lo1bhzaFbaLnRutWoIs5oHcaBtUjf2k++dNj1hFZOAIwkQ7Se21+2n+4e4Pt2/e/zi8ZnHnx5fL7D8wPMHz488v/X83fEJx1/qI76UGvPbj6UMgQD0mqM2V1pcCfZJBkWOM6AO9huMN14D0MvLyzU9OVpdAeIIBvgsbDraXAH70J6DjQdIx+cA4jp16hxmCoAjuSX5ROcO1h7TZgH3YOiRbNKGi4A0bbkkpDABW7RoGXJzZxi7joNhA+3ad7DX+AzMQALTjh06KWHOtZ9h7HFOvz9/fstifU6ZOiVMnTo1jBs/IUyYMFHrcU6YPHmy7alZs2bb3mBNarlLw7Gp/cdew3l06dIltMlobf/17NUz9Ond2/aG77/ly74wbRv7Qut1tC+wj1tIS3OW9DcLZueG/AZjQ2HDcSF3/piQWzJRNqzU7CSfadBAWpOydQ1kI0tlA2OVc4HsJOsCu4geZQMVRYzFLJuafNcC2WExled3Cq1C95CR6h06NFwttGyWYfaT90YbHe0nArvYT6QG3H7WP/+AT5w8aXKYqP9y8wrCuHFaU3l5YqAXag0mchb8nUIbtgRZijYZbWyNtW/fTpPh20mnpk1YWbZktdUE/GptuX//34pfWAdZ2dnht9F/qHiQG6brv8lTpigem6NiZ6HFVcRp2AHipCZNmygeaxbSZa9at26lddI2rLTiimLkdwjrrrNOmK+irMdn/1vxJ3E4toM1MkPrI182Y5LiklkzZ1kcPR+pHMUmxO9oSzdv3swKQxkZGfIbzUPXLp3tv06dOoZ1+q+j9xZ5fP0/kB+Rk43+Y0yYOiVTOuEFWhOTQlZWtsWqrBlIE6wP4ojG8i3ohbeQPFFK/qVzx44qHLZVvtUh9Fu9n3xNW7Mvnv95fuv5u+MTjr8sXfzMgDtAOBLD1nLUAByRdVcoRhusuBnTpxnA0EiJAoaZYRLGvDP9uTRLNtPV+oq+XWyZBaxLF1OO1leSBQICjmbS1cgV8EeQACDH0UpAnQ220PnQxbN2Wn2e88XJtXxHHGLBuUma+TwJMEMsABcB7izgULIS7wO2oN+fP7+lsT6nC1z++Zdfwy/6b+SoUQLpphjTs6GAllL9j2QpCIRhT5BMs8ciEA1QUyowxwBsJioLtGmo9RxfbyiAuqvAvHXW6R96dFsx9O+/lmk6+v5LwK5lbV8AR7AvFCWwk+h7YieLxA5umLYgZJb8GGY0/CVMLf5RiRCJcjJ4B/Yda4IHDCAHWIfNsucsO8d6oECCo0tes9uz9cIwHvRBF2jdmB004I/z6nx8poFYy6k+oWf6pqFVUe9QKsYeOqMc2E+Y0JyXAkm00cgYuP1cPv1DoYpao34bHX76eWT4XUn2mLFjbY3Eg3WD31sU+8J67LNy79CnT+/Qd9VVBNL0t3Xk/r1+xS8zpk8Pw78bIX/zW/jhh5/C1Mws2aFisyP8h69JbMmCcvtixQHWTgX7whrCxwDsJf4psS29evYMPXt0C337rhb6r72m2RGPz/TvWo/iz6mZU8OPP/0SftUaGaX/JguYIbZO/I1iDTmPWAyyEKXsqI19ocumz8orl9uRVVZZObRVvO35w/KfH01XV8DIkaPkV8aH73/4IYwdN8Hii8riT8C5JMdiumYC/FdnX+jAWmGFLmGVVfqE1futFtZfd93QQeCe53//P/LbHBWPxqo4MEW2JlPgb646+DKzstQVlxQHKFYTL2NvIPVQaCQvBxdoLc17CgMZIi3gf9ZYY3UrMvJ+z98df3F86e/4WSp78phSayuVcSaAy1BLK04+DqKAxQHoQVJJ4spmw4CjMwcrjo0V22bRrYN+TFsiOnU4ebTnsnOyygE9qjbp6a1Mj45Ags8CcjCIgqQWhhwHSS7VHSZgAsZxfTBbSJphtnBdVHh4f4cOHe1aCEJhL2Eo0tXWC/DHz35//vxYi0tifRL8fPPtd+GLL7+2IAjgJgFfkqAYMNnAFmNYJYkU4DbBD++JCVSsSPBnAuCRoCdgdgT0KgZKvK/vaquErbbYPGy44fqhS+euvv+WgX1hIjb2ZbqKFzBXsH+06LeQrZs8c2TIajgsTJk3PMwvLdYzZPK1wFeeP+tBT9SSYl0njxcbGsFcnif2CpvHuiGgSRKnknIwj9cInPneCPwZEKf3RQ1SY+7pt2kNm4bOqbVDp9INQ9tGPQXWpYxVg8QANhaQBuZxBB3dfi4f/mGegtNh3w4Pw74ZbkAMmq/xiGtkadgXErO111wjbLDBemFL2ZRmYmK5f18+45d8sWG++Opr+ZyvBMSMTjodzG78CdRhBADmYqGTIlBJhffx3srtS9Leb5UAAD6GkineAgzk72tpjWyy8YZhi803k+2TJqDHZ8tl/IlP+nb4iDBc//088lcrllscXYbM8ewjM3tJ2hdi/dXFuNpQdmTdddZWAt7V84flKD8iXh39x7gbjmJFAAAgAElEQVTwznvvhR9//Nm2OXairvFnXe2L2Q4BMDvssL0Y3z3KOquQK/D8738hvx03fqwVB0aN+l0FglFia06xWDcSd6IvIcata/xCTNxLXUe99d966/ZXt8Bq1mnn+ITjL44vJfYzlT99aim6cCRyUKJtc0ijDu05ALPY2kXVNWlfbWzBISAEGku8z1gAJKIKFDPUqsMgCt4D+AfbgymyJL5Je22JbcJmYu1xvmTap3SbynQnAOqMZcBkWIFuAH8zZxZoTH2iV4QRIJFmYmxskeV3tOHyHbG9lvPB+LP2Xb8/q5r781v09fnbb7+HDz76JAz95FNjm3KwdiMrylpgyw6AOpIr9g7rld/RxhZblioGzvw9OrwYZAP+2HuBfvR/A/y0F2PlE1bVxhttEA7Yf18xZjJ8/y0F+8IgF+wLz5iWM4a7YHNgHWfN/yn8Mff9UJAab+kugBzP2MgLeqGB7BvFD3t4lCV4DQaeghh7pGUsh+Q5J+Adv7BCRvmgn+RnDuwwn4Uhw2usq/IkPCTtt3yeZB3gLyP0CCuVbhm6p2+gVsm2KmQUmlRBkrw3KL+XZIp4Q7Otbj+Xrf+bOHlqeOHFl8LXw74tA2YTe2JrpOxYVvYF27TVlluETQXQrCY2nvv35SN+mTI1K7zx1jvhk08/s9a12voHY/ZqDdEi/yfTKrEnVligBR/LFO1Lmb+Jzz2CfElxAJuRsjb9LTbbNGy+2caWVHl8tnzEn2PGjAsff/p5+Gjox2ZHIov7z+JO8vxivLI07Qv+hLhkv32JS1p7/vAP5kdfffWV1sQn4cuvhllBZknGn3W1LxAw1lHHyO677hx6dO/u+V89zW+x+Z+LsPCV1hTFATrdon9YmvaFInRfsTi3lP9Zf711QteuKzo+4fjL/2t8KZU5cXRpU7HdQDIBvQDbcP6w7EgC5yoYANCLLXoEgpE2HV9jA1Ohpa0CphFOAs0MqwArYYVRFwXcaWlFRB1mAdNmYYRQtUsYfo1Dm7YabCHwLrINCFjbygHOUnLJdfE5mCN8l32vfiZggBnTVkkqwB9HZDZxbr8/f36Luj6HfvJJePOtd8MvclQwowBWKlaRSIIA7xYIuDHOXJl2I0mQAXJlrbDxfeyp5EhAnYWZEH9OZ05AmhiIs69gDVZsnePva6javevOO4Y11+jn+0/V5cW1LzCIYfaSqGJf+BkbMnuObE3zKeH7wudDQekEQ9+SFlbA2QZh3nyAVlWz9RqMSZ4VrDueZ9IiK8AtSGsu1SG0bLxCSG/YXj+pZSCtlYF+Bv6l5uo80gXVn7NKpoWCeVPDrAXZoTRVYkm4gYOWhGldKPe2ljj9JVkXCTiYvE9VTjEsMlIrhpVKtg19Omwm6YDZdg0w7wB+o34iTGYKKm4/l43/+/Gnn8PzL74SRv76awLIlrUq2TpZDuzLqmp12muP3cIG669b7vPdvy/b+GX4d9+H199425gMi+sfkrZ82maTdlizE8YETxje8UhAPtrmkt/x/qrWJy3X++y1hyXjHp/9M/Hnl2Jgvvzq62qt/90eYV2e37KIX4hL9thtl7DWWmt4/rAM86Ovhg0Lb739XvhNkgvLIv6sq32hjXa3XXYKa665uud/6LrXg/z29z/+CJ9//lX48KOhhgfU5B+Wpn3BzsHu3XP33dRW293xCRGgPD5btvHZ8oAvpcb/8Ytp3DWRYDGMtUhr5eLitI1Iq+Z9UZ+JdlQ0lyqCbXE4BecAqGOKLIsKBhJHSw3AyCubVAsAEpNFNO9oaeVnDlh7AHUAfyS9JJcwQjhf1G8B6OP65pTpOMWpirSHUSmm/YPr4Rx+f4k2kj+/ZHhKbdbnz7+MDI8/+XSYMHGyradkDyRMhaQdEqAuSXxYZ4DVFR0W+6Rnj+6qDnURw6mjROMzTCcSUGhBKaK/iQAw+yhPAuNTp2aGMWPGWIt5TKhi4hT3JGB0Gd5n69rgv7Jkv0f3bmHQgP1MhL429+f776/2BUZdtC9x6ARTtHk+c0qnhV9LXgtT542wgQClevYIevP8k1bXhPGWtEMnj4/gpl0aAyT6hS4t1ghtm60Y2qV31dpBw1OzZmlP0+fQmmoquzpXLE7OlzA3U8Y2LgY4LJbI/LzpIXfWxDC95LcwfuY3IW/+2ESXRu+PuoisjWQ9JsMoABVZK4B57UrVytTh0BBmN7XiDAcBGLIIsKNZ29wDNtPt559MxyXp/75XG+xLr7wqwO43Y1zGNseoIVSTfWE9dO7cKXRbaSUNFGgvBnUr83/GwhXYUqyJ7LAqeYY5YoZO1HCciZMmmU2K+mVJy3UC/JodKwMOK7Mv3buvJEbvPmE9DSyIxTT370s3fvl62PDw0suvaojAaAP/y7xLrZ8fPoj1seKKK9hgAQaTIEHSRC2u2BdiMewZbZRoD42VhuKECdK5KmPgJaxuWptqtz579uoRBu6/X+jXb1WPz8qmei9t+0lb/XPPv2RxSSLJEf0PhZyanx/ALIOw0KVDUwpJmaZqk28uVtRcyX4UqUBF9w3rhBglSzpV06SryN6P+olWUKzl+uwmfd5BA/ZXO21fjz/p/qll/FnX+Awdw/sfeEj6dePKC74xV4qdG9U9P2xHJ8WpK660ovkX4lX8C4VL/AexKv6DP6dNm6YBbONN05mYOBaz8SnEPVHio7r1Cfi/t8D/rcX09vxv+cxvP/zwo/Ai/uj30RYv1Ma+1DY/SrqIkqJSbdYna3Dh+GVNtWLvuMO2KjKu5/ltWafi0rIvjr8oxhbhbGn799o+v9S40T+XApol7XxNDFgj+wRkM30nTVHMys40VhugAiBaRTYe7WQE/mzqQmnPxZZBhPQTYf75liTSRotFB9AzjboyQM/08tTqxqRa3gPIRyst14Lh5xoAB3EgMOpmMzwD1B8gStfNWPfiMp0xdD5gksQBGBgRNrzfnz+/2q7PYiW+9933YPjy62HlgAzrMdEjSxhyxoIoY5ISuEDlXlmi75ttsqmJ83aW0Gq7du2M2QTIB6sG5wQLlZ8B8ABMEuAtAVoIhNkfkyZNtEmSo1Xl+lLtDmMViPG5yJYA9DFdvDI2XgLgJOdh7yE6f+Cg/cPKvXr5/pMtqY19AcDAvjCRcxZDJ8rsVVqTxmFC6cdhVPGboaRUDGIxUuz5N1QxwdqSEoalCX7b81Abf2rN0KvFVqFPxw2kO9eyfKAOgBlBCkkyQXKp/V3iz/ruCLAlbOcEHAbg5YjFhwjEYdtm5AvknfFtGDfrYw3FAExMWM1JG61E5/UzwHGisVc2zTY0Cv1a7BG6lmxWBi6KVa0iB/YTNiqfw34iFuz2c8n5v8lTJodHHnvSWmI5InPyz4SbISR/ty99peuy3nrrmj3ptlI3G7iET2Xd2ZABPVfOVZ19wTZRjMuWcPTPP/8iDazv9Kd0jiwIT4JmzlGdfdl4ww3CYYMPEhi0ovv3pRS/MPHz8SefURvSV+Ug3Z8tjcRWCdO6Yis1z29lJb+bb7Z56KECEf8xaMRsRx3sC76JSZITBeDBAv3hx580bOmXCoBQ5euzov+DATHggH1Cv9X6eny2lOLPrOxp4T4BM8O+SewIzz/6hxgLVGZfVujaNazdf20bTNNdbYq9e/W2ycLEQ/gg4vkou8C04crsi02lHT8ujPp1lBh+ycALgJvkqHp9VrQv2JEDBw2wKcaePwSz5UsiPwKoe+a5F8NXilet80O+IbJpk4INGspJEY/4sHwIjemHrWv6hD179FRXU1uLOdBspmKQps4oGLhxIGBl8QtxEnnbZE0o/lV6z59/+YWtjbqszw3k444/7hjlcsovPf9bLuznD9JCfPmV18MfIhJE2xI7fWoTv/Cebt26hRVX6GrFo7bqouM1cnOeMa3bdIAQ7+bl5VvxaJJynggS/1UypGb7wvccctAg6z5yfCIhdCwp++L4y/KJL6UmjR1VGtt12FTtpR9nE17LhlUQIFB5AWggaUWcmEUBQy83d4YlngBnHDDlcPJJZQfB9QTQm6PPxvehd4AzIVngfbS24SBiaxo/s1j4bGsxQgD5cBAcgIcMGCAZ4e9UBQH6SDZp4U02/HwDSmDLMEHRtKXK2pH8/vz5VbU+AdZefOmV8Nqbb9vaTCrKSbLE32GXJtP3EkFw1ufWW21lwu6raQIfDBiSaNYjLFDTLxMICEOLoMfYo7RXMoiCdU87OW3ngNtRaFyJNpVvNPTi1FHAlN9V8Xr33XfDZ59/Ua5nF51b/Dz7I2ECKhnXBNT9993LWt4AwH3/VW1fZqpVH/tCYEIRgrZ6KsoljXLDN7MeCoWpyVZBtnYz/Rtb+wkBsOwbtgacrVmqXeibvmdYpc0WoUPbFf7y/AD1sG3GjDL2cImeCYBLY7OVNt2vTNeMwIbfW5JutJeEMcdr8X08W85JEG4MqJLC8HPW+2HkrNfCzJIss7fWgs1UWgMFE409vhub3D5t5dBr3t6hQ/PuVjwhyccmR1Yp98RadfuZDGtaVP/HM3j19besYs2/c9ynkTW7sH3BTmyy8UYS894urLrqqmZPmgj4n1cmORH39+LaFyYdDx8+PPz3/ffV/vJFeZIVW/TjPVe0L43Ejt9btuRgBcfRb7t/X/z4pUBx1tvvvh9eefWNZMhRWUs9fid2OUTtSyP16thmm601KGJzm/pKcXVp2JeZhTNt6uT7739gxSN8ysL+L67HpM2/VP6scRggzdUDDxxoybzHZ0sm/oxxycuvvVHmexKmd9Q7jMzdaF/QYO3br2/YdJNNpDe3kQHuFIt4PeqkEm+znhbHvsyQLMXHHw8Nn332hWRERpaDiJbYy4fEYVtJDpAUCYh59thj1zDogP0sjvf8YdHzI/493/9gaHjy6WflXxLNZdj7+BHAV/4eY844mGRzaYRtvfXWYsj2De1FoKhN/FlX+8K6+PGnn8JHH31k8SpHZFWZrEdZ10hF/8eagbm7807bC8BLZDs8/1v2+e3sOcXhgYceUZHxmyrtS2XPr0+fPmEjAfOrrrKKFQdai8nLnq+LfWHNThezd8LEiVZcHPH9D1ZAquj/Eg3oqu3LhmLe0SWwcu9ejk84/vI/jS/ZcAoCrTgggg1Hsg+zjU2CESV5bN++QygoEBuvzBCT7FLhzc/LMzDDWEPGSGpg01xJGhPmBwwQ2CbzjdGBY8EokxgC+EHLj1Njad3itTjYgqAQHTwAumSqTCLeHtvSSEIARYzFBCtPn0108JKkiyEWnMPvz59fdeszKysn3DTkdlHC0YuBUfcnIyWCdFHYu3OnTmHggAPCRhtvbIAH+4b1xh4AICFginsk6tvFyicATdIOieZQqX2e85PYs74TwIb9kgRfgENJkJ20Tk4XoPTZZ5+FZ559LkyeMsXWfMXWpiS1S3TW+MzKvXuG0089May04kq+/wScLWxf+LfDvphd0vNLJmE3DBPnfRV+Kno6zNP/UjDpBH5xlMxL2qNJZLErbdN6hPXaHRK6tVpXSUnTGp9fLHAYi07noOBAO6wxOPWsk05X2HzJUB/At3J2J3aNNpuyQRQ2uVsFCa45aSMoCuMLvg1fZj8cZodMnQjQuaHYnbKb82mpZV3SmisgOdUkrJLaO3RpuL5V2QESsfnJQI2kjZZrdPu5aP4Ptuxd9zygtqWxZW0gSXtqbIOuaF86ldmTjQXadZCPNXZuGXsWf7c07Qstkx8NHarWuxcEVk8vB5Aje3Nh+9JbLN4zTj1JgbmKFO7fFyt+IUEZcvtdxqiOLO4InkaWQyIxwj5sHw4cODBsuummBuhW5R+Whn3JU3z3xRdfyuc8G3Jypv0lCY8+0bQ3WdSyX7AATz/lRMlDtNda9vhsceLPOUqkr7rm+sSOROS2gn9PajvJtKO2bTLCNltvFXbZdRdrW17YPxB/0wGwNOzLhAnjw3vvvhfe0X+5Wi/kAHGCelzTrOVYoOqlFusTjjtabK/VPX9YhPwoU+3LNw25I/zxf+ydBZyUVRfGzxJKd0lI2IXY9dkJIigKSAiCdHfD7lJLN0hIl2Anit1doKIISok0kiK13/mfO3ccEHBrYGNevu8Hzs7OzDv33BPPfc5zVv5qtU/o/nP5gWPq838Ylw/XrCE33nij5RvJyT8T61+o2z7++GNZqPFlvearx4p/ofn1+Xpg1bJ5Y2NqwcaK1H8nx3/S5cEQpKeeed5p0wfqh1D/Epq/kCszzOrmm2+yia8QbMLhX1j/pUuXyqJFi+RTHYrhCQ4n8i8wRavdX0Uq3nOn5a8RfCKCv6RHfClq/erl8XmVKffn9u0GHuBscfC5taBlsqK/SBah0ntxfQAFgLmc6EApKw5H65IFtNRyGJsE9hzBw7H0ctkgCth6/jE/HdYYSQFnQSstrblueq1jqMDk28KUR2WkcPFeXp+Jn8OkQ+sJIBEGjTFUNHmgILXiPHJ/luxH1u/f9vnOu+/LRG2NNaaRFs3WgqIFiGtpRLBbwRuNYKWV+v1o/XqaAN2kYDNMKQBod5pIu+FeA5edfhh7wGjhAdaqZyywr2hL9CeQwZPowKAVs3dl6cFw4bSKvegvfkYhTdsDyffn2hoxa9Zs07FyrAcvPu4AGwIpgA5sr3p1a+kAi7sj+y/Q6rZh4x/mX1g/QComLm/atFEPBTLLTweel1WHPpDMsNoYGGGtJwCtbuAN/uS0wwXkukKN5dwi12nZpN9xItfPwFXWSz9AVqYNqz/DZmBFkJzw2fBh/DeJtr2nFj5+cIZ/LIcK0wK+ABbDcCBlPy3babJ09TvyydYp8ncUmqVuYAU2g3/3BTbvUSLqOjlL7oOUpzZ3mmnb7FWWMp+Fe8X+LXmO+M8E+8+31Z/MnDVPD7z2Oh3CgC9xDKp//Esp1X5q3qyZsR+c7qVbv+wK0NOufTL9C58LFt6cOfMMJPCFn2fLhPoXGJrNmzSy6ZGR+O6m2yc2f3nz7XdlztwFZiO+wOa79hPKXVtSlE5vLaNtyo/IDcqw81PKExIfwuFfeP+vvvpK5j+5QIdmLA8ygj145z6fO7TC37Rq0dSmFEfys6Tln9jI9JlzzPefKL4XKVxYqlS5T/9fxUBefMmJ4kM4/Qt5+IsvvqhM41eUPbMteBCETdgBlA1HcYdg+JHGDetLJQUaI/VDwuujb75dqqDdmIBGrgPo3HT6f/Yf+co5Z58tjzxSRy677HLbqzBmUyr/TKx/gRG4VBm8k5+Yqi2R646ZX3uflzt3Lqn9cHW5XZnFkfpPdQXDXN/+uXOXDB4yXH5ZsTK4P0Prh9D8hcOY2rVqyQ16gJRNdVOPlX+Gy79s2bxZD5A+kXnzn1R8YJORgfxB87H8S7myZaRNq+YCGzDiXxLuXyL4S9rAl6I2r/8tfpcyTmDUQV234jTQWlqoYGGhyKVqxekDrgFIAD7AlKP482wNWCsUuUygJXHLlSuP/LFhvbVMwByAll2s6BmW6PI8HieY21AMfQwmHlp0rn02mwmW+qBEYpwvXwH9fFst6Pv3xsi2bN3sAEMFXvgs2bWYBbzzOmC8R+T+Iut3tH1mz55Tho0cpS1j77hhAgqYeNZRkDmnlXQpFft+rMGjUkFF2hFxNpu09m/awwP6YQwYUDveFxiu4vZPZgOw9/61J9Aq4iaNcvKMULidjLr6zE65CILWOkk7baB1Nod+xt17dtnzAPNoL/AnrLwHj//w4w8yfsJE04ngc7spp64Fw2uX8bzbb79FOndob3s8I+8/iiD8yzb9HoJtgQpuZc91uryzebhsjV8eHDxi36EKkoJsHToIsJJJLstXRyoUqaI+J3uy1w8bwSbcWjl9O/wv7DtscbceiLDerCufG006gDqb+KiPW/ur/o1eCPbkWaXY5849O+SLtU/LD389pT9Dy+x0G4oSbMFVmz1NH8tzUFmD2RtJZtFJs3rQkktlEUh0PAiNLTH0IBIfThz/duiAmZkKfL3x5tvH3H/ev8Ceat6siVx5xZXmF463fqfCvxBDl2l7yqgxY63A8mxPbMu1Zv/jX6oqWFD1vop2EBeJ7wnLX7Zs2SSz5sw3doPXNrWCG71UgFv9nvEJxYoWkVatWsill15qNpLU+BAO/0IbJC1Mw0aMNBaNZwv6ISvkZ55F80DVKvJgtSo2lCCSnyUsv8aHPzFtRtBGPPP66P1XRNkk1atXk7vvutt8SGLjQzj9Cwfr7777joK8C2XDBtjfTmva+Q/+VrmJgNxIxXvukmaNH7PcJ1I/HL8+IlVcqENJXn1VfYdJAjn5oKP3X3Fl2DXVg5XLFbBj8Eg488/E+hfy4U8/+1TGjRuvdrHRSYGEDB0gFyJX5f5uveVG1S2raQfPkfovPPXtx598JjNmzQ2w7I6M76H1Qxltf61bt45KA91ih8cJyT/D5V/wG1/o5GRIC3QdERuP51/AKpo2aqADLO6wrpqIf4ngL+kFX4rasHZFvHOeB7Voy22FvQFqCBxrpKWQ26UTS0ggbeKF/mGYxE4tVEC8cbI8H1bcNrTn0JtjMpn+wenSNsvrkLzRdosAvA86AGoUiLTN+sf8iRwaGLBgAPgA6nh/WHvQtfkcgHw812vtoTtFQQ6rhCQyFI2P3F9k/ULtc+euXTJSWw2YHOuHqWAjbGoHlDiA7BENVpUrVzYtIRhsdrkDY2NKwYwxcXhrV4yy024ANV6TBJznklSjDwnoxr95np1o2fRQd1lrXGBogRtagT6ZY1sB4Higz7casK9MB4/X0N/lVP6NN96UiRMnGnPH7yHTRQu8D/++UHWRonv10Nd0zMCMtv88u4W/Afg3btxga/bn3k2yRKbJnkwbFaBD/J9WY1eAshaAd4UzXSi3ntlBCuUunuLrx3sB/ALAAdD698UGnL6nSgQYC++APc/boh8qgI0czz537tsib6waqoDkMgf2Wf+Ds2+KQgOYDxeVS+IbSN7she3wAz9qmnyc1AeYEth4JD4cO/7R6v74pGnypTKSQlklofsPhkm9R+oqkFHN1pgrIet3KvwLsfbpp5+WadOmG/vS/JH5Ocfq8P6lwqXlrbWJBDkS310hfbz8hbUeN2GyfPPtdwZ0WpGql89NbI+rL2r0WAO5T2OOB85TIj6Ew7/gIBcsWCCzZs9xLfx2WOS0zELvj2FJzZo0tHwykp+dOL9mujx5yTIdAuGHYQUyhOD+wy7uVZZaPWVi0jad3PgQTv/CIdP8J5+UZ555zvYFhxdc7j2dlisX0yGje/fUg0/X7ROpH5wv8flZ5kxZJG7IUNWd/D6QMeI3kFNxut7sOfLNJo0bqU4cQK7KYZzE/DOx/oV89qWXX5LJU6YGNZu9Lfgb5P7OO/ds6dq5fUBuKVL/pZT/zKkHwOMnTJJFry8OfN3Hju+lVB+zsdoUB0hIdiQl/wyXf8HmliiL8/GJk420cLTWd6h/ufOO25R910LbZlV7NeJfIviLWn1ax5ei1vy6LJ5NaVp2GgRoN/1LwTbozWxUEjKGU9Dmys8B0nCyIPI8djrAAgAeOhv6u38r8EDAodAkOYVJBHvOtaYBUByy1rQdOr02lN3HezDRFjDCAI4QUXcv1AzjL6+OKadt1oEpLhGgCN+2bauBeSD9PO4nVwHyRe4vsn7ePjepPkjP6L42xciBErQ/YucKQBtEEq8i8ddKU510VbRI0SD7DTtHQNwPqrDWpkChAlOCxwHNKGJpm0VrwScjXlDeWhYDCatrj3Naab4Hn9dkoicJGUCJA2McAA5QZywNgEWYfvp5Of1iHzqNE030VFR85MiReqr5eQjocuT9lSpVQgYN7Gd3mpH2H4cD+Bd0dkxnMwBG7Ny3Ub46NEl2HtxgJ4kcRADUsaZow0ETuCp/I7m48D2mYxfO9WPtsUUH6CjzjvVWm8GnmXai/jefkQQOsCiUnXki+4yPOiyfr3pGvtwxXQFnBwwCHmHxUeqjsb/TDxWQ63O2kUwHc5jN5dWi0E8Ex+cTH/DDkfhwZPwjTvbtH6eiyr+b/irfrdcc8v7l0ksvkbZt2qjuV5Ekrd+p8i9r162Vxx+fpGLVX5hNHOv+ypUtKx3bt5KCGvsj8f3Y+cvu3Xskpl+crNYCw7e1eUkGA+90D15avrx0aN9O8hfIb3EjHPEhHP5lgx5+jBs3QaedfnlE217o/ZXTCZbYyBnFikXys+Pk1+t+X6fgzAid0Lk+qHVKCztx3gFeUdZW37Z1KylZqmSKxodw+5fflb07eKhq9f36W1A+gFgWen9namfDkMEDJLvmTZH64Z/6iM6AuMHDlV20wXIPGzxFshcA/fEVV115pTF0YcWfyvwzsf6FIWBjlN39lco0kMce6/4Aj2J6d1f2YE7r+IrUf8mrb7GXocNH6/TwH47Yf6HxHftqqF1GlSvfa3V0cvPPcPoXbGaxamtOmjzF8i4vT3K0f+FwIDa6l+bRrgMvgk9E8Bc/NDAt4ktRu7ZvjEfXCMYdbDUAAxh1tEv5dlMYbwBrFJW0TfmraJFiChbssISN0zWKXsTeCchsKH4PTS7EKwEjPD3eMeZoA9wdmK7pxNDRrbPX0bjEc0he8+k4aabIop9BwcrP0N/jMX/Kz+fJn7+AgYZ8PopY7oUJkWzkyP1F1g+72q6jx4eNGCPrdHy9nQAHgF+AC9+e2rplC7njzjsNLANAAZwDbOZw2KZ+onmn9mY6YPozHmOKLDp2AM6mM6a/y2OeJYV9wpQCNALkJknxmnUESdsb+vv+9BTNNGtzpYXKNM5gkzpW1X7VwPOXMVD3a8uufjY+F5sDZs+iV1+V0WPHBdl2/v787zFgo3/fPqZR5abbpv/9x1r7QTd8YXsV+DqoYxyWRE2WrX+vNT/F+T9/48f+VkAme1Q+uaVoNymV/8KTtn42JCjQSsS6Y3jYAwcaBgSrgTlGp65bIu1z/c6f5Y31/eRg5j3ulB7mZaA1BV+bQwrLhQcaSv4chc020EnG/GwAACAASURBVC/FxjnI4bMA3ETiwz/xL3PmrNK5aw9r2Qj6kgBj17M7WzZvJlWrVrW1S+76nQr/AgN40WuvyWgtsDwT2d+Lv+czzywlvXt0UTZ9PisqI/H9n/zloO6zjp27aVvpH+bP2b9On0d1eRWwg53WqmUzuf/+B2yPhzs+hMO/oMVKzIH94Cbi/nN/FNtcZUqfKb17drE4FsnPjsyv1/+xQYYMG2V5iWfI850Ry2lNxmZoO36kXj3Xmh6m+BBO/0IcmTljhsxfsDB4oOnvzwY+6T4544xiMqh/X+3eodaI1A8MsBk8dITahcoV6XcE6E+eiD2YzIce7nXs2MGGBJAnhHP9Epp/Jta/kAe/qr5j3PjHHWM35P7wlxwwFipUULop8+6MYmdE6r9k1LdMbe2lpIU1a1VnMMS/+P3HY5AWWrdqKQX1O0/p/DOc9kkH4KjRo4204K+j/cuZeuAR1z/WQOCIf4ngL2kZX4pa99vP8aEtUIBhgF8Uub79ClYBSSaAGa20XLAw3OVYIH8rS8UYRIFhEiRzvl2ViZi03G7XUeGm9aMsEkAKgLV9CnB4pBzHDdMEQI+g5MeZm5Yd2nj62jadSgEMQItdCi565Dw4xMLEop32HiwR/h25v8j6bdKJeDH9BloB5XXiQltKme7Ys3s3KXfWWWbrXiwcsNpYdrQNmn6cMrJgROl/m6C8JlGcNJr2GAMHaHE1G2eYgIJ0tJLD3vJDLBQE8dogNuAFrTED+v6y18JeKd4AqXkdLmvFBZTT57lWWtdu4vcfSRtAohXU9j7ZZNmyZdInJlaZqNsCrQau1c12rL4W08Y44c4WGEDgpj+nz/3nJu86cWzWb8dOHWBzeK98fmCc7Ba1BzTmDvyt/oXv2wGluTOVkEolYyV/rmKnZP1sMnagzRnWnbcRx3ZOun3SOvvCr91kX+bNQTuy70UxhaxZFMg9WFCuyNxS8uTIb4BuNj0Eya3sOyZz8zxYzZH4oG2uGu9Ign9Xf8IVOhGUvckhVO/ePXSy89nGmkyp9TtV/uXnn3+W6Ni+emC29Zj+s7QCM927dFQmfK5IfA/kL9t0z/TtP8gm9gLUmY6dsWbd1HIAitiYGBXQPvukx4dw+Jdfflku/TTGblEb8cNYjMmOnKvedGnVSurSsY2xMyP5mcuvd+zYKd17xage9IYA68jFaD/oA13Tzp06yBWqiRka38Oxficjf3lPp1gPHz7CcvPQy/tP9B2HDR4YYKY6/aqMWD/QPQFLd62CLAArPm+jU4D6p2DBghLdp5dOcT47VeafibXPlb+ulJjYfiq35DSYDZ0M3DfxE/CuV7dOet+FIvVfEupbOtzihoyUVatXH+Ff/B7Et7Rs0VzuuutO0+ZO7PqlhvoI+aLnnn9OxisI7Fmp/v5C/cugAf1MrzyCT0TwF+wkLeJLUZt+/zUeAIHeb/TjAMCsnz3wGIAELbPWuqGgQAENGIBoAHwAbpyo0jN/IDAtc48+n8vp0f1tG8S3D/mpabwHLX9+2iwMPf6dW19nl+qPFdYWRcY4+6l1sIxIYPgZCQ1sOth8hQsVseEZXqidxw0gVHDRT2J0k0Ej95eR1w9Uoku3nqqFsDaQFLjCyU9iRXy1v570FtKkwJ9mY2fehnjM/g07TQv2HHrq/Tfti2pv5BbsA35mGpAGEKE7dyjAKnU2SyJiOni03Cr45k9MrcCB/YTui+4Da2Ok/TXwGAUf//bsV/YpexL2k2/PtZMl/V2CrzHv9GK9N+skpj7RMfLbb6ss+XNFo2P+8O/ixc+Qwdo2y1CC9Lr/YPby3eCXYCugI5Q3X155d+sQ+VN+dYcNAeYlBwOsW/7MZ8u9pWOkcP7iNhzkVK2fTZpVG3MFmxuEkhL2+deBnfLsTz1kd+ZVwbZZB1SjD6qaowfLykWH6knunHkC/ls1ShWwI9HBd3Nok5Hjw5o1q6X/wKHW+sj+92Ca+QItOgAohgweZBpU4Vi/U+VfKKq6dOsuqzX5D/Wf3Df+hcnbfaN7mP5nRo/vfygLM1ZBO1gzTvPNTRWm8GavlVKW4sgRww3ASk/+5c/t26VX7z42nZiC2+vfeeChXLly0qNrB4uXxKiMnJ9hF12691Q/sjbIruc78xNCmRjbr2+sHSYeK76HKz6E278sX/6zxMT01dxdBxQcw3+WLFnC8hK6HTJi/cDBIoD/qtVrgnmfH6RFrnnuuedKTHQfYdBRas4/E2ufe1RSoHPXrnq47tqCsUN3KOb8Z3FlZPaL6aVxNXek/qMeSaD/3KoyUv3jhhppIdS/GHFB/1dEwfKYPr3Vz5Q7on5I7Pqllvpo6dIl0q+/HiBpK/ax/AuSDYMG9DXfkhH9SwR/Sfv4UtTqlT/GAxQA2hVVKjItshS5MCsIEkxzNXAMDQIST006ixQuauAYSRebn6IfEO3PP7cFNZkA/5gsi/acaXMp0MApG+jmZtWo806H36cli9ZX377ofnaaMe8oEgEH/fTFgLyDOXQ+J5+F96BgMv2vQEsj7CKv2xe5v4y7fiTB0X0H2rhzz7zygB3JwLk6Ljw2JtqKbABqx57TSbA28fOfARGAZVaewngK/AxmnA2zgJHH0IlAK5Q/5eG9c+ZQjQhaae33aH11bDlO2wE/PBMM0MgB4PvttAtWKiANLbZMRPJttNi/vaaCf34KF44YgApAEL0k7hObByTcovsqVpkyP+gkQPaRC9wAjAwmiJKLVDcHzTtO5NLb/jNwU793L0TK/eMXfo16VdYc/sCKId96CrkRf1c0y6VS+ezecnpWgKpTv37YDpQVbCcl7XPf/j3y3LI+sj3TMmfTsC0zO81HbKdk1PVS7nBl89tMnz2gjMTiJUqa7IAHQTNifOCex4ybJF9//Y2bDG2FhdtX7LuLL7pImXa9lHGX1/ZfuNaP9z0V9om2Yq8+fXSy6DKzGfNhHEvY5NnDcsXlFaR1y6Z2au/zg4wW34kDg4eOlO+WLjW/bR3uzIQJJC8XXXih9I2NMR3UUx0fwmGfe/fslWhle3/73ZIgMBfU5tLvonz5i6WnsmeIc3YQmwHzTyQqAHZ/Xr7CZDH8oRoBiX1DcRk3cICCM4XtsOR48T0c63cy8pe1a9eYjcAACvWffA/8d3nVpBocN0B26mC8jFQ/ICvUqWt3+emnXxxwFQA2rfND/82Asb4K5qJBmxbyz8TaJ7lufwVdXL7qNMtC/efFF10ofXp2tRw6Uv85XfoT+c+smru1bNNO263XB1rUnX85SNxW+ypTprTFopIlSh2zfkjs+qWW+mj9+t+ld59o+W2VO5z2+Zn3L0g3jBo+1HCPjORfIviL64ZL6/hS1Npff1LG3X5j3BlLSFkptKD6VlUABAoQCnu0nwD0KFDy5y9ogJkXrCbYO6F8xxpiMwDoMUUWZwzIQALCxkYoPsgaAvhTQA/Rc4ZYUAxw0gZ7CQ29HTu2288ZRkGLFr/Lf+N8aMe1iXYKWrABcfQ4eVgOABMAf6YzFrm/DLt+c+cvkBdfftVy0X+SY5eaXnP1VdK7Vy+za1pRHfPKTXI1DSID2rR1MsDYxJ5tKqzaFqdRsEr3/f2X/ZwiDGYoCTl2bvau/02CYUEDRpwCfAB3vAZ/SLz8hFk3TRRR8qxm+74V1wPWMPxMww5Aj3ZY3a/sA/uMGL0Vz/pvtNoCWmjsU4C/XXqCO2z4cPno40/c/gjo9vlC8o7bbpF2bVqlq/2Hb/C+iX+TECP0vDn+e1lyaJYBp2husEbms/SLKSDny4PnD0SGP1Wtn2/NTmn73L1nh7y0IlrBu+W2N1yrtNq3/p05SkHtgzWl5OlXqM0cMh9rvtv8sJMy8LIHGSk+PPX0c+ZPYI+ju2rCy4H9978brpdOnTqahhdolt9/4Vq/U+VfODQYOnSYfPjRx8G22X/YvCJV76sktR+u4VjBGTC+z523QF56ZZElh9hAKFvmphtvtCEUOXLqwUAqiQ/hsE/2xsC4OPns8y8sxjkNUcfwwFYqVbxbataolmHzs7nzFsori15zB3eWTzB4wHUCnH/euTJ40GDT90pIfA/H+p2M/IVBYbF9+8mPKutxrPzsjttvlbY6dCEj1Q+z58yXxW+8HZQJ8gdDxJurrrxCunTpbN1OaSn/TKx98vxBg4bY0Iqj/Sc15l06JbRJo0cj9d9/1LcMr0M7c9kynVId4l+cVm1WJS2crdIGsXYocKL6IbHrl1rqo63KuOvbr78O4lh6TP9y3nnnmKYmh5ERfCKCv6QlfClq64Y1mlPR8nrIAAMYbpyQw6wg4eT/nrVCOyynHBY4NCGFycLzaFvlMS4eo5UWhICCDoCNqa9o2fE6BGEABkA5GHqOfXTYXoOpSLRaeIq0fz3E0QEpABUBRwDraMOFgeInyWZXgIKsEK09E/zXnxUreoaxpyL351hHGW39vlv6owzUBCA4bSiQGAPKXX7ZZRKt7QbYbRZjy2iLqRYVBCkAMgPlYLAFgDECH+DFPtOic0wbLtrCbAqsgndZTS9OW13VpmHQAbQAtHlqMs8n4eK3+Rnt3077SPeYgnb8DNaof03f1srn4jEAJp4PGO2GC+h76+fls/GY/zzYPL9DEWBAuH4GJt3G9usnn2shxeWLSn8vbVo1l4r33J1u9h8M4O3bnR4X35npXeaJlze3xsiBePUJ/DHhdDccJEd8cal53ijJmjlHqly/cNnn4fi/Zd6PrWVvJhXPN51DpwMIIJXr9HxyTZYOkitzQdsT+HzajYkP+GRfVGSU+PDBhx/KIJ386H2Cge4aO9mLV191pTHtctmh1L/3X7jW71T5F+LvwIGD5Jtvv3WHD6ZL5Fir+JRY1V+68IJzM1x8X7z4TRk5ZlwQzD3SRq6Snj26m9RCaosP4bBPAN44BaC++OLLoGab0xpy+lV9o3tLBZ24nNHys+90omO/AYMCB3nu0M3ATc0DypYpo6D4YGOsJia+h67fNs2h/9CBF7/++qusWPmrLF36vU2i7dOrhx0spqb8hc6dLl27mZwHl2Px/qPz17VTO7nlllsyRP2AsP4g1SED4A7Nz4ivl1WooP52gBuelQbzz8T6F0Cnfv0GaHz5Lhhj/WEhNtKudUu57LLykfrvBPXttBmz7QAp1L/47rXrrr1GevToYQcDCakfErt+qaU+2rVrp4LAg+0A6Wj/Qp5budLdOhyqeYbwLxH8Jf3gS1G//rwknomsfyqjDgohoBktDFAqYdT5QA+wBmuFya1+siUadJyAAKpZ0q7JO2h7/gIFlOWzw1h1MDScBtjpxuSz1ljTSzpgrD3AO8egY4rn31b47Nbn8d9u8qZO6tTX3GtTOmH0ubZZBmVQPPoBFJzu587NGPXt9lk8mAhQGLm/KPs+MtL6bVJ9t559YvVUzk185XJ8tyi5UNtDB+hJiw0xURsGNCMZALjmWTDk+B1YbYB3gHJ+ZLTpODB0Qp/v21wBNTxDD+aWHyQB6wAA2YZRBIZQGHNOLx8seS33Ppz68JoUv4dNUwyauj2mf3g+Ayus4AsMLUBjj/0GMGj3p4k/z+X19gNs03Ibcn/s8a6qUWWad4FTNwIyxRRMVvSpypYtmy72H99r3rz5DbzDB/DFfrZ/tOzO9Lt+lwwccYLp5pvi88gDpUfqIIqixrxLresXLvvc9ddWWbCilcRndfqkMJbd31kk56HicnOebmqL+4yVfZr6WeytcGGA0W0ZJj6sWbdOhzMM1NatncaMdcmw0ysrp3tm8KA43Xc69fwE+y9c63eq/MsOjfG9e0fL8l9o68oUZLwTn4nxj48fo/qZWTNMfP9dp4IiKI9GlR/K4Its/OrQIYOMAZ2R/AvfRY8ePWWlgkjkin5AEnsor2pVxfTubppdGSX/RHepc/fedsDMd+HlNYjBpUqVkmEK2uVRnWYrMhMZ33dqkTogbrB89BHMeuejQq8iRYrIxPFjNS7mSVX5C1q8HTp1VrCRQT9OVsczrfisg1WPqmTJkum6ftj+5w5p26GL5ioq06L+MzQ/K1tWwdwhQyzWpuX8M7HxD+C/W/ceskJlbnwXl9dnRopi0ACdEKrDkMjjI/XfkfX7z8tXqk4i3SNoNDg5D0+SAQTmkDFHDmJRwuuHxK5faqmP6Ljp13+AfPnVV//yL3wnHdu1lhv/d0O69i8R/CV94UtRq1b8YBGeVtUtqj0HYOBF9kkgGAgBaEAfPRcsIQA2HCjPwyF4ppwlGxp0SMp4HokEwcY7W4C1Xbt2WIIPOMjl22Zh5rkhFodVPD6fDafAGaOhQ0shU24BAl3rYGZj/hUtWkx263vYQIxAG9dpCm7A7vMX7Y2R+8tY6wfg1bN3X1m+YoXZHpOIfcFQUEHlsWPHKOOziNov03bdgAmC2+mnKZNz/z4D8txkK5hpgbbZQDLFz06H8UnbLLau9spzAdVMVFoLedhKpj+lrD32ip0g63sAooUWL7w+CSqXaetZeydttbBW+DynB/eYnzLnB1Hwen6SLHsW4I+L9+ee3bCMf9/fxo0bpEXLVqp956ZD+7ZZAni5cmUUvOtlA2jS8v7j+8a/GBNMv1d82Jr49+WnA8+7ScCw7A6q7zrEBNnDUqlYnJx9xuVpYv3CZZ8rN34jb27pY8Witc1m0fZx/aMGpVp3FaVC4WqyU6UMOIjB7rBH4gNJUXqPD+yjvv0HB8AH2v44AnB6l/nz55epT0wxFnhC9l+41u9U+ZddO3dJi1atdWK8ylyo7RxSuQ2+G3IA/MmIIXHGjk/v8Z28pEfvWNVS/dUKJBNXR68LG9FhOJMnTTQN09QeH8Jhn5s2bZI2qrMEiGdarYGDNPZL6TJnKjuzhx0EpPf8c+OGP7QDYLjlJS5XdtIy+BHy5VE6rKSsDu8w7dUkxPcpT0yX2XPmBnNfi+9qi+UvuViu1DZLitNSCoClxvxlpX4n7Tp0tBwfzNEPcyEvOeussjKwX7TpbafH+gFf0Su6n+pxrT7Cf7J+DCgZPWqEFNSpqtaBkcbzz8T6l62ap7bUfHWnxhnybHITP1kXrdDYPt2NlBCp//6p39fqARL1z759fwf9iz9AOv+882RQ3EAnjWXSUm7wWELrh8SuX2qpj7Zv22akBQ6QjvYvOXPllKFx/dTPnJ0u/UsEf9mb7vLPqPWrl8ezqSl0aS+DZYd2EbRk2EL5lGVHcWZC+HrxPNpSOQ0BgCPAMoiCnnkPrPF6/BuGl9ejA5QDRKOfHjaMF64G/KMtEZDPnwrgmAEPGJTh23V5b06reR6n+bD+0LUroMxAmB8Ai0yIcTpMeWXT5o32uXzrTuT+Ms76vfHmOzJtxqwgYEyx4APXmFEj5eyzzzaQhgQWVpyf2AqTiNYzb9cUoMbIUuCP4h3b8hMACXy0qQbbWQNJMs8DfAOAhh2X3ZhzARHZwBTa09Qu2VM2cRL2ToBlx94AdHQTYAHAD6kNZ3Mi3oH2CJIX09cyphyfR1mpavt8Lu4J0NCAqRPcH5oyHfWE202ldRNr0bekWnikbi2pXPGeNLv/AOoACvhu8R0wcg9n2Stv7+6rLbJ/WdD2PoHv6IpcDeSa0tUdiKlFTlpYv3DZ50e/zpbv9s5zrdhqFxycYFenZcoulx9qJ6WLnq+nkhTfzuawRTRMvd9Pr/FhwVPPyOy5881GvA/wA25GjRyhmlTnJWr/hWv9jClpBwQn17+sWLlC2rbrEPSb3i/xWWrXriE1H3ow3cf3Jxc+LXPmPRmMMy4GOIB71MjhcrYWBRnZv6xQVmbHzl1s/wBYIU8AKEOsq1+3ttx11+3pPv/88MNPZcKkKRZnidGAum641WEdINVH2+2vNp+a1Pj+WJNm8ssvDhQsVqyoNH6soVyrLXGwk9JC/vLue++pLqK2EOv3YrWAxZjDFm/qaV6C5l16rB9e1/b66bPmBLUwvf/Ed4wYPkwlBy5IE+uX0PwzsfHvp59/kvYdOplvJU81RmIgd23a+DG56cbrI/VfoH5n8GPvmP7aJv9b0L8cpkNHa4wCSloYM3qUDbxJTv2Q2PXz7N9THf/owmrdpq1iHNv+5V/OKldWevXoYofREXwigr+kdnwp6vdVy+Mp0Py0lTx58hnoZVRtDZyw3WDUAaIBIPiCJZ8WbABmaITxXEA52HMIlwN+eKYbv8tJKvp0BCIeh90HQAiwRssAl2/NhaEE3QitvTwK/MGow1lTlFCEA/LRt86FVh6aS3glLzAJEAjQQnvsnj36mRXgi9xfxlm/LVu2ShdtReEUE7amn7xKAti+bRu586477THPdEO3zphuyvh0iYGCbQr+AKC5ScqOeQcgxGPWpqpBkCAEyw579YkW7+dGovPYYfl2yRL5THVLlqjGzO861QmAA8bfOeeeI7ffdqvcestNVsTQRstrso94TUA9knsKGxJ5PiPvAxjoT09g+NDGC8hiAzQAHa3dnDbe/76/efPmydRp0+1zcrlpszrMQlmBg/X0qUTxM9Lk/sNH4JvQ2eS74TtfcnCWbM38o/kya8FRph1txUVPqyAPnNNP795N2A1dP+dg3AQuFsczaLAHgE4OL/brpFVr3T8F65dc+zzW/R0+fFCe/L6TbI/6yQ1Y0PvW8xvbB8UyVZDyWeo5363yBtbuB5NV2SGwZdJrfNigAuqwIWi39iA9foL936RxI7m/atUk7b9wrB9rcqrs8+VXXpHJU54IHL65gwXi/eka44cPHijn6PRuYn56jO/blG3YvVeMMcrwK1w27U9tpHnTJlKxUqWIf1G/+8Lzz8vEyVMsrjF4wYaJaQHOoI4xI4foIUA+ne6ePvNPdOfatOusMYO8hAM/PyzrsB6W1ZG6+v/kxvcWrdrK99//YPbXvVtnqXTPPUnOX05V/Buj3RAv6/CfI/OSA5bnjxk11NhB6al+4IC2UZMWTn4o2NLo/Geb1q3kHl3DpOSfp2r9Epp/Jjb+vfDCC/L4xElByRq7P71gqo4ZOdTIHOS9Gb3+e/Pt92WCfk+h/oXcnmuETlEtV+4sq3OSWz8kdv1SS379/fdLlbTQJSg35OoeBhFmlkfr15E7dfBJevIvEfwlfeJLUTu3bYjfunVLkMVGcctQh93KrPBIuRMtd1p23jnSAovO3E7VzeLy7bUAcBTNgHdQmCme82k7EQCcH35BayvFHu14/j1gePiWW04HrTjS9wTwo/hGT88XTrQ+kvz4CzCwSOGi2v632cBAimw2ZFbTycskkfvLOOs3etwEnZ76qbOfQMsSdnLF5ZdLTEwfa19FPB5HDeiAPhRBzAFjAMRumIFNKla78koxoZRya2UB1ICN5B1/gO0CiPbBhx/L5MlPyOo1a4I2eqx/FC5USLp27azCw5cGmX4Adbly5nbt6IF395PnYAT64pwWV5g1sE65nO5dlCW2Cbk/2KvdlDrudB/cZW26WlhcddUV0qZVszS3//A37P9dCrJY8N26VTYd/Fm+PTwpoL/phK+tdflQZql51mQpmq+UC9wh6+cnavvvBX+SM4fazV/KklSfZIcX1rLvDjzwT56pebLWLzn2eaL7+3PvBpm7/DHJpMoIDDUxXVG1Sf4uH99Y8kWVk+LFiitovNfs38UGHYCifj49xocRo8bJx59+5g62aPELAOxMpI7TqZkGRCVh/4Vr/U6VfTK0p3efaPnmm2+dvZg8AX4yXq675mpprf4kvcb30WMnyCd6QOP9J7kM19VXXSUDBvQ35nXEv+iBqx7+9uvf34ZVWMsbQ3B0P+F/b/zf9dK6RTM7XEmP+efEyVN1CvOnBuw6uQuN15pcnKOTHUcqI5NDkOTG97nK+Jw8ZarZXowO/rjlphuTlL+cyvjHHmrevIX8+psyhgKDGIgt5FwMAGJYRXqqHyY8PkW++Oobuz8OgDkExH/+74YbVBuye5DBm5j881SuX0Lzz8TGP/xFn5gY+fKLr9wk94DOLLZOvto/NjrD138bNmyS9p26GkvV+xdzBupjAYHvvvvuFKsfErt+qSn+zZ07N0hacHWi8y8cMo7VwwHqwQg+EcFffP2XGvGlqM3rf4sHvOCEh83OiT1FKCefDI6AZeeKUhXrV4Mm+QLOJzE3EWpl2QGMGXtO2T4AegydQIuCAEth5ybORjntDr0cEJfNWHH8rm/NNc0gZSQB8lGE+1O3Avo8TuspJLkoCNC3Y6It78F78z60yG7esskJ/uoF2McVub+MsX6//LJSesX0dbHKCgPV6goMkZgxfaq1bgN4+eEN2DbPgZGJfdKywuWAnCzGqmIoirXHoR2nP6NFFkYdoJ8Hna11XAtX7H/o8BHyzjvv+T1vf5Oo51YRXZijO3bsOOJnvD9Tjao/VO2f1lXdj+wPGHUkcW6almurMaBAP0gmvQ8+E5PnQk+/EnN/aL/VrlM3UGC7SX8+iHXr0kFbNM63z5pW9p8ftLFr127zFblz5ZFFm/rIDlntdAttoq/KAug6VchZX1tkH7L78+sHGMeF3wHg5XAAWwAMYZ0ASgFFTfBXL0tGzNZcW3Ow9fgkrV9i7TOh9/fe8hmy5K/5dujiphKje6eadvGl5IpMLc2fex9Pkoj/pehIb/GBKbKx/QcZW8q3yLpBS6fJ9KlPKBBVKFn770Tr98FHH0nPXtFH+IqU+I/YmN5y6803h8W/oJ/Z8LHGtr88q8pPiOzVvYtcfNGF6S6+v/f++9I/bojFj1D/CQAxZfJE7SQoGPEvIf5z1apV0qhxE4uF7Cvzn8RejW+9enSWCzTmpLf88/sflino0D+oi+kPFbln9MvOUhZMSsR3WsDur1bdvsuGj9aXpk0anzB/odsFRnlqi3/r1/8hTZo2M6meoMA9u0vvq0/Pbtp2XjZd1A+ff/mVxA0eHpy4HNpSOGPaVClRomSi8s+Exve0mr9s0YNYfIcNXQuA39Sl+BGG3Nxw/Q0Zuv4bNnKMfPyJO2T0pAXykflaegAAIABJREFUMg4Zo/v0tlwlJeuH/8o/yZX27v1LJRAKObmgVJJf05nUTUFxuqGO9i/XX3eNNGvcMF34lwj+kn7xpaiN61aaxp1nTMB246IYo2WQYpgCn7ZU2ldh6gAoAJQR+NGVYyAEE165SMg4NaXY365i5lDcCUi+BRHQjp8D8AF0FClSVDZt2mjP89pTgBZo2fnPQZsS7W9sfoAMnsfzs+nnA+Tz2mSOAZLZnBOOa7e2HEKhjtxfxli/vv0GyUqdmAqI4lu/sYmOHTvIHbfdFgRlsCGn07jPtUIqEGaaKgH2nDHv0H3Tv2F80rpqmowBPTqAHL9PrJ1c7Rgb7NSlW7BVpZCKCT9YrZrccMP1JgjtwEGRVSpA/Ky2DL3wwktBujafNbp3T7nllpuD4Davy+fhXvbTTg5IpzbtA7K19RpDUCfW0tIbGPZiA14ScX+LFy+W0WPGBnX+TCFPv7PSpUvJgL59zA+khf1HModv4rMC+mfWZG7N3q/l56zzg2uFcD5rm0OKSK3zJuoaZ3VyAEz2Vd/GGsKIINlhvfGJrhXaaX56MNhrV+HHKND5zkxj0Cb+usOJk7V+CbXPxNzfX/v2yIylj8m+zK7dGPvKkhVQM0rOO1BbimW52PxvbtUDwT7ZHwDJAHrpKT70jhlgE1P9FGcfX9q0biEV76mYIvvveOuHph6tQcWLF9cDh7zJxuy2wj7VIQGNVROoVs0axuwIh39ZuHChTKIdkiEEum/8FMTzVB4grn+M7aH0FN/jBo+Q73/44V/+s6Wyx+655+6IfzmG/3z66adlytRpThORXnwGH6pdlCldWmJUbD695Z/dekarKLoyyBRk8GxM9kfd2rXkkXqPpGh8r3J/NT0M3ybXX3+d9FMWUqh/+VKBou+WLJV1636XNdoNsGr1Gs05bpJWLZqbhEdqin8zZsyUp55+xg0PC4B2fGfYSGx0j3RRP7Ru19HWIPT+sJFWrVrIvdpen5j8MzHxPS3nL88++6xJMmAX1Hp+uMs5Z58lQ1TiJaPWfz8u+1l69el7hH9xHUGnycTHx+twEz1kDEP9cLz85fkXXpQhw0aonNZ2nRp+jnTp2FGuuvrKVJNfc7hf95F6QfJFULtY91/XLu3lissqRPCJAA6UFuq/jIYvRf26fGm8HzABY412U07LYdNxmkHr6x9//G5aAja9VS8mvALo2TQfvQgEsOdgxeEoHJighZyyVmibJTnj9WA4oVHnW6rYLLxHHi1MdmjLLQUwAAeAHu9hBaEW4Da9Vt8jjz7G78J2clOnDtnwDFiAnNJ6DT1AGT6fK6T/GaARub/0u37Lfl4uA+KGOtAEweeAwPGZZ5aSsWNGq/3mNmYatmjDKtSuYI0CJPtJf9gihSYgGD83QM9053xLqjL49HdJqAC0HGPPMfSiY/ppi+4n9v733ltJ2rZprUWbG4rxqbba/ayfjxNDWgmq3FfZNBl79Y4WNLS4eHzB/Lm2XxCYvvPO220/MNxitwLnVgAHwDnHcDps+4ALoAkmYFLuD9CqTdv2mkCustfi83oB8U7tW8tVV16eJvYffgJ/hBYhgH28Akqf7R8n2w6rWHc8U2SVURwA7m4t1FMqlL4tuH5ea4l1xmc4HU9tjQywyADvPHDHz0mAHECK5uBhY6Ph85hKTDutAz9dO0e41y8h9pmU+/thzXuyeFNfOyXl3gAoATJzH1LWXeYWdmATpXupiEoebNz4h/rmPKZBml7iwzfffieDho60+7b1D8Qb/MmUyZMDLSfJ33/HW78Ro9B6ekXGjxunCe9VxnIHUDdWRmAKtjFvsVN+5navG2wTYH9Zmz+TCPX/i994Q3r37iN3q8Znj+7d8BphsU98aeMmTeX39evtE5lWbkCyoHOHtnLtNVelm/j+xZdfy+BhI4+QZMB/clAzZcrkQKufy49sGmTEv5h/5WrarJkBSF6z1XJO9TNtFRS/6orL003+iY2MHD3O5dR6f46BGqVs3YLqRybZVOqUiu8bN26S2nXr2yH5maVKyeyZ04L5yxMKlE6bPtO++9CrcOFCUrdObalcqWKqsk/yoybNmmtsIT+ie8L5EuJwR81Lrtb2yLRcP3z9zXcyZPiooD34+ytbtqwNELCD3gTmnxnJv1D/NWvRUtZrfPGxxRM+unftaKzujFj/xfQdaFOJvX9x9iTSrWsXbbu+Pmz1w7HyF4bf1X+0keXA1FrWyacSPBwSdGzfTorq4Jzj5ddz5s2XlTqZ/brrr9GhIzfa88KVX5NfjRk77l/+pUyZ0jJ4YGya9i8R/MXlyukVX7JWWTYW4BiMiZyqr8VQB3SiYKsBnhVWVhx6dLSeUrAipArQADjGl2Ntrfoa6Er5CbQUcbkV7PMnIDzPNGA0qcilTI2d2jKIPpdpIuhz0TVh2AWvb/p16nmYWAi7j2SYz0fQtlbFkEKKJAStvU3apmPovwIxGC3Tp/h8vuCK3F/6Xr92HboYO8YlO44hhc3FDewvF19ysStSsZ3AhFaAHMAwgoKxpKz91LNEAOpU8y6glchz0Z1jkrIBgoEBFbCLsLHnlT03Ugttrjq1a0vzZk30dw8os+4FmTV7rp06cXEqWqJECf0c2aSznkDlVFHups1b6gn5Vvt5xXvukj69eskDD1XXdpCzVKemlxXhOdSu0dsj8ffOiL0E24nPbW27ybi/L778QmL79rfgSuHvWzYuLX+JtqZ0TfX7Dz9irDjd9wCRp+u6/Lb1W/ni4Ghjc9iQEhVt43k5D5WUWhdqIaUJhV8/vmPAWEAHWEjYA4WWZ0fYwBD1hwwwsclp+jMOCkyDJwDQ8fsk26dlBdD92z6HCd/iK8O8fv9ln0m5P8CWqV8/JnszrTEfDqOO++OeLo9vLtkP6vASBetggxYtVkx2qTC/n+qdHuIDA25WaAIZqtdGEok/ueSS8vY9pNT+O9b6te3QWdm738tLLzyvxX3eQPtp0u1zhTJ+aGO98MILZcqkCW6wTZjs88cfdWp1x862f0KZd7AiaHVLL/G9V3Rf+WXFyiCz0PvP/n1jpYKe2Ef8i5OeOJb//FFZil1UY9UfFHnGw6Xly0t0r67pJv/sEztAflz2U7DV3uejrZVVVUlZVcmND8S2tWvXKuvzR1mw4ClZo//movicqq3atsc1F7m/Wg3rnOG64vLLtK3wOrn66qulVKkSlmMcL/79ph0M2PgZWmyX13zgZMa/93TK7IgRo4Nx2NsKeUmPrp3SdP3AMJsVK3+1797nGdzfwAH9dF2uSVT+mZT4npbzl6+++lJ69OwdzFP9lGpAOyReMlr999nnX0rcENdy7f0LNX3ZsmV0ovkII7yEs34IzV9438ZNmstPP//sulHUpu2QWx8vV66cNFCG8S233mSdHEfn10uWLtVBLc2NqV661JnyxZd6XwP76eGwTsENQ35Njg8IjP/kCiUtdGzXSkHgCyL4RAR/SZX4kgJ3q+JJpP3EWFqgKHyZEsiFM6D9FYANwCyIoOtjeXUKGCw7cxi0qAaEhXkMxN8zhBix/GdgiAWMPNrQYL/xPAfoZTHAD9aefw+KPwAJGHq0zdJ65jUvbGKsFtIU4rCm+H2Ky936mfmcbEDARNiCfymQF7m/9L1+0MRj+g0MihljU/z/kosvloEDB9jpvQPotMVawWRO7WCoUJRbYaGaB/sCQx4cO9QNfuB5HFsB6JFgo40HqIN9geQTkPb9tU9q1q5rSfFlWqwNHzbEAKCY2H7y7nvv2+tfVqGC1K9fTy6/7DKzVZgwAH7shU8++UQ66JQjx3LLLE/OmyWLXltsp+PVHqgq7ZS5x/sQBP3JIgHPs8Fg2Xmh76TeH7/ftl17TSRXBtuBAQL5M2zQACl2RtFUvf+YZr0tAPq7Kb1R8uPhp2Tl3veNZQe6aVPb9LpN2XYXlrgxuH6At4C0DmBwAz7c4cB+A24BrGBZ8h15MA7j8T6RQgYgF1tiDVlT9BEP6O/7ZCDc63ci+0zO/a3c8qm8ui5GGUUqQQDzzoZQZJGSWa6T86SatSvhf7lv9lXoQQnfT1qND7+tXisdO8NKcxcn1/gQWj5Gjhhuj6Xk/jvW+lW8t6q9zxuLX9MYtjuoo5hU+yQeVry3ih0evPXm6wq46lCbwGTLlLZPwOyu3XrIku+WmK/DH7I/sB3a788/71zbj2k5vq/7fYNOCe34r/ujJXjkiBHGdPKtwon1L1Onz5DXF79p+Y0N+AiQLHk9GOL+wieRr3HB7GV/oqlXoEB+nQpeXKpUqaxSJDpRfs9e1dIaqoevO1TI/UqLK3kVdE+J+JdU/4LfpPgGnHbseCzFxcDhQwdJyeLF7L7Scv65afNWje1d/3V/Z555pjJpxwRZ3Indf+TKs2bPsTyB9nd/0BY0DP1Hh/Ztjdnv85dKle83GYnzzz/PgHufv5xo/WCkwPz1WtMMh2jbppWCfSVPSvyjfmBQBV0JbtCN05PlAGWMDvQoUrhgmqwfPv3sM+mtHRrO5ukQQWP8oJx37rk6qGSEMfoTmn8mdf/5/GWbtlX3jo6Rr3Wo0LHsKNSmTvRv9ulVV16hwGN/l2/rk8PlX2Aut2nbVjgg8vIlLic/JIMGxOr3eE6Gqv+6qxYuNZD3n75Gj9O1uExrjsT6l+TURy+++JLEKAmANeJz+IvYP3/eXI1HrmX3Bz1oyJMnl0llkV/zGWvVqadxLLvMmzPbcoNZs+bKK6++IvNmzwxbfv3tt99Kn+jYf/mXCnqABAgcwSci+EtqxJeiVq/8MZ72sl0KjlFwWrKkwdEXXfw3zDucIgMrdu780xhyJFgm4q7MNgpeEkrPnmMiiw2TQBvJgpL+rrbDooNHws5jvAag3D9JrWPaedYewJ8fY02wxpnwc2sJVPYRYCB0eoI4SYj/XQBCCkre07fdRu4vfa/f9Blz5K133g0RZKV9MUr69+trk/1wvhQK/vSZiUgmlmqaiK4lkkBDi6zX/zBGHpMR1e79SQwAjWftkZhQcM+fv0DHr0+250ybOkXKlS0tw0aMkpdeesUeY5pTjRo1rHWT92Map9s7FCkOFO+jzI0PVYyeq2GDR21QxcMKBu7cuUsmTRwvF2iy7Vqtslkx5wBsRwXm5DQl7u+bb76R7j16WjukZxTy+W9T3b3WLZul6v2HT8mVW5nCCtz/pUDq/kN75J390dohe9C1ywdaZLMcyi/NLp+n372TkvdiuZxYW4ssmoEKrJJEA+byt50YBliWrD0Ab3D9Am3T1k6pwAitjK64iDKABFCVi5+He/08E/Ro+7TPk8T7i48/JJO+riUHs+4IDBtA7y6TZM2UXe7IOUAO/IWP1UFG+t3z/vny6WAhnUae1uPD5CnT5UNte4fNwsU9c38jhw838fxw7L/Q9Vv/xx/yUI1aynApLxMnjFO7dHacXPts0KipaVs9tWC+lCxZIqz2CYuXhNhYqYEWXu7xHm3VfaxBPTvYS8vxfZROkmV6+dH3N2LYULnwoouS5V/iBg2VN958K6E183GfRz42sH9fPTCqYKzvXn1iZOn3P6h+aWkZpEyGM844I9nxLzn+ZemSJdK1e4/gYTB+k4tpqF27dLQcMi3nn1OmTte85L1/3V/7dm3lvvvuS/L+e/+Dj4whf6yrYMECUu+RulL53opH5C+jRo/VzoAXpbx2H4wZPfI/7RMNqDraduvlcUIL8Aer3S/19T3ssMaYMOGLf2+99aYM15ZSahPqDPImzOR/N1wnHdq2TpP1w9z5T8lrry92khpemkTvj716ySWXmL0kNP9Mzv4DMMFGZ8+Zm2xf41+giWqoNtDBKCmVXx/v/pYpaNe5K4xd10Lt2mazKpP0Gmmj+WpGqf9g2jJAyx/q+3XwpAXqm5OVfzJ4r7aCbzuVxABQ5y/W5tFHH5U6tWrIoMFDZNPmLfLRRx8bPlDr4RomLbTwqafk5VcWmczEvLmz7DOPGTvefNb7774VtvyaiNNeu58YbBjqX4jrQ+L6S2mVRvFdAxF8IoK/pBZ8yYA7Nhaacnwo/o2Gltt4UcZiowgFJKMopC2VSbDGEEIcVIOp162jVYpilyKDYRJ/K80SJlJuLexcQUsBBMim+nj6ehS6sGVg1NGmS0HM76ON51h7jmbLz5gEA2jBRdsrm4n33a2TZQFcaJOlYPTaeHwWr7kUub/0u36bN2+SNh26BhMFG9SgwNYZ2r6HhgzsDwA4bBLAGHvi/76NiVa/0wLTh32BiUCwnfCq/bkhKn8btZvXcqdXTHKlhVtbYx95VDUgN8h1114rg5Wd9t133zkmhu6POqod07J5c7VbgG5NxhQI8Np4fBYPDEARb9e+k9n2OeecLU9MetwYEiR3t916iw2u4PMAKgHeOdYFCazbTylxf+ynJk2amTYV+9BrZdAeP3XyeNOSTI37b6e2aFJAuHVVZp2C+yt3fyA/HJ7vTrT1fzDl+PkVeRrIdWVrHrF+dqIWmJ7qNQN9EsT3yuthD65N9tjrx5u4KcD4J00g1Qb9aSPv7TW+wrl+x7PP5N7fhyvmy9e7pgcndGO33McFUlPOPP06Yxby/ZPU4IPzqJ14JnVajA/srTbtu5jNcHkgv2iRIgrMP2HMpnDsv9D1W7L0B2ndpp1UrVJFOqguXFSAjZtc++zeo7e8/8EHMmL4ULla2RHYRrjsE5/ZtFkLZQRtdq3nAdYqDJE5M6cGJTDSYnzH5zRq2srJd+he9/cHy23ypInasQBo7+JDUvZf1+499SDn4xQppvE9vXp0k5tvvsk+Zw9lZ3z++RcWH4cPGyzYdXLiX1LuDyYVfoRDW6aHrl+/Icg64qbJM4k5pleaRvNPWPENGhH7/zbGrmdV5c+fT2bPmmkHQ1xJ2X+jx4yXZ597Xv1uTgPQcurf5NglipfQdrQyrvX1qPwFjd0WrdqaPMfri16xz3Ui+xyqwvIw+rhKK0OQvMCz3ngMZmejho+qFu8dBv6GK/7BLmzcuKky6pEbcZObnc1lkfFjR5jGalqqHwA1GjdrbXHFtxCSbxVXEP2JJxjqozlmIvLP5Ow/8pkx4ybI8yrpklLXA/dX1cNqNHCdjExy8+vj3R+5XQvaHNetO6IWJQcZP3q4dm/lyxD136Qp07Sz58Mj/CexdnDcQKmgnT5J8S9JrY+GjxylANwzAQkidwjDhY7nc88+rX5vloxWMI6YZPkxMj8BTWlkgJz8yGE9UCqm8ekMa5XtpKDag9WqhM2/YJ8/LvtRumnMDfUvfI6bb/qfdGzXJk35lwj+kjHwJRtOwUaizQJnay2tFAr6mAFmWpAinmtJPow3TUoB1raqiD6AHiduPIbRU7jCcqOwIZD7iTO+4Ad8IymzwREaNEhubFKtJmj7lJ0C0OaK3igDCJkYC5uO14TmzxRDfpdNz0kgyQ9Mvr0K3sHC80CfH1jBZ7YJoZH7S7fr96GyHoaPGGMtS4BYXueh8WMNpWrVqmZjHoTGqXHKCCiFfcNWo4igJZKLBMpPWiR5olXUbEeBHW+zrgB1uj0/q45D/QaN7He7de2sk8AqSvsOneTLr762YPX0UwuslQngziW9bvAD+4aWcBJ6PjMXotKIS2PDzzz1pLXZcuLEfnn+2acMQPTtZgYcqv3z2VLy/miNGavvSX7sC1K+2NYtm9qQitS4//ALMNtsoAQMX13Dz/aMl42HfwyIwtPWqOK46jdqlZ0uBXIXD64fLDnYdNgECQ7tKX4isdmIvp4JyqvfO9H6GXPTBlRkcS3XtCDqY/gtXsNAIHxRoF0wXOuHTw21z5S4vz/3bJaZP9VW4JI2WTRLaJuNkoJyvlydvZnplfI+fIfcn+mk6mFMWo0PL73yqpAMsw8dI1fvSxmbLXRKaMWK99gah3v9XnzxZW1RGy0wc6opuwWKaErY57SZs2XmzFnGAqZdksOEcNrnotdfk3FaGCJj4U6zHfuuRfPG1saXVuP7m2+9LWPGTzIQwdmIu79mTZsYk8rHh6Tuv27de1nR4i/srvpDD+lhaD6BGT1Fpyr6oUYJKbixZSaHYkvxugYx/frL++9/aC21QwbFSVnVQ0tK/Evq/YXGv9deWyRj1Ub8fvPgULMmj0nFu+9Ms/nnK4tek8cnPWHx3rfzYStVq9ynrPoGyYoPY8dP0Imrz6o95JVnn15oa/pf6/fbb79ZjsE1c/oTct5555nfPlb8W778Fx0M0dI+e43qD0qrls1l3e/rZfLkJ4LyH97u6AagffaC888PW/ybPm2aLHjqaYs9xBljJ+v/mzVpqAzeO9JU/cAAszHjJ1q+gAwHLGpyuBbNmmpre5VE5Z8psf/Ye8+dALjrqMAJLM7JOil81apV/+luqj1wvx5WN02R/Pq/7u9NZSWPG/94QKqELht3UNKhXejwkvRb/1FnN2/V3nKDUP9ppIUpkyx3DWd8D62Pli9fLjVr1TXwzU+CxlhYj1oPPyyP1q8j91SqYjragHT+MrYkLFobQuHqI2IAf5+tmrgzZ0xHBTKs+TW1WNOmzTWmbjrCv0BamP7E49YFGMEnIvhLasKXDLij2OL0mAv9OAZHYMyOcXS65FMQApYdINvfilBD46ZFFrF+gDFYRNwUBQ0neTADOBFDV8daX7W4dr/DQIuDVthtUaYUp4QWhDXx8ECd27hOL6pQocLa4rHVnIEfloE2HsMz9u0j6XAJC1p2DM/glB+WDJ8FQA82Flfk/tLv+o0cNV6WqtA1QIujNHMie1ienD/PxPP5N2CwgVFaYAE02yADa3M8qMAY2o0wslzLh9MlUramnvQaE8HANW1JZYose4LhF/ocgMIXX3o5OJRi3hzo3VmkxsN1XLCq9bAWqM2UkaSTTtXuAbVhPPAZbF/p6+3V1nEu2DZxQ4bKokWv238PjhtggF2bdh3sv4cMjjP9EE7tre2Tz2ii0wS4lLu/bToko3rNhx1TTe+Q/QzgxWj0tm1a2P5NbfvP+yv8F9qZu/f+KR9KP/nr7916D8o80EQBn1Mk68VS8yLVJwtZP1sXWqaZeB0YJsFkWIZLeB9k/iMB64ddcbFuCAHjFz0A6ttmAX3CuX5H22dK3d+CJV1lS/wS+56wW605JHN8VrnqYDfJm6ug+ulCJrUASA14yL5Kq/FhzLiJ8ulnXwQBdQNkdV/DtitatMhJWb9RCp4/++xzNg27wqXl1aoccId/So59vv3ue9K//0B5QIurNiqOj88jsQ+XffKZnT9xhyfYPsk+4vLdOndIs/F92Mix8olOCvcFimvTyiKztMgoUKBAMD4kdf+10inf32tLK1fNGtUVwG0XGEDktE7XKcukkU7u/VM16xJzPVyzujRp3Mg+H62TLytITQ42SAeuXHDBeYmOf0m9v9D4R0dGnbr17DNxOXbyISl/8YXSuVO7NJt/jhg9Xm3kU7sn8hJshGv6tKk6iK1osuLDa6+9LoOGDLPXe3zCWAPNjpe/cAD5mwIuk6dMlY8/cZ9n2JBBcoVO7j3e+jXWIpYuACbfMpmWGOvzlyVLvleW1nhhaIW/yLfvVpC1SaPHrP06pePfOhWPr9+gYfB79B0BTB/u2V2H4KSh+iG2X5x8rbpavgj00iQz9XsupoBLYvLPlNh/4xREPB5wh1TDuLGjLeY3UZugm+S/LmJLawV6UyK//q/7I+d4uFYdd8gMc0tzYcDdyyqUl7gBfdN9/QfrlkPGUP+C/2zapLEOurvnpOafzVq0lm/VPvxACm8n2HPdOnXksYb1tIugg/zw449m+ye6DMzT//fo0V3uvP0Wq4/CnV8vWvSqgcDWSRjoOOLvVs2bGPMugk+4YaWprf7LqPiSTZXNriAc+lBW/GpiCPMNnbo/lZ5Ook3x4oWkAQrYjDwXcA5do02bNxp4h9FTuOHoffsIGxQAj9ZZwD+KO36f9/BfOkwNGEVcpmcXmN4J4LZbARTaaZ2endMkY+MDrjjWUoA6r58b5h4AngEyCjK6z3KatjdF7i89rt8G1YJq1KxVEGRxhVS8Tk27XGJjo81eYJHSbgHoBWgD6AUrywV5F0AoFHzxCvBrdqyAlQf1sHlfpHm9MF5skLazLn7jLcmrIPGLzz0jL73yigwbPtJeEx0ZprcBfPG+Ju6vAYik1rPkSKodRfw0efqZZ4O/i05IjerV5Y67NPjqdX/VKnaqzX7zU199C19K39+AAXHWTkedASPHAfPZZNKE0Zbop6b950/obIK1Mr82qoj1jsw/yzeHpilg6thngPkAdzcX7CQVzrw7qPdmwKSuByxifInXs8MkWGM/nYvvOyHrhy/iuwKYxXbQUfSts35ynNlWoNUnXOsXap8pdX/frl4sb22Mc7ZqbcU6VVe/s3P3PyzFspY3308xjuC9P/WGyZrW4sMObYFs2qKtHT550Jr9hz/p2zfGDoVOxvq1Vdbu119/Iy8896zadU5LhlPCPpcvX6GATzMTrH58/NiAxpaedgcmG4bj/qJV+Bz9TnIIF+AdkIE/KaAHgmktvrO/H23UzGzEF93YxFVXXqmgaN8U8S8NHmtiYAvfE22NefLmMdmRUP8yb/5CmTpt+n/V0f/6+R233ybdlR2Of5uoLJondRIpsQ+ZB6YyJib+pZR/GTRoiLyroLKPydY+rbHm8bEjte1YRc7TWP6JfItjwnCYCHPXMavKahvrhHHjkh0fYJk/8GAN8wlVdQBJWx1gFZq/MLBi3ISJOtlxuWzZsiUge+FMgU6A2dqqzvd7rPVjHRCX5+rZvavcpYy2o+MfMZNDxidUH40DdX/RYdOg/iPKOr3XJlmmZPzrofq7AAPYrT/s55Bs0oQxdmCXFuoH8pQGjzUPCu3jd7kqXHapDB0yxPzxyd5/Y8Y9rm3Xzx3hJ65UX3aPAj+33XqzsZ34nMSk73TY0H9dAHdoD6ZEfp0Q/9J/wACTFXCMMye1RK4/c+okOwRIz/Vfv4HkM27PAAAgAElEQVRD5LslS4P+xX/nM6ZP1QEyZ6bo/jtRffT6629In5jYfw2kwFas7Vbrh6FD4uQyzaMWLnxa/QZSGU726ngXse6eu++SXjqFnu6mcOfX5kvvfyAIgrrDxqyqCXqRdLEDpAg+EcFfUg++FLXut5/jYQoBmNHmhZPmv7kAvGhDxQHCtCNgwm4DgOM5FGc8VqRwUU0QNgcLZZBZJtN6nTrAOncqnVV27NxhDDhaW9kcTJXhd9kYJmiqgZnBEwB/JD5eX4wgTULEa/vfBfj788/tBtJRAFBAArYQAB2w6IT7I/eXPtdvyfc/St/+cYHTS88Sy6rC1p3lxv/9L5Ag6XAV9A+VVu4mTykbVAthbNENDwAEzuqSU4ZHWNHuBhRgOzm1LRxmnOkvKhAMpRsWKkGySdMWsuynn21S2xOTJ8rAuMHyqrbIcL3w/DOmH8R7sH/8UBZsEmDHATeAiW5q7TfffCdt23e0362sYq1dOnWQ+x+srntou05hPE+1kx63z47uz159Td+aCMCWkvfHxLO4QYMdIK7MO58M9NBi76KLzk9V+89rbbL/jSGn391n22fKxsyfGWB68ACstyj1Bfuk/rnzJPdpBY5YP9rw3QEDgBT+zLGa/NrjS/ZpwZyQ9TNdIX0t7Im14aLtmjZb327J5wv3+oXaZ0rd3469m2TqslqWEANcWAuwfl+ls9wk58TfZ7pJh9RWmB6KP9+uE37ZU2ktPjCQYvjIMUFA34O30X16yzVXX232dTLWr3rNOhYLF7/2qrXZr1v3u2Myqk0bIwk2p+5PG1ajgDEHEbBvWRunHxMV1JHBP6CFBUi2Z+9fUqlyFSveX1DNGZtmG2b7XKKFRfcevewzOVYVny2zdOnYTpkRl6a5+P72u+/K6DHqi+1eHCsZtnd0n142CCkl9t/DtR+RNcoygsn63DNP6ds4Nlqof2F4RT89ZEnKdaWyt+MG9DO/NG/+kwoAzjC/1ze2j91DQuNfSvmXzz7/TPr2GxBk3fkDtd5atMG8S2v55/sffCiDho40f+inKoPRPNawgbJdH0iR+NC8RRtjr9Du/NwzC13rZSB/GaxsvMVvvHmEaXCYfqUy1Bo3aijnnH22xfWj1w8QrsFjjWXDho02hIechoL5ePGP4VnTZ8zUzoNXgoxC3rR06TON0XvddaqBmkL+5TllIE9+YqrFZqed6vZfbHRvvZ+yaaJ+YHLr4GEj3TRhOj441NUrNiZartfvKrH5Z0rsPzTHnlPmVuhFp0id2rXsEM6vX6s27RMG3KnGXXttVU2J/Doh9/fOO2/LgIFuOEOobEE77RC57ppr0m39xyFjs5btLC/Az+BfTMdZwTEm+56s/JPcuXKV+2XHjp0BSaIjI5JvfYV9X1VlJNqrZq9WWhpDx8jixW8cN3xxL/zOeTqBPkZj69lnnRX2/HpgXJy8owcXof6FA45xo4fZoXQEn4jgL6kFX4pa8+uyeEAzNhhTYwHbYFTgBD0rDr0ivDgJFcAZThlBWE4RSVx5PgwTTgIp2Nh0ACBQ7HeoZh5O1XQ49PfRnwO8869FssBACWvzIjm1VkC0kpwwMQHO01cBCDdvUR0wtML0DwULGkv0nztQ5pAVi/a7CvJ5gfjI/aXP9UND5p33PjjiRJlimzZZwASAJ4BgAptNPjMxcXdiSxEEWw39RTfEAGEysdMhbJdY6H+HAhmAh8u34gLAAaxt3bpNB1NcI4O0vbVj567y5Zdf2fM+/OBdOaS2SIstw1N4bT4Ptu1PEn2BwmeiOPcaNDfccL21yzZr3lKYGgVoDfOCJApGrGeSheP+tm7Zqp+jXpBt5yPr3Xry3qVjh1S1/2DxAhIBitKSDKCxNOsk2bL/N/NB/P+A/iy7FJZGFeb8a/1Me85Yl27QhwNAaV92j1EMJXT9qNCwE4Bar9dBUmVTsBkmYofrDEoJ7/qF2mdK3t+Ez2rIgax/BkAhN6Ai+8Ficlve3nq4o1PE9L6IBXly5zI23i713WktPjDt79nnXzSTIMbYXtX7Ylo0LZAnY/0ohu+rWk0uvvhiGTdmpMW0WgrkbNqsPjyJF62pY5UBjH0+8FANHQawXl579SUTkbaT9DDa54YNG6SB6oB6WQvHkNfDiUr3yMM1qqW5+L7wqefkRdUCNYA+wEhGimHO7JmSX0GUlNh/D9euZ+xh4gKgDFpmR/sX2E6z58xLokW4IUgjhg0xUPcF1VQcPWac5VCwrG7RSeIJiX8p5V+QZqlV5xEr/PCZfv/dftvNCgK0Mb3MtJR/zp23UNn3i1xooUxliJT+mTVzhhTSoQ4pER969omWD3S6LNe8OTPtkNDnL81atLLpwWiNXau5CZIhrLNp4gakRCwHOSr+ISw/cdJks4Oxo0cIkykTEv9WrvzVdAph/4Re//vf9dKuTRvJj/0mM/6tWbNamut9+UFPfv/BCmujrZlpoX4Yq614i998O8AYdIQCgMjZs2bod5Q/0flnSuw/GHdHA3eF9cAAX3ZWuXLSu1cPiw8dOnXV9f1vxl01BabbtWmZIvl1Qu4PwkYNlWPg8t1XgEn4joaPPmKPp8f67z2GTI0ad4R/YW9069pFqB/Ywycj/xwxcrSxtskljtcC68E7iA85tC5rqcBwzYdrylIdwjV8xAhZuXLlv+KYZ9WSv5ctW0YWzJ8T9vwaaQOm3no9ax/fe3XvYu3XXBF8IoK/pAp8af3q5fEkiIABnBwDwDmxdzd2HeYaLDsKZFgpfhgFAyp2KNuNk35r4dNkPLcmCCRhXMbU0T/5teCBtUdxzcaGIQArg9ZcWhj9RMi8eSnCt9rreCfM727c8IdtWDYRoBzaSXu0uIZl4yfWZqVtVgEYG3iBfpk+N68Gwk2bNprTjtxf+ly/rjol8VfVWgltJStRooQV2qa3iNZYQM8Os+LUmcfMvuwsPMqAFSZjOk0yx8iDZUciSNAgIBFEmBSIHlrAPA3ou/Oee23P3KqTX/vqyS/C9rt2OcCYMee8Fzp5XoODz8JrASTyetbCq3uPRH7P7j1SsXJV+2zlL9FCe8wo+fDDD415AVBeRVtisuln8W224by/JqqftFaBRGPVMsFZC4+yZUvLgH7RqWr/AVzmVcH2XXoQsFfZRPsO7JH3Dvc2P8NptrGE9c9Zme+WB67o8a/1y6Zrj/4m7DHWxAE1MGjcJFg/ES0h62eaNTZIxzEqAziw+UtO7Titg4l3MtYv4EBVOiDl7u/57wbLr/tfN3v2gzg4mbxyXzedZljGfHx2BcL5vjnc4UAlrcWH9p266X773fSiAu5BiuukUKZAnqz1A6hv2bqt3Fe5srWJ/KFyAPdXq/6vxDYxDzjg/yU7OOjZ27Wujh83Ri7R1kjid7jts1HjJvKHsni8bACfHVbO5Inj0lx879S1p6zXKeKA0vgLcouSGnNmqY0cHR+Suv+q3P+g5TZcD+pACWQSQv0LEz4bNWmuh6KJ07g72mbQ1BqjAM0Zqrn2ujK04rRllfypY4d2OjxEY9t/xL+k3t+x4h8TzYl1ftAH+69MmTOlX2zvNJd/dtfJvQxzsNjJMCv9g8A/fiQl4gM5Ofq3TIrlArhjKqnPX4ZrMf3qq68pMF5dWupQnePlL6Hrh75tnXqPqp/bJ7RTR/fpmaj4x3u8qaDUJB1gEXrIQM71cM0aUrPmQ5JTD9STE//qPlJPtujnJEb7/Xf2WeVkSFw/lStJ/fVDr+h+svyXFYFt6DLJcmXLycTHxycp/0yJ/UdL9dHAnfcTl6rG3YjhQyw+AAYntFW2rbItUyK/Tuj9ob+3Zs0ai2/8wVeee+450rtHl3Rb/81b8IxNlvb+xYgBugcXLnhS5TVynZT8c8WKlVK3XgOLgaEDKY6Vm3ggDp1b8mPWp2vnTnKFMryf1kE7kydPtnro6Iu6jCmz8+fOMj9KnLpRgclcqs3KWUBK5tfbVRqsVh0GbPzjX7gvBuB00EFhEXwigr+kFnwpavumdfGAFDg7GHMAaQAaABgk9aDPnM4xoALNO0AxilKKepIsetV5jELXt8PSvgp7xWvhwZTbsGF9EKQDYAPk26Ytt5z4894URoUV0EOjziHdSpXVAho2Hgm/UWcVJOF0m+THM6BAwGH5UVzzPD/Bi78BF5lMFLm/9Ld+OPl6DZtYwsNa+8mviHk/+uijBpI4AMe1t/rx49aOwPRjtRnsld/PmSOXsTs9SAfARsLpJ7cSIdxpkU6IZXqxvh4B6LY7nQbdVVddKdF6Msnv+UmUftKbn9oGc9RNVWR7OXWTLBYgDjqmqCbjDzxU016vTOnSjm2j4Devwz6D8WMDOPR3SfnCeX/TZ8ywse5+8AXfE/c8ZdI4yaXAeWrYfySTfG+wggsWKKSMxbWyN+sf8sWhMdYiy3fkgNtDckeR3nJekeuPWD/PfuRQAKDG2UJgKnEAYNtzcIt8vWOOrNn/sezYv0b+jt+jhccBOT1zHskalUNOy6SSAJlyS85MhSRfljMld6biUiBbGcmftbTkzlxCMynXHsj64edMpzOZ63fw8AHZvn+17JENsvWv1bIvfpv8dfhP2XNgqxzIpEN7Du6Wg/F/yf5De4JJ7P7Du9RelA2XqaTcVqinnJHtkiADigMaY1grOGutjAG2GX+TwPAd42uXrHlbXl8fq/ehmlNMX7bp35nkgn0N5IwcF6jvLqKJlzKuA3HB++S0Eh8AeWs/4qY9cvnT+4cerCYNGzZMsfUzOzuBf3n+hReFVreWLVtItfur2OTqFq1oL0neNWf2DANoZsyaq0ytOdK9Wxe5+647g63iKWWfx7q/adOny4KFTwV0AwOMKt0Hkx8fozIbRdJMfCfG1H20kdOaC+Qb7IGa1R+SunXrJtq/sKLH2n8V762iewkZB3fBKmJaIzkVYM3U6TNVeD3pDMxQS0KfdeTwoVL6zFLypeoq9omONf0+hljU1ImiNpH9GPEvIf7zePdn0e8o/zJN9fqeXLDwiIEfxG9sJJfmcWkl/8SP1GvQxPwrRZ8NslIfe6uuIUNGyDHsewloRSckPmzdtk0W6UCKb1VjDGY+unV++i6DLminhinu8xfavaJj+xlY+NST80yb9Oj85ej1Gxg3RF57fbHlPfOUPVqocEH3ORMYH1hTchg6GebMfdLWknzFX3zOZk0by63K5kxq/jJi5EhrZXMdOC7fJw7NnDbJcpXUXD9Qp9St38hism/35d/El5YtWiY6/0yp/Td02Ah5RtuQj3VdqoORRgwbbPlL+46d5dtv/3s4RbVqD0jLZk2SnV8n5v5mar761DPPmQ1434Jffvap+ZZvpcf6jwOkNWvXBf0L/pRpsgy/Sax/SWp91EwnT3/59ddWD/zXwAlvX77mYg8QRyvpxPQOHdobOWesDr15RXXCQy/TG9cDpEFx/eWG668zjV7uu53qKFaqeLc9NSXzaw4ZOUAKje9MXY/t0yNV+5cI/pKx8KWoP9b8Es+UVxgTJBpQj7lIlhxg5tr7YLiRuDr9IqfxxWOAY2jUoS9HiyHTfWhho1XVgAqYLPpYIYZdKKBH26Bvrw0tmgENmXDGJqTNCsdrQwT0/UlI+CwAiQ5ocdNNdu1Spo0W7l44Mn/+grJx0wYL5jhrCkx+Frm/9Ld+69dvEBh3ZIE2QCUA1EX37qVA2lWulVqLDmwNfTt0lUwHDbFUtVtAYYICFQSPAcqhZwZryrfXwsQiGeA9SEphG+3VgmrE6DHapvKhsbxO1sXevOvOOyz5RW8hXPdHy+inn34ivfvE2N7lK0Kfiu8qpnd3KVeubKrYf/gIfIEB+up38uiJ+3dbXpZf5Fnns3St+RkFS+1zpkm+bMVs/bg/n8hZC5MVAa7AcoxIx5rbevgnmb+2nuw7lDRWC4BekdMvklKnXS2lsl0rJXNWUL+kPhLmHe3aCbTPA4f/kt/2fiAb47+StXu+lq0HViig6yaAJ+UqcfoVUqvEPJtOivYfhyj4WS474UZiQL8XA8R13fms+Pu1m36ROcvr23+7faWHJbqnzjpYRUpmvk5tMrfpizLpjb+5P7RM00p8+FYn/fXs09cxH/TyLfX9+/XVYQ66dqYdpwdViVy/xPoX2v/nzZsvQ3Ty4zWqRUYb44hRo5Oy1Ef8Tp9ePeXOO29TAOAN1eIcJHXq1JZmOgTH23w47+/rr76Wrt172HfqtCA5bBEZ0LePadeklfj+xZdfSm9lzfjDQd8CObB/P2ttTox/OdH+q3hvVQPPTtYFGD9A7fzyyytocb5EWZl9LLbV0namZk0bmT/w8S+h/jOx/uUzbVPifY/ef/1iestZZ5VNM/nnRx9/JNF941zeoLZO7MTuWysQX7FSRes84cLm3YERhwRu6vKx/MsPPy6TjtqmeCw2CkBu35g+Nnk6NH8hT773vvvtuxw1YqjpXp1o/X5ZsUKaaBFOLKz3SB1p9FiDRMcHuhaIF/7+Nm7cJBMmTtKuAdfO6y8mjj6o4E5C41+o/3z++eeCLd02jCDQgjxQOwFKFD8jVdcPa9aslW49owPkBp2CinyQrn3/frHahlchwfkn++/td9DZHGsyLcm5smenkymLETaOdQHcjR453OyzXYcuCZsqqxp3nZSxm9T8Oin+ZYkOLcF3UJ9i5y5vPaxgS08duHNBuqv/qGMeVdICCj/ev2BPMFvr6ATXxPiXpNZH76jWa3etvwD6vSQV73uJdgvhy7755psTmqbl2/qZyc+z58gmTfWgqIEekNJxMHTo0CCb2L/IQj2AWKusyhbajWCEDP2966+/Voar3AO1XUrlL0+ojiZMxlD/gp+ZOH6kac5G8IkI/pIa8KUo3yqL0wPg4DLhWg3+RYudYSO1oaWjYYQ+k2NhOL0vQ8N1A1lL68YN9hgAHlR+ptJu0sco+myip14UcQjKGytJNwOP01IFGMjv+QBSQFtzd2urCKw+wEC+KE5caa8FqAMwJJHJq3p5MDpovwXM8yw7mIF24okIrBYIrtiM3F96Wr83dJrrHJ2s5xJFR4/n/3O0HaVw4cLOPvUPQJwHJHgMW6JwJOm1NslAmzg/y6rJtB9iYY5bE1Hs1wYUGBi8X+J0kuybb72dnHwpWb97+223mlhruO6P192pe6+2ag5xWulb3tE0a9SwvvzvhutSxf4rVKiwbPhjvSWeFAycyq2If1V+/us1B8KhlWnJcSZpetFz2mac3Wn66JVdfQVgH+L8JEFu+rBOodafQ+MnCZi97gHZuP/HZK1V6C/nznKGXJTzAbksXy3Jlbnof65f1On75J0Nw+XHvc/LgcP/sG+S+4FOy5RL2pT5yr4v2rXdyacb2GKDiXQPuJY/p/sHM5TvFzsY8dmd+p3pHmJIhe6bbJr4F953lZwVX0lyqIYSPph2WdMHDDDX0kp8eOud92T845ODXy+xjeJ60sQJxgrDVogngPqeTRsO/9JLGU+ffPKp6XQWP6OIasCMVvDupeQuuyX1gP60atFadMP112sb1FCNo7sCWqDhu7/Vq1fLY40aB0EZYjF7s1mThnLTjTekmfj+/oefyKiAFhwLQozA/0xREf8S2lKdGP9yov137fU3Jmq9+RzEhWuvvdYAv8VvvHHctrZH69ezSYu0NIZe7OduOoDoNpV9AMjp0rWH7FQB9KpV7pPWrZrbQKaUur9j+Zctm7dIHW2F9Jfff4/UeVhuvfnGNJN/vvfBx2oj411OEmAW8jet6aXLlHF+H51HjVE5tbsFppzTqj32/mvTtoMx7by9MWACfcILzj9fyqt2JYd43teG5i/Va9YyYKdpk0a696sH85ej4x/5UzudGPq9auIVLVpEpqvMCHp4iY0PFLSeYRd6f+++956M0QEI69f/YfdQUDX+nlfdRvseEpmfrVI/0qRpsyC7x++/+vVqS2Vl36Tm+mH+kwtk2ozZtlbkJ16SY+aM6caU4kpI/snzatSqk2zQLiEOpoIOD4Jxh312UP3mhLbKttL27KTm10fb5/Hys1D7XL/+d2ncuJmxeP1kWayriQLQd95xa7qr/7744kvpFe0mmPsOCfZCbGy0Hr5cnij/kpT6CFC25sN1bHCeHcZRZOuFXb+x+HUbfvWRTvpFv27dunXHNbVg+6zmAviOcmXLSC89YLziiivl+RdekEmqt/mnduA98khdaaxrWUOHdv3+++/mK/3wii6dO8oDVaukWH6GPFGf6Jigv/XMu0EDYu1wgCuCT0Twl1ONL0WtWvFDPEAYiTTAGoCZCb3qZmQabDZYFJrAAY6xQWGwAbZ5LTvADVrM0JqCecdrMfWVRC+PtmEw7MK1lmihp+AcLDsCrAfleIzXQ48OhoYJymsxmVtZgL5Fls2yR0FFBlvw2QDvuHJr4pMrVx4TzOd9edy30uIIoO3jHCL3l/7Wb/7CZ7S14w1LhIxdFTi1fvGF54zx47XsTBtIbQBghiTZixvjkK0dFpACin0ASPYAnQd1ACkA7wCKsdm7K1Y2HZhTdQEmvPfuW/J3YA+k9P15MP6h6jqMgFaXgKgfrNuHVG+p9sPVU8X+O00PENC52LRpk/kE/MayqCdlkyyxogNAChAuZ3wxaXHtwuD6+WTBWMOBFlnWkntlMAm+it8bs7a8tZdelFenAOoUrB0H1svK3e8ke9kzR2WT6wo0lctyPqrttk4m4Gj7XLPnK3l9W2fZeXB9Mt8vSi7Me59ky5RH/tZ22R92vKhgbBZpXdKdhmJLfA9+X9iEMt1PbmKxG+6BARgNX5P3iV/Wlr2yUYtoN12W/VMsSwU572BNOyDh9RBu5ZCFOOLB77QQH2bOnicvv/p6AOx1UzyJYa+88lIQ3CRLhp2IYHu4/EstBhOoTb/3zlv6/R+UhE7z+y9DgT3x+IRxGrd3SsV77zPtPgSficuAPe4wLjz3B1B31933BDWIPMu1SuVKAjCTVuL7U08zmGKR2Yg/1ADwfm3RqxZHiA8J9S8n2n+33Hbnfy3nET9v2LCB1KtbW8W+l5pG8fk6EbRv3/7y+lFT+8qVLautVFNsCuPRU0d5QfYrU0drK9MOHT0Anc0KqN15x+3SoX1bN/BJYyl+4b/8Z2L9C/662oOqC6u26Nhq7sAVjb/q+v+0kn8+qdpTL7+6KMTW3UHHczrF2bRzba+hp6v+UmMYB+In2n+VdVAN+TLTY5kEzAR7a7U8Kn+BvbVZ/QbatKtXr5GJk6fY+wDcNXi0/nHjH7p0sTrRlyu6d08DgIl/iV0/4gPA07HujxjNgB3yc2zozcWvJcl/AnY+8OBDwUma5HwQAKpXryb33XtPqq4fnn3hJZUL0EneAeCOz326Ml2fWvhk4NDZERn+K/9k/918a+L8Q6KcSciTL730Upk4YazZZ9t2HRM4nOJ+bf1t+i/7TGh+nRT/gh7ogw9Vd2w7/tAhovZYqdLdlq+mt/rvnffe1yEyUw34Zt+Tr/HvuXNm65CTfInyL0mpH8bpQJPpM2cFGOaBCTxqN9Rhle+tqEP1mthh52GVilnw5EKVdph2TMawNzVbc8UQ8Dv4LDqLOukgPHCBn1QqpPzFF8lgHRrx7PMvWI7JHrKWW32/hx56UNtmW6VY/sJhRyhpgX1KZ0nd2g+bj4ngExH8xXRqTzG+FPX7quUaDzkBQjPikBXDMOAA0Qi0BMsCBQpacUcLGsES5hYAHCLuMOJcy6Ey6hCfRdg7kATyujzPhP6tKHTTPU9XVgbMO4IUbRo4Xlpp/9L3cBM93fRFBGcBA10Sp8MzNGFBL492WFiAXpcnj+rgMeXWb2gSPpgfvtU3cn/pb/0en/iEfPjxJ2YbFIbYXWnVhpswfqyBCrS5YiMOvHUhAtvzRYFNJqZNUp9H0UrgMKDB9BodO9PatdVpM6SAVhTs/aZb7khqHpRiv/fh++84wCcM94cPAIRp1aqNFQHcs9/PV2nr3kBt7UgN+4/P5AsYfNMebe36SvXtdshavI8eHtD2fEiKZrpcql3QP7h+/v4MeDIw17HZ3HAKZUHAxNR20Ym/3yClc14vVYuOc9MOD/0tw345X23G+bfkXnmyFJf/5W8vZ2e7S987q73c1kM/yxc7pshPuxfpfwXHoCT5rQqeVk4al3VT7LDlJ367U/Xv9kv9Yq9YYutBbBvaEjiY8a3Rfk+5Vi7dJ/r7sz5vJ1syL9V/48fd0J9ch4vLjbm6unYvdO/0sRzKxAM8x/+mlfgwRif+ffzJ53ZPfG7so1SpksqUGesG2GigNiaJ/gmXfyEO3lPpPh0EU1ZmTn/CPssdd1U8YdKbUONAE/KVl14wtlU11dKkmH5t0cu6Zso2tVge3vtr37GTrFyxMqitiP+65eabpGmjBmkmvo9S5tBnn39pe4nvi3tg8uLoUSMT7V9OtP9uD2inJmRt82i+9vLLL+hhzrvaxtvXPhv6qKXPLC1Vqz0U1ELjtZh8XrJEcamvU359S+qx3gOwrGmTxsbq6dy1m+mqXXfdtRKrA5jwGdbF8B/+Myn+pWnzFrJW9Yv8/uOw6GqNOTHa8pZW8s/RYyfI5198FcxFceN0ADA51ADPwGEh+TY5McnJifwLA7DoKqmkU5i768TIY+UvH2seNHzEKNmgk4hDL6Rnpk6ZqBqwBY5pn0SYGjVr20HBhQr2jtHJ0/wO8S8p63e8+yMGMGCHPXO/smM66KTgpOZnDRo+pgf1W4L7D3u/QqUM+sb2SdX1A3bxxZdf/xPWdQ+hZTx58qRE5Z/kL7fd4bS9jncxRbi8DpZAr5yhDcuWLQvWaAnxKf45NpxCGXfYZ3PNBxPCuEOLEyAlqfl1QvOzo+3zMdUmA7D23TfYxTVXXyntdbBPeqv/Fihp4ZVFr7s1DUgFUds89+wztlb+ECkh/iWx9dF6HZb1UI1a7oA3ILHi7cU07XWv8xmQBqitYBeHtrs1Nx8X0K/zWMGx7DDYPqt1PgAdvqKIag2m/dYAACAASURBVCe/+dZb8tNPP9tjoe9JDOvZo7twAJhS+Quf6/5qD9p36A6enWxMDdV7rVXjwQg+EcFfzAZPNb4UtfvPTfEMhGADc5GQwZQDWKP1yQ+FgAEHoEdg37dP21etrzyr6dHBTOD3YeP51kIcCUK9JF9o3vF6nlbLawIGwuTz+nnGjNPTYiZEEug5jeQ1bfQu76HFxd86OZbXpzWX5zkxeQfAwBZEpw9wz7PsAAhJNCP3d8AYjOlp/Vq2bierNFBbMR3QKbv2mmskWosLR6/H6SropoAEp9PYHGwZV5j/n72zgLO6+Nr4LCkonWJgAXa+dqKi+DcQURGR7u7u7u7uUFHsLuwORMWgRBQBaVD6fb5n7lyX3oW7sLvuD/2w3L01v5k5c85zznkegcgIoFilnq/GQ0nZWgMj6kxWtRfJ/htBtw5IsuPXXn9TYnyfJHnuu+8AxjDG2I+PjDn7rm/ffm7eu+8bYO4rTNI5VP569+iaLPYfc0LlI235VJnQqv95ukFu657VNv9MGGBU4fS3ugcubRedvzA+7BxJCIR3yNQagGuVDLSAZnHTfy3rlm/9zJ2a5UoXp3bbv/esc6u3LYz5fGZNl8flyVTEbdq10q3fsTTm718o82WqGJR9dtvcH9u+cpfnruhK5u9qlRGsfetyQGxIttvUleNV2WHfg5gL++epr7u7X3e9bZUCvCxTxswuq4Q5Lt/RyOUVvQEBH5UhQTAIcC+lnA8oQS5avESjQujGt31BpN6mdWs7o+xckzMHj1lS2ZdFS5a4ygJVbpOqY0eJ3dBmUr5C5ZitCQQqTlWlXTvxV9LKMmXSBGtPYb8n9fh69uwlNduPfJBq3LfpxJd5hhvQp2eKOd87d+1pa4R4CeCF8+OGG653HVSpFM6HhNqXQ+2/wwXm8RcEhN09uneRoMkAEzDgekz8hTUEiNaoVdf99NPP9tj555/nRg4b4rqp2u7NBFA93CxQta0ETOA8bqW22V8WLTIuru7dOluy9XD280jsS+/evd17738Y3X/Y4nMEjHbp3C7F+C/wmP2yaIkXj4rw7p6nKrnevXvZPARFXRJGJKetcuQQ9qXEnXeZv424wxOzZ+znv2yV3/Lgw6qEjiSg8ubNY2BysWLF3N3i1MufP68XGIn4L/HX5+Sp09zkKdMsQB2pVt6iasEN59+RzN/BxjdUQfsciQeQFJs9c6oAJbisj8w/ayUg+Vu19Yb9RyKlmBQqaWVLzvED58viJUujFXfc8xukjtmqVatE+Z/My82HqMi99dZbtV86ya+RzxtJ2AF6tGjZMtGCNoXUGnjvPXebvX5RKsW/qwr3WFyIqjRp1NA4zA7mn+27Pvv27+/eFvefjwd8FVqxYkXF8dg31cV/g4eOdJ8LBA72Bb/1dKm0jxwxPNH2JbHxUTO1TH/yyacHFKQI1ZLW7SL/CTtEKyst1+zNn39e5IYMGeK+PAT/XYjngngFdssXU3gxtNCWyzo8W/y4kyaMNZ8ilv5LHYnFrJAqOOd74E+/9uqrXIf2bdLwiTT8JVngS3Grf18SAcF9hQcbg7ZUALOgLOvLUneaqso/chQA5Dg4eR6qr6DTOP+eFHSPSBzzqVVqo7XM0m7LJkY4AjllngO4xmFQIH9B94fUZillDq8FZPHZbH9EeEfCt+tSShtEMBDPICgEXOQzCaZQqkUAA4eIz6Zq0JOM805p40tN89eydQdH9idkcPj7kbJlXTVxIWBwMfasIwBfBFEAaaw/ResAoIeDn3WI+mXgeSAw5ymmBKf3o7UF0NiqDKjQ059j1aZwKAfpvXlvG3CXFOMzYQKNf5zk2edK4ZJxh7bhAvnzuRFDBxiwfrz3H8A9QSXVQoCuWaQM/PzaRmoJ3Wzzz8HPfBVJf5+784K60fkL4wsF/rRVGKkxLUyAuxERkx93PONeWamAPBVd6eMyuWpnvOqy7Mxv2UucNhIsmMZQLRFUYIOaOPcnFP+9NH+Y++6fpwRypvNtXih8x2VxV25vY+dBoUKn6t77dgeCeyq2U8r5UF9cUn+s9BUrJIQArMn4Vq9ezc6PIGBDNVBS2ZfXBah0695TrW2VXeVK5QV0fejaKeCL1QUR+s033eCCAEbXLp2NY87snf6nqjipxjdWrXtz1epi5zys2lpWgBHYk5RyvleoXM2qmkJwyB66q+Sdrq44ncL5kFD7cqj9lxjg7na1sbZt09K1a9fRffTxJ7ZUQtVLnXoN3Xci++Ya0K+Pyy4BmSBCkJA1RXt1l07trbq2Vet2Ig7/zoLhvr17irYkh/cXD2I/j8S+jOHM0RoJ+4/7XEAVFwP790ox/meV6rVUzbra9lQINOGT7CDuJn/DPC0DgERQlj2UfXn4kceU9P7LXvri89CASPAnnv8C51NFrUuuxqouKlXqXvv5YP5LWJ90sjxWsaqv5pOyY8vmTfc6/45k/g40vqVLl7mquiecCY30/R4sU/qo7Gf3Hj3MLnLPwncEYBo+uH8kgZs844eGTVpYZaMH/eH43Onuu/ceUw9PjP/J/N14y20H3L65VdDw1Jwn9X47TAEWrkqUwyHV/3bBD65uvXoJ2fbJ4jmMZe6cxxNsX0aPGeOef+FF8/usG0X7D06ykcMGpbr4r1OXHsZVGx/IuunGG3QOtEm0fUlMfPTGG2+6ps1aWuI2viAFnHZc68QtH2yPCU8A4Im25rbbiktRu6ErePLJ1olBe/7QYcOs6v9gVwDwzGRqPuMDduEzRo0cIa7PIjH3z3r06OXelfhgsC+MtYhAwp7dO1kRSBo+cfzjv/86vmQcd2RPqWLjZlhlEtka2saUGVst7rmgIotzCn8RlW2eC0qk5noum38L/GERkIxsWhCdoAoPEA3ALXCFERxTKYPzQrUTCrS8H/8m+wjwt26tBCtkIHic51K1hzgF7bqBu47nIZ4RePX4DJxM2gkAF3GMfJtX2viCyEBqmb+KVWtZxRWtnFRvgC4Q8EJkymNeTh6BEjgKMLbbIypkRt8YrQwNFXiAEPy8XU615230FW3sBSqyWFP8u/htdxx3x+aD994xMDIpxsc4CQymKhs/ZerUaEUj94F9Nn7MiGSx/4LQDXsbMQ3m9L09apfZoZZ+I7uV6IIAvCtyVHbXnlkuOn9hfCQbsEOsE8RKgjiFZQ2xG+l2ulkry7lV/8ROoOJ4L5ySJ/d0F5xQxoIGAgjaJ+PzPoZWV37JPfGguBepIGB88auR7utN4jahTda4H6XSuyeju25nR6tEo/I6n8Dd7aqM9pUkVDSmjPOhToMmRoQcHEW+f+1aNVW18j+f/DH0Ms6vkySyL1OmznBTp0133bp2MRGYmbMed+OkcharC2GCKpUquFflgPdU5VVNtUOWe/hBD6Yl8fieeOIJ2ZNp0cAVgBAgadK4USnmfK9ao57boISBDwzVfg4nnJR5S5UqlXj7coj9V/J/96h6NWGCNFdcfpmArX6OihOqYriqV6sq7sByrkLlqmqVW+4uv+wyqe/1du07qNIyQi+R0DUFL15PVVnTadFFvHmfihj9DIks9FOlZMGCBQ5uP4/AvsyYPl18SJP3SuJmypRBa2R0VCQpufsv1WrVN046zw9qnbAG7rZSmyvJoUBbwN8mRqDk06HsS7UatdwSVWpxvf7Ki/aa+P4LwFiVajUtkH75xeciHFAH91/C+depc1fjQMSeTZ08wZ166qlWcR09/45g/g40vkZNmrlPP/3MaAcmjBtj6+ho7Gf/AQP1vV+L7j8TlhI1w+gRg5N1/FCuQhVfFemPEQMAKoiX8hHxSQJwJNT/ZP5uvb3kAbfv3Xf/z7WQoiv8lI9VrGJzedWV/+f69UXl2Ikf8OEouJLQ/R+L51Fpefvtt6tC6iwD5Zcv/9W9++57okFac8i3f2/emwm2L7NmzbazM75QAp87dtTQVBf/1WvYRHPsxV6YV+xBWYlPVVX8k1j7ktD4CF/64XKPCQ9Ybb5f/Pv8/HPPiuM+h5s5U3OgmIFkAFe09TXCnVxerbNVqlQyGwD/3WwJtkyeMiX6/ISuNcZYokQJq/7eIt8/1v7Z+PHj3VNPP2Pnu7XKCpPIL792qBS60/CJNPwlOeBLpioLWBF46wjqcDw40Nmc2eCP20ArLcCaJ1/OmTO3FMfW2+8B5Th0COwA4HgOxpnqONozA0dWaH/No5aqDRvWWYWcr77bYaDcWrXSet4kQBhnFXpkBamIAkThPQHqqNCjkg4wDyCBAxB+O09A6oE6H5Bu9YIFETAmbXypa/5q1m1kBp/590DEHqnf1VWgfbfWrtaHwAMcJGuLRXhCWU5riYQcGHAm0p4CyMMFGAwIhOIoxPPmeFuABqgj3gg477SWkgNw9+nHH1rla1KMj8OKC+Xc/gMGRMBO346cXWSxI4YNOO77D9uBstWJAhgB4MiAbZAN+ChTJwNdt6m1iKTCrh273IVZy7uSF9eMzl8YH+2w2AjsDeAdawK7QYUlCYSdrI8sGVy/H8+z6sakuhCLyJ3pDPfXdlrwku5z+P7Nis13O7em8+OL2HPaLWgJD601eIKBfNXaBKwCU+JC2htvLZzivtw02WXQzxlll024RcmSa/7uZPuL6moAXqu43uw5R4MqeHI/H6or4IbLkjF70D6dq1+vjntAfCdmDwy419kkRzmp7Es3ZXrfEfE0SraXqtqpTbsO7q233o7Z0qOts7cI7uer1axuvQZyfm8XSNjZhG6SenxznnxSlX5jow4/Va7svZlTJ6SY871G7QbmYwA6WsCkmalTp5YrU0acOJHzIcH25RD7755SpbV/tiRo3tlXTz0xy/2k6ppmzVuZYMzkiePN7wrB+yjxvuJr1a5bP0Hvue+TqHojSDqjsAA7AScIWwDoDRsyUP5htgPbzyOwL6+o1Xfo8OHR/cf3gKdr4liSRSnDf6lYtaadR6yTwLdV+v5SrmaNGpZApLIVP8TaV7WAjALmEPalgSqB4RY7RdyE06ZM2s9/oeLuEQk/cHVQe/09Am8O5b+wPr//YaGrK84yzvRqCqQrKtm53/l3BPO37/g+/fxztWiqCkhXz+5d3fVKRhyt/Zwxc5abMXNmdP/xvbNlO8mNGjYwWccPVWvWNa7S0FnEvW/csKG7S9WOifE/mb+DtcreWry47vE1AnqXuekzZtr7FjnnHDd61HA73wHyPQ/csbsuuOB8N0jqolmzSm1eY8ZfoHtru8Ccbt17qPrqjYN+mbfffO3g/tk+6/PVV18Vj9pIw0U9vctuK/yYNmmsJeNTU/xXs05DJZA2Ru0LSaTq1SoLBFaCOpH2JaHx0bgJE934CZPsfIlf/Qag16xZY3e31nEWdSitXbfe+OxeE7jOFb/11TrvJJ6B0BGV4j75vs4NE4/wa/sIKR1qhXLmPfH4bMUjWQ9rPxM6vvjx3/Rp09z4iUog6UtgX7DVmTNn1Dk0Kg2fSMNfkgW+ZMAdiDUBFtVxVNkZKBDZdLSj5VeLLK1pBC6eP4rg5QTLPvsqt4zGw0HgSyBNUM17clgAxnlAj2DRlzHnkDosqoNBvYqAj03858o/jAeD51Axx/sBwOC0EUCaaIW+o5EXW3XfHvvexqGHoq02NP8O1X0bBDjyPdPGl/rm74GHy9s6tEpNrTHAOwhR71KFDBfGlrXjq4j8umWd+ko1QGOvngkY9y+g59tpWTOhdZL3AjzmM7YI0L5NZPHH+6JVFnwtKcYHIENl7bPPPedGjx4brVrlvnCQzZ0z67jvP7jrsEU4sXFx6d06JQL27Nrj3olrHW1zBoTh0L4oS3lX4sJq0fkL47NAkJYV2vZRFWZ0ej9sBWAt9gYncNSv17ktOw+dGT7S9ZApXTZX5aznXb7M57g///nBjV8s5c0kA+/iXJMzFmg/ZIo3Pk8xYByPAh4yRASKAOQAxAkArU1cYCjPe0fA3Tdbp/nqAOM49b8rmWWI2637aMkeBF10D7HjIaGSEs4H7Anni+fD9GdcfdmTO9RqRMs8ey1UWiWVfSlXvoJV17zw3DOmvlhVlTRLli490uW13+tOOeUU99STjyvptsHdIdL7okWKuLFjRtq8JfX4qO7p33+AAcCBjoCfZ8+YlGLO94cfrWR21yeLqEjd7erWqe1Ki5A9nA+Jsy8H3n9Vqwei9YRN/Z13lnCtxCW0du26CHHyCa5lm3Zu/vxv3XUSlejTu4epQn751dcJe8MDPIsqCUQirlQFD5V7tBI9WOYBnbl1DmE/E2dfXnnlFTeKMyey/8L5/trLz6cY/7NM2cciZ5N8DvkknFMP6T5VUjUMdpGKOfxX72A7n4A6hH1BBfrV194w37aM2kz39V9InCNow0XiEpDwUP4LdrtuvUYC735wBdSqPlUiOFRLH/j8S9z8xR8fZ28VgZhLly2TSMCVrq8qNGNhPydOnOSekUJr2H+MmzP7lRefTdbxw/0PljPbRxU6doN7wfly3333Jcr/xL4kVCCNz2jbprWS2SXdH3/87h4qWz5aCXrEhiCRL5w1c4ba3eG/3SJhn0+tVfLmm260dbxD4Np9SlIQMx7oQoTt0P7Zv+uTxBBKyqFFHf+N/Tdn9rRUF/+RQDL/NmJf2Lu1a9d0pbSWEmtfEhIfLV++XKrQFc3O7ytIYR1xirnPO/dciZI0cP8nMaGM6ryAooHqWIRRzNRZsQRJL98+e57EcFq1bOYukGLsiSdmc/O/XeAGqFDgByUVDnXxPg0bNHBlpSTNz4eznwkZ377xH2DyoMFDbZ8G+4I/O1K0Hmn4RBr+khzwpbhN6/7cQ+tr4PXC0cAJ9S2IvuSezQqwtnbtX1E+HLJrVFasFf+GHcha5BjjXLlym5EGlGPT8Dg8R1TxERDCe0Tm5eSTT5E61CrLhARjC2hIlR03xjLbMkyoyFLdx3dAdY/P5TMC1x7fE6eG126TkuQmfQ4tW4AtZMWpoEobX+qbv1JlykZ5hTwPW3pltatJfU3AnSYeACEAyZ7ZzkuOU2kVSPiDCjHrDeNtaoE41Vo3qCvTRoizxQHBGudQTA7iFPPefsP2ZVKMjyo09unzz7/ghktpk30UeEP4zFnTJx33/Yct4cBm3o33UhWR6xS0fhDX2f2za4u1yHKRTLgsW0V3S9GK0fkL4/NVdqIDEDeegRYCoHCGWDfYE2wZ4N4Tqyq4FX9/nkh3NWFPvzjXQ65Eju7eQaDV6a9m7oeNLyTsxYl8Vs5MhV2l/C/uNz4qTgHsoDEgoDQnxtrGfXUZlXTW2qQ98MaCie6rLZFWWf0eQC5j+hPcdbs6eeXxvz1dAoAqmfV8UgqH8iAlnA8E3OHC6WdtkAjAnrA2OBMJMKx9OInsS3GpBXJP33jtZWuhK3n3fTENtLBvb77+in0GyrLso1dflsKwwOKkHt+LL71koIxRFuh7+NuoNfXKCynmfH/kscrR+WC/MJYG9etZO3U4HxJrXw60/+bOfc4NHzkqUTscJWIAkn9kyz6QwAPKm3yn8WNHq8Nhg2vavKW93wUXXOCu0vOw6e+qunOZVCcTelFtMXP6FIEAf7j6ateCh+rlF583v+tg9jMx9uUFcVSN0LjD/gu8gU89Pj3F+J+lyjzik8xwg+qCXuOB++8TCF/V7Clzgq9ilf7Qh+ocOlr7cpfsBMEzIiXXiET9UP7L8y+84Hr26mvfrX271u7eu+855PmXmPmLP74nn5zjhkiFGb994vgxrmjRojGxn/AgPvX0XDuvQozCWABoknP8ULZ8JbN3JLt8Z9BuA+44XxLjf2JfEqI6TfVdTVE9nFwgv/ygv011mErZY3mdLE6zWTPwFzK6Wqr2/VbgDNej5cqK77CBdTw0VEXptwv84/teb73xymH9s7A+qdgaPGSor9aNt/9eEi9kaov/KlauuZd94R7Uq1fbuo2Swr60VeU/iRr8hgNxzUX57OQzI4jTsEE9U4NNlz6jo4p61OjRUZ5Oo1CB/04Vl/ju4fm06tM+yxkA/x2+yYGu00873U3XGSQDGjP7ue/+e1HfgYq7+PaF7/LyC8+k4RNp+EuywJfili9euIcMHepUgSuORZovb363avWfdqgEvg7fNrshqkDL8wJ4R1ky1Xk45Ujl8n4IRwDUkTVBSQqPgg1J9taDIQqQtAG3C4HHIBCMEwACEFKFx3PgqqJdgk0EcEdrgfHv6feIU9A265H8XaaGa6q0ykLye96XK218PnOQmuavdt3GVi5Oa2S4mjRp7EqISyOsVx4P4BZgVFhnVIJyaPiWQLXZav1QyckFcEEG2nORILay2xwtPoVKvdtKHP+KO1RlQ9Y+1uMjI4rYA44QrQeUivvqVs9XNm3y+OO+/xCkgFMT2wRQ7/nqMrr3BSBt3rHB5s4rW+1y52d5wN1+bq3o/IXxwdMWwFzmnrkFuLN2H1o6UMXWWvh4y1D38V+jD+hEHO2Dt+Rt7a7LWzvy/dO7P3f84Kb+er/ZyVhfF+Us4249qct+40NUwmdD91gbhKkOwl1qFAXebhBs0Obw6oKRbsHfT0a4STN725ohu7tqeysDO/MokUOQwPcPCuKAdyR3kvv58IgCK1pqgu3ANtSQMAVZbM/1p8pb3R8C5KSyL7eIP/MsKbFNUKC7WCqe1WrUjvUycFPEZ3WanORWbdq7X9Re+cJzcw2kTurxvfjii0oEjLR9Girm2b+Txo9OMed7+UrVLCkZv+qgft06ruRddx2xfTng/lNg8+xzz6uFSK1fkbV3JAvh1uK3iJ+um9ZRLauAuEcKkc3FgbV69WoDTuHt6dylm7VnJ/QaL56yjDpLK0n9mD3/2isvKbmlBO9B7Gei7Iva3YYOG25fhf3HeX2iWuymTBxjj6UE/6X0g494CoaIajnfu+xDD7mK4pf0fsdOGws0D1u2KpmtJMnR2peFCxe6efPecxUrPua7TQ7ivyAmV01CEQisXHThhW7Y0IF21Bzq/EvM/IXxARSzPjbKP6MCENGMWNmXUaNGuWeVVIxefH+Nd8qEMck6fojfKmu8WTpbuS933HlnovxP/Jfrbrj5oNs1p1oRUUK/5ZabVEW/xb0usG702PFR4CSh+zwWz0O0gIpfFhlVo9a2qLHXk818+MEHrDuKdv4/tR4PdL37zhuWbE/I+iTRPHrMOOu84Xxm/7EuJut8SW3x34OPVNjLvnBP4eO9X1yrsbYvH0gJnmrtfQUp9p2vwGfnhXcyiG+8kqtcuYJel0VzssdNnDTJzVD7NqAd117Pl62vVLGCq1WzuiWNZ4grb6T2+b4gIa8ZrrbaC88/N6b2c9/47/XXX3fD5KvYJfsShA2nTR6bhk+k4S/JAl+KW7n8lz04GlSx4VADjgGscaH2hjgFVSgmyy3wDI46gDVD9pFn1h+ej0NrZO/yCMP7EcQFjqPMMqJk9XkscA4EJViq54JKDZszR45cxmVH5RxtcQSOqNyighgEMQiq+c479BjfGSeStgGq+3ge703VCO+bNr7UN39wyWzd6sUpuACBK8lxrVixogEhtDR5wx9nLeBBdAJDzOFC5R3rnXXCGrFKIf1vqooRVckAZhDYhkPkYIpesXB0Evoe895+U98xfKfYjo/9m1lA/iQdtFOnTvdtULbX1f6oIGqMyH45mI/n/sPWmFiNKoUJRnbLMeDPx7v7uY07/zAHkao7QNmzM5dwpS5qHZ2/MD647AI/olUZI4wDl2ZE0IRqO2zKH9vmuynLANNif1U+7XmXK9050fWJnXt+dRP3w4bnY/5hD5822Z2W/pr9xoejC2Dp22R3WmLEO7+efN94SCP7ZfYnHd3i7a9btQMBHQ51xh3Z3SXbGxqfaVz6OCmFFrRWTMYCwEH2OyWcD/Ubt7BzJFSYMwG1JN5ANZW1UEdIij3wmzT25cGyj9o5+urLL1ighVpkEMyIxYJAXRD+M2xH2XIV3BkSGRgzSvxhUE8k8fjmzJljwgO+6gRQZputi1HDB6WY871y9ToGRoQKbP6upYDpgfvvP2L7cqD9RwUFCZNXXn3N9e034IiqLrFpk9UG+dvy31zb9h0teH3m6Tnuxx8XumYtWtsYBotsu1ChQsaRxh4/3JU7dy4354nZ1nLbvEUrd7Wqu/r17W1K0gezn4mxL48//rgbO258FBjlzEGcYuyoYSnG/6zfsJmJJYU1wj0tIT6nli1b+iS1bK0Ba7rYB1TWHiv7MnHyFDdp8lRbqyOGDXHnn3+e2fpDnX+Jmb8wPrgs5zw11/b3lInjRFyfM2b2ZfDgwe6FF1+yMXCPOcPhT5saAXeTa/xAxd1WCc5YsjAiAIhYUOnSpRPlfzLmm4rffsCtyh6fqdbU/Hlzi6P4Tffkk0+7775PPuJaefLkkU85RdxkJ0lUYKNr37Gz+/yLLw9qdt556/UEr8+5zzwjDraJ0S4v7lM2FXxMnjA61cV/rCXvg/iiBdZT08aNRBN0V0ztCwn8cuUrut8lhGG0KJHP4zPxJfYVF9mXz45W/EaqSL+9xG2GJfy24nc3TImZefPmRfcvr/FJ9h1q3c8v+oUytr9RnI2vXMvzit9yi+sslfPAg59U9vM5Jc1GjR4TtS/YNWKBGVN80UIaPnF84780fEmx/+rfl+yBTw7QzUj4tVkxCkHgIbS0WluaQBJapwDR4C8KPHZsaFppN8mptdY1KjcibbO0UVB1RwYkfAbceAR0bEACZLKP8OCRfaQ1j+9jfHURdRqCxODoUGXHRaUdGVm+53px2dl3iDyWLXt2+y4AjRjvtPGt8m2FqWj+WrXtaMpKoWWCNXHfvfeI66GWOfkAvoHHjnIIQOPAW8c6BJyzlkitVwCeoCDEAQXYbGBVpAXcXhtppb3l1hKHi2+S/Pcfvv+u9ihEx56nL5bjM2JfgV4TxCXz1FNP21hC208htT707d3tuO8/gFiAw+wC6eEdRJhi5/ad7qt0I91Gt9zmCmdg587dLr+70ArcpgAAIABJREFU2FW8akh0/sL4sGM8h8vuoS4cBd6XC5vDGmF9TfvtYbdi62cxndeTs1zqyhWYbZU68edvW/qNbsKyO9Xy6xVOY3Hlz3yeq3zac2YD9h2f55+Dv01jjoCXVJb5vSKBDqoRI+D21M8au5W7vrRgCTuN/c+T6RxXbGsls71Uv2KPAfFMZVx7icrFlHA+NBGx/5+r1lhwHagb7lWFUtOmTa1lnkkCUIEvM6nsS2epdqK217ZNK2sheU8tj23atjuqqquwfpjnkSNHuGLnnOW6du9p4jOPPlpOvDQNtYcguk7a8Q0fMcI9J24qbAmgMHuOiq8hA/vaXuPCEU/O53tYI4AZtm21aUrdd6/alOodsX056P6THWIdogKLmmuwVQm1B3eVLOmaNW0kPrOG7qeff3aXS3120IB+buCgwarm8xVLZR9+SO16tV2NWnXdwoU/Hvat27Vt7UqKT69tu45amx+43r16OARP9kSqKA5kPxNjXyZMnOienPNUdP8xfgQxevfsnGL8F9Sp16z5yxKCVKljI6+95mrXsUMHX7lMslD+RhAACpQcSb3/fvvtN6uCo2L4TvF2ImSRkPMvMfPH+BYtXuwqV61hCZB6Em6pqEqaWNrPXr17RytEA3h3qrg78UuSc/zQpEUbqamusDURKFrYf9XUQp0Y/xP/5cabbzvgXv2fKn9btGhi7dfWjqtdEwRDeEHNWrXdYs3P8bporR8vgn+qApm7XxYtkaBOC0uGHOgCuOM6lH8W1ue4cePc82px5GzBv2f/5Re33tiRQ1Nd/FdLHJXr12+I2hcTp6ha2ZUrVy6m9mWWVF+p+sYHDCAaANr/5Jt07tTJfSaFcQTslu7Dwxvls5OdIwa/7NJLzKcpVqyYzv/0lviB7za8Lj7/HWs3yp8cDyikG+SJx2e5nDmyJbn9nD5jhhIcU/5NDug7o1w9aZynDkrDJ9Lwl+ONL1nFHQ4SQFtUpRVgTQ4HYBuVcgSvVMoR9FFtwyambQHuAA5ogA6TZY+0sPE+oKK8zgK/iKNrHGLazLS0AuiBsvO5bFwUK33LW/pocAlACNiEceayFi6BKDgfADO00wZxAh7zSpNZ7f0AEuHL47ukjS/1zV+nbr3khCzxVZ+Rlusbrr/OtWvb1gwu4INxc+kgCKIoOHasN2vp0N841SZGECEhNS4uOTxUnAHo8TPgBW1FHBxU3tHOdryv9997xyoEk2J8JkCjPd1bDjJBY/zKgbPPOtP1F8n08d5/JAZ8yxq2SMI6VPHKNn2za6pb7eZrzn3LM8plmXfmcTWvmBGdvzA+5hC7EsAY/h1aLBg/Not2WtbGn7u/ddOXPaxnxKqFNc5VOPMJVzDdJfutTyqKV7ov3OPLKxv32NFeiHdULDzH5U9/wUHHh533YxZQp3tCVQB2FhselMTZB6M+ecT9k3613XPAFu5fXnehuyJzNQP+hHQbgMd75FQ1NK063NOUcD60atfJLZUaHwPx51Wcu+nGGxTgtjMbYUAwfK9mb5LGvrzw0ivad33E/1rQjZWyLNXtc595zpzjo2mZpBKjf79+Uqq9UCp+bzoAQsYwdcpkd/ZZZxhnX1KPb4CIqt9+h0y757bjKla0iOvepUOKOd/bdugiEGyR+SiBE/h6nTmtW3k1V86HI7EvB9t/+EPsv48++cR17NQ1msg8nE0AQKEy7pv537hOnX2i5ZZbbnbdunTS+3SxeeBC2a+TAJwWrdq4jz/59JBvi0hL29Yt3ezHn7CWNIDA4cOGasxwIfuXHsx+JtS+9OvXX1xKH0T3H+9btMg5blD/PinG/+zavbda0Beb/xz4HC8UAXvvXj0NuCNhzfkJgI3fwjl+LOxL7z793Ova+yQrp6gSk4qZhJ5/CZ0/xteyVVtbS6effprxK/qYInb2s7mAnh8EMof9B2iBDRs8oG+yjh86du5hQkNBsZzvj0hD+3btEuV/Yl8OVnHXVFQx8ClGz3J4vqmc1/2HrqiqqBcWiYLhWF1UdJ999tn2cW+qAjBcl192qRsyeICdsbTx0kJ5oOu9eW8lyD9jfaJQO+/dd321ro4Xxnz6aae4fr27p7r4r56qeletXhO1L9w7ihbqqgU5Vvbld/GYUolN0hYgLVyc3edoTgcp4UbHW1y6DBKLedaNU6U0LfLxr8BnR6zFeqdtvr7EjGih1gRZIm+sANfwulCxh28Sv7qPxynIeOzRRyzRndT2c/KUKZZAChQyLCjoRQb0xYan4RPHO/5Lw5dyuLgtG1bvWaV2WIJhDl7fKps9yqGFIQzKsqtXr4ruS4JaUyPEuVQQF3h/CKapngNAo3WVDUj7amiRZTPwWQBr8OUBttFjTmaIQAWOOrIlAIYccjlz5jby6tByy8bJnj2nMg5roxuLxyhfXfmnVGn1ufDo0fKVEwOhK218Xhk4Nc1fn/4D5SB+ZusrgLenFDrZjRjhOXJYt6xnC6aUpQzBIgcba84UZq3iSiqyBF20V0ZAOtZTAIiNkwE+xojYxTXX3Xis/J6Dfg6tsmRuk2J8CDXgDNeXchMKl1TBBGUviK9bNmt03Pdf4LbELmF3qBQmA/LdP3PdivTvRwHXHduobtjt6l36guZTNieiUm1Z2Qhgy2tNuTpSVUbVGLbDuNoiBPpU532xeaJ7c2XPmMz9Tfmau6uzi3dPa/dA63OX1tuP2551L/7eSp93NGBhnLu7UG93QdYy0YqgA42PYACwGrsJ6GYCFdo72HcuQFIXt9sN/KiEi8ugVmolZKzyTHb/lF03uFO23+ZOO+00q8Lm9ew9eE5D1XRKOB9GjBor1bvPo62y2IszziisVtJRUeUyuw+RKynsC9no+0uXMUcWfrIO7duI/y27ApL3RSjfSxQVaxO9/s6V2luXLp3dKScXcF9/841aHFsbAFSixO2uqx4HeKFtFWXLpBxfvQYN3Qq1ygCKcm9Zc1df9X+uW+dOKeZ87ztgsK0RzpAQDANQjBDvTjgfgv1MjH059P6Lsy4IiN3btGuvOdp62DVQ5oHSUrut5eKr015BxZ1aY/trDM9FOMJQheV5DRo2VkudV/870EVL5YD+fd0nH3/iunTrIX8uu5swYZza4gv4QOYw9jMh9oX3qVevgapwFkU4Vb3du07VarVrVUsx/suo0ePd+0p4sUagH+DKmTOHm6YWQe6Db5WFN9onZYI/kpT7D37DRk2a2b6rXq2KK69K29itT38+MH+fyB9r2bqtjatPr+7uGs1drMdXqXJV95cqGsP+I7F2lZQsmzSun6zjh34Dh+zlrwI2nXb6qW6kKpET43+y124ufvy7Pg5rhPQEKrPat2trCdb7Sz9gojZcZxQu7GbNnGYAzPCRo90cgSQHuua9/br5dgmxLw0bNXYLf/zRbEcQqLj55huVbGiR6uK/pqreXLr016h9wV+75eabXDvd61jZl85K+Lz59jv7CVJgQ4zHTn5enZo1XekHSplS8DZ1v40eM8Y9LeGYfZOM8fnsWOuNFFvcX/pe47/7+5/tbtSo0W7u3P1fF9bEKacUcjOmTdXcegG5pLaf/ZTkfF/cfiHu4Xucc/ZZbuTwIWn4RBr+kizwpbhfF/+wB8Bs/bp1VgZK+yl/Z1LwukEtqBwwVLdx0QKFsTVifwX0lG1bZYYcS9rX4JsCDQVs27Rpg/0bIA1QJHuOnALq1hsoAEBC9RNCFCjL8houVCBpc92uw4mg3A40ASdU4xEUhuq5EKwH5RkymwTbtB1QycfvqewLraFp40t98zdz9hz3hA582v9CxRxVD08/NcfWklXGCIRh/bJeOdA5cAC7cAZoBQxci6wXgIttCmgtyxIJLAEeaPPgNVyAO8WTQcWdAXfaQ0kxPhMo0H6/595S0ax24IIrXepeV6H8I1Gw7HjtP0B6wPygIE3ygMN8wZqX3C8ZnrW9T7Uk2ea/ZUsqnzvFFch1ZiQhIMVq2SPA26B6HZ9LM2T9PA+Xb5ulKg+Ojk83jnPvrOp7xJVwVL8Vz9fSXZG9uttFpcoh1ietLgu3vORe+KOZ27n7n4T4yXs9J1O6k9zdp/R352S+3aUXQBi4Qg82PoA63xbrgRW4/kI1Io7Z4hXfuWk/VrYAjaQN4hVUxJyx/R5XcM+VRl6cV/acvQOozD215+rvlHA+DB8x2r3w0stRlcfQGvLs3KetApGLsXB/Ag9iUuy/V19/06ruuO4qeYdaWRsYUL5p8xY3a9ZsKSo+fdDWovgLgGqHRx991N199/9cBnWCv6nW2G49elmirWDBgm66HGFLjhmnp2/9TKrxEbzfd3/pqGKxF/zZ5Urde7cr98hDKeZ8HzlqjIjxX9KdogktzmhDGMsLzz1rQLZPOB6ZfTn0/jvRgtdfflnkmjQ7eGsZcwjYPmP6FPe52ph6qcoqXCQtnpg9QyIV37nWbTvYw/3FT1dUVY8oDB+M4+5sBSzDhgx28+fPN04qzsIRw4eaSuhucSXa2RmPi/hI7Qtcb6XLPCjOYvG3yC5a5aL22r33/E9E9qXt+6YE/3Pc+InuGbUix68eYU08+fhsa7cK/LmcqaZmrr2RlPsPLtcGUu78XsAsQCuACaBdYs+/w50PJPyrq6ILlWIAu4ECemM9vk2KAUhssObC/sPHxy+pVOHRZB0/PCG+uadVPW18ykZJsdMSdy88/6yNJaH+J2vpUOIUiXYUkvAFnDOPa71xLVm23E2eMtUAn8fKP+oKC7TE33j4kfKONu4DXfPUKotvfzj7whooIxuGXQ6VmOy/u9TWX1HrIrXFf/0GDHEfKokSumG4p7SLjxkzKib2ZcGC7y3pw1qLzzMX5oh7jG3GPyZx1bxpE3ejuhPSyab99tvvbtCgQe6jjz/er2rOADydkdiewoVPlzhLA3ejqBYy6PyYMGGSCVgcSLV28OBB7rJLLjK84VjYz9p167lflwGMIl643e7Btddc5RrUrZ2GTxAXRIoljlf8l4YvKfZf/NO3ezCMgF60NtEexYIFJKOjBaAOB5+KNx4D0Fu/fp21RPkSWJGACmzjtRgS2mkBS4LaJSAdrwOIKyDi8s06fAEHMcg49L6qw7fqUKEHWEcbLgIYtImwkXEWTzwxm1u3bq0Fg1xk+VAx5DFeAzADUJg/XwEBjuuimRfeM218qW/+3lNLzehxE/fiw8HAzpg+TYFudl8FCnijNQmoQ2UTATgBI86yVdyxfvV71pm1WavqBNDK+EGosousveAQsEaTi6psXJyclCQYH2DWelX8PFLu0eghyn1gf1WR+EfJOz0x8vHef9gNvsM2ADjN+9r1692urOvcx9sHKPiD384LVNAmfXuB9u6SwrfZY8aDo/UAgBH4AVk3mVSR97dA/6BSTACZRcEulXe8xnj+BLz95X5wb/3Rwy3d8lGCXV4Au6LZ7nQ35m/sCmQ810Q1ErI+sb+b3e/u5T9bu6WbP0zQ52WIy+wuyf2wuz5PY3fC7hxRcueEjA97fmLWk2TrdR9oP5eN5p4RZM5f9pZ7eUVHWwcBuOPnolsquVOzn297Kkf2bO5EJXcIFgONQUo5H97/8GMpiY3yQSH8lhHew4njxxmBP+vIC26IA1NnSkLm70jsC+BZ95693asSJuAqWqSIa9G8ibv4oosF4KLyG+e+XbDAff75F6qIXWJnMQkvlNfhjDvvvPNNNIAKyB2ax5UrV7opEpmB/webdooc/GFqcTy5YAHxQkrESfaQQD4px7dKqoEVKlWO2mruIVQENatXcXfcfmuKOd+//Gq+GzJ0RDRRxPywTqZOnuTy5st71PblUPsPm7VL+5OKNFpb4VE70PXYY4+qpaiceMaqa+73Vmss88D9UnSE52qJBWVwlvbs3de9+dbbB3yvfPnyWcs2HQsNpSzI2TlwQH8DZrZs2eSQJuO/hNrPQ40PEZZHyz+23/6rKmXCu+8S52cK8T8//+JrN3jo8Cg/kvFlyjaO1n2k0oh7AMhryUDUz5N4/wHYY0+4qOC9/dZbj/j8O9T8PfPsc27wkGF2PkyUKvZZotWI9fj++GOlxGDq7Lf/ateoqgrlm5N1/ADh/ZjxkyxeIuFFjEQCaJLEO04pdEqC/U98kZuTAc9ygpwRPalqlcquSqUKWue7LcbEJ9umcwlbMm78BDdr9hMHfSuAu4TYF4ScKlepFuEk9p00nOE1qlYSB+d1qS7+G6EugOdeUJKRIoOIfSFx+vRTT1pMcLT2BVoG6BT2FaSIP1H22fosiiKwC9AUkWSkNfoEcda//dY74scbvh8ou+/rrr/uWuNaRUl2gZJK+wpS3HjDja5Xz26eD1+fk9T28x/FBfeWuj/K/xm+z7133yXhjPvT8Ik0/CVZ4EsG3AHCAVag/gQAF6ruqGihKm7tX2sMzMPBB5hDTMIq76zl0PNAnUSrTYTTiA0OWHeSKuVofQUMpHrJHlf1xjoFG2zgUMkEybwJW+j9CFysnZbAXO9nHGaRqqogYsF7Y/iNM8Q4rgTOCVwEuONgo0U2jINKk7Txpb75W7psmWvRur1lLwkCAy9CF7VeXXP11eYQ+4ohr3RMds844SL8Skacr7VG5Z1V4kXaWqgkBezF6wxGm2pO1jvvd9sddyXUZ0my533w3jwDGJNifDjeX3z5pbiQOptNiMcP6/roAD311EK2t4/3/gOszyI7tE7tg5Ab46xs/WeT+zhjD5urnaoG4TtSfVf0hP+5ey5sbveL8VE/ZUThxs/klYdtjdAmChCo3xk3TITPzMArHVi+YlNJDYFbq/750S3a9JZb+c8Ct36nBDF2bnbbdm91/+ze4LKkz+lOzJDX5c50lit84tXuzKy3uBPTKbDXe/MefE5C1yffMX2GTG7Vjh/c9xvnul8lkrF221K3bZfIid1ulzVDHpcj02nu5BMudKdnudYVyXarS7dbSReNdfsOL7KSmPFZMsWSMttt/qkMYE/M/qSLW7bnzUgLOuBdRgWk6d11uzu53TvjDDjKqooSgHAqpL04CC0VKeN8WPjjz65T157WwsbcA9Syfvr36+vOU7sp64t7w7wlZv4Sa1+obEmv+91H1VIvvPii2RDm8IorLnf3qPUIbjFIvmmrZS0DmIYkA/cb2gkjiV/0i17/srVFhhbYWxW0t23TRkk1zZOey9loKrk6N5NyfLTqtWjZKvI9EYLxe6tDu1bu3GJFU8z5/vPPv7j24qriPod54e9+ffu4Cy4Qh2QM7MvB9h/7Cp+IffXbbytUeddcrWcr9ztjaIX866+14kZ89oDnz2XilyJY4npLrVBUYh3oOumkE92woUOswrS55m7Dho0SWGgnYYM77OzxFeyJt58HG9/nX3whPr6u++2/Af16uwL58qQY/3OJeDI7i3832BFLUGutN2xQ390v9eFgVwlEqVhJyv0HiXpFtZYC8l6o9TlIPHAkLI/m/DvQ/NG+Xf6xSlYB/2CZ0uKxqmuBdqzH98orrwgMGLXf/uvft5c7VTQpyTl++H3FH655a4SG/G4jaYhP0VX+6kUXXZRg/5N9lxx4lhPj3F56ySVSVr5VyaRTzX9arITTm2++7b76+utDvs1bb7ySIP/l008/dR2i/qov9GD/denYTnQXp6e6+O8jtaQPlWgEfkqwL2zqWbNmyDfIFa1KO9L917ZdJ/Fbf+j5Ag9zARwagBdRJX/44QddjepVVVSTV3Pg3BNPPqlquomGAcS/oq/DZ4lgAdim+BV3zOPMGdNdQYmMhPMvqe3n2rXrXLlHy+91vpNorFKpvLv5xuvT8AkVHSSH+O+/ji/FrVqxeI+1lULGr52WUy2tbI4gREGmE1AOQwgwBgjG5qJ9h6o4nP/QNgtvHe21tM3SNsLhTVvbqtV/RjnwUHmFtwc+OjYsr6USCiEK2k48aEKoGacKqBMdCrSAcXw/Kj0AF7eoooPvRfDO8/Ply2/fBaeW1lwClZMiyob8O218qW/+NtCaUbNepCLIE9JS3VnukbKuirJ8gG1UVQE8AO6iEJtR6xKQ1/hdqKxRcH5C5ixa15ujgB4AH4CeLwMmwOTw+nedHkzR63AHXCx//wHiFDrUkmJ87KGJUpSdI0XZQCodQNHJE8aoarZAsth/7GkwKSpxV/y+wsC6f9R69P0J49yWuD9lF7ZGwCMBLbtyuybXP2N25l91RgkMoKgaEdbBvpkYj4LjHajSUmFldkc2RXYIninWjKkBqhqP5+GEA0yRFebnUJmIM4Uzw7rhvaji4/2NG0T2jucndn36KlFaVKkuluJthCOJD/ZVYrT07rT74Hnxjm587IPQSk5lwMB5pdz2jH+ZbQfk5l6d5E52xTaLf0qVOZky01aw06ruuEeUs1MNnVLOB3hZq8meEGQHh5j5hC+sprhcOJuOZv5CwuBw9sVXC8A5mNWy3kOHDrWquXDxnc488wxrjUHEAluVTZUMAISoq68T5cUCAWV//vkvH+1ll11m6oVXXnmlAF1aXP6JkqRzTvOdknJ8E6UW+vRcgCS/Vrm4z4/PmOJbuFPI+c7eql2vsc0P4JX5KZqPhx56UNWD1WNqX/bdfwYEGXiXxe7hn6tWueZSQiaBFesLgHDQwP7aw9ldQ7VZrhYRehMR35fVOLGx0DTE2r6MHz/ezpyQNMGGcv6MHTXU5aEFP4X4n9jF8hWrGuchwL8lihRg33TTDVL8bG4CbtjuIFKQlPsPZcTpM2bZ8qhTu6Z7tFzZmJ1/8dfnwMFDTEQHO/T4rOnyvb1onG93jp196dOnrwlmcf6F/cf9nTBupMudM1eyjh84O6rqfAlgt/cXnKvw2GOubNmHEux/cj4Uv+3OWG/5ZPl+H7z7doL8s1mzZ5vABfbRVzLuMj9rzKghLreKOFJb/PfN/G9dt55997IvAFvdunZy11173VHblw8++lh8eR0O2CZ7oIUSaAFYm6zznBKfhDsVDlUZQtFcbXYjVSX4ElQkAbnGG9DP8SkF9q22q1q1iqtWuaJPcofzL4nt5wJ1M3To2GWv850xU7RQrOg5afhEGv6SLPCluA1//bEHXjgCWAJZA+8UdME9h0NN0EnwSlWcb19VpQXBjTYd3AE8LzgolLLm1AFKexnPAfwjQ4eK7F+q2vPttbQcibxc1TK8H88DgAt90wB1trn1P+22AH+bN2+0bF5wlAHqUIwNLbL8jjZcPiO01/J+VPxZ+27a+FLl/LWTyt9ScRHYgR1pv6JFbNzYMbZ+aHWEo472BANPBKaEqgUTBrC2WcQIaJ1EQVPcI5Se67mAJDxm7bJ675AVuv6m4sfdyXlv3tvGTZUU48MO1KpV2/22YsVefCwABT26dbT7kRz2H98D0H73Lj/Pf/650hzh77bNcasyfm72BI4d7A3zXO382a5g7tPNznnVCa8qCwBHEBD47AhIAeqM2zDSIsvvaKNmPYQK4NCCzd9UpQD04TSG4DpaLQygBg+UAcm8niopj/Ql1fzFenx/rFnqRs9/0Gwr/5+gtgzuU74dV7girpTtH9rqALsRpYAjlTHmFZVBSjofsCdLli6LVGOqild/qBKgze1Yzx/gELyKVNbNm/eue/31192XqoQFmDvcBfhBBdjVqjwucfvtqjo4w1f6qAIznLPHcn3WqVPPLRePUeAt4/sXFjfOoP69U9z53qxlO+PxYh/7yrs4G8vYMaNt3Rwr+7JViYlNGzdLDKCNWyiVzVhdzFHPHt3cRRde6OrVb2jAYIUKjwn4qSWzosSqkmGxti+meFm9hsRLVtgwfDX0DnemxGFQhUxp/mfLNh3MjoSKFe9T53SzVD1yrM6HNaq6fLR8BZ2BnqeVC3Gp2gLwTjv1lJidf4sWL3aVKtOmuEucVfVNORJwOSnsS2WqB9UW6akM/P47Q1xZA/tR4ehFqpJz/NBK62LF739EkxeshVOlVjlFrfYJ9T+xL7eVKBmr7Z6s3+fdt99IkH9WRW2yq1avNpsRKrZYF4gJpMb4zyppq9T09C26rHpN/z9S9mFXuVKlo95/pH1fevk10UIM3Uuw6nCLJbTuBgAP9dkOEsy4RPx0qMguWrTE9evf3wGOHe6iQOBJKaNngNfuGPrX45RAekoCG/HPd/CKyeNHmw1PzvYlDX/57+BLcSuX/7KHAIFKOYIywDY2IFV2VCuFqovQIhsyRhjI8BhVTAS/gCKAJJaN0/uQ+QC4o9IFkI+2NlpaMTy0pKE2i+gEVRy+wi+jy6U2INprQ7UPjmJuvXaLgkK+F6+Ds47Pss/Vv00emOdJnpqNxRUyL7x32vgyRucqNc3fWBFBv/zq63ZYs+6o8GSNzBTPHe1k0bY2+M4irdUe5PPKU2Sp/EEvEEV7AH4D2hfg4WDthhZZzwFFRVa6ZNGm8L4ykbRlJcX4AMPKPPjQXhw9tDeUuK24ysUfSzb7L4jkANzRFksVL+Dd6t0L3PfpZpj9we5gazj4r8vV2F1ftLS1gVKdhNNjJLsC9gDQDLgDhKPyToCdKfZG1g12kYpfQCkfmKMGiCiKV6eFRgBbxPpgTlhPVAdTNRLIdIPyMfPmqaE8cGxtlzFcn0kxvo9+fta9tbKPJVxo5YTfDVt95tYyLn+6C01lkvuZQ9XatGrye/YYZwf0BinlfJg2fZZ76RXPLWeVMpGMMAF39hzwZmpOj/H8YdeoZGfF4EyuExfYsmVLTV30h++/d2PGjo36wDVqVHfFixcXYXRhA0/5rqZeqXV4vNYnSoKVKleJVIV6JWLWO7xllSuWNyAoJZ3v01TB9MJLr1p1D8A+gL3x3E0Rz538lKTYfwezLwRYJC2pjvj6m/mHi4UO+3vOwpaqCit+y02uSdMW7oeFCyWQUtK1b9/WgF96n5JifBtVPf/Qw2Uj57ivyGT/3VniNlUklTMbmZL8z8lTZ7jXXn/LzoEAMuFLjxs7WlWyhY7J+YD6LxW7+16ca3Adwj1GAuZoz79WUpH9THzrM4YHAAAgAElEQVSbhU8/3bjtPLdG7M8/2n0rVqoSqV73Akjsv1uL32RcmSkhfpg5+0n5q29ExxAU4xEKgns0If4n++/ue+9XkcKBOS4Pu8lTyBPw3+c+9fhh1+dqAXbhfAmiHwyx5B23mzBFao3/2ranaGHZXvaFJOOokSNjsv+0SAW+/yM+3GH7VcodbglZMpv4BMBN/vUdmouG9eu5k8UVnEE+1BtvvulGjIA79d+ugPjvyet79erprpHq/LH2r2vXqavE3PK9zvezzjzDdevSIQ2fSMNfkg2+FLds0ffGcYc0MxVrOBqhnDWouQagg+cRPFjbgtpRaQeID7ZZdkMBMO8BUIeKrCfyVjuZLkrpaecBVMOBD2AbnHe0tPJvLqr2AOoIoglwCZqpqOP9+C5WTaPP4fuRqfJcPwISFaTDtUQmDp4+MyB6j7TxeaAqtc3fDz/86Lr36htds6wrQJEO7du5K//v/8yJBEwJwUYQp+BJVHOiIsvhAg8eF4c8rUBUu/C6ANYAZhE88O9bbz/+2U5aZXHykmJ8H6lMvpcIywn6g5om+6hLp/buwvPPTTb7D+7N9WrFBMAwkEj7nQq63/5c5r45caACas8nB/BB5V3uuPNdlStH2DybqrAlKDzZP/aMijqeZ4kGjRdQjUoysliAUlGgTWuE5wPIAfSZuIlsGU4jPB6RYjq/nvR6AEbfKuuf5znJ1Hap75sU85cU45vwUX23Nu7baCUqAF7G9JncFdtaiaA+k7VGAW4iCgNgyT0AkGFfpaTz4dXXXneDhrBGPBFRAGawJ9dcc00ymD+1lZpgEwDxTvGTLXQ4muHq37+fqbTtQHRCdi05rM+vv/ratevgRU1sz3BfNYYmDeuKt++yFHe+v/HWW7ZGfLIIPkHPsdqlU0d35VVXHnP7QuIS29exUxf36aefHS6mOuTv69aprYqpe8U11819qHPgehGOw99nynp6JedfUtiXzz//zHXr3jPCk+SBH652rVu6888vFk20pRT/hXbO3n0HRkbh+Rz5v7JI+kuXLs22TNLzAVXIRk2a7dWWtu/E58mTx8GHeEcJxKb2HNH5h6/QRqAxF63VF190YZKdf3PnzpXq5JSI8IBvUWf/dWjb2p17bpEUET988unnrk//wXaPAshkY9D5ct11iCgc3v/kXn/x5XyrXDoY8HFURiAZvJjq/ebNm7mr/u8yfZtD+2fvvfuu2Q78fu5lSLg1bVRfMcAVqTb+Gz12onvltTds7wb7gr87fdoUl0sFLFxH7X/Kd4Vv98cff3J9+/ZzP/70U6JWh6nIGs+0BHlk/ypWKO9qiLIjqzpaAAVL3vW/aPVpeGN872vla/WT4jldRcfSvwbTePAhEkj/2hf26a233Ojq1q6Rhk+k4S/JBl+KW/rLd3sAzdhg8OUArOFZALIBpOXLm198Kiutqg2+Cpy3+NV4tKt6bqcMyv5usvfhQlUwGF0qLwiA2REAesZRFwH0jC9PrbSo4/EcQD4CQ74LWUq+A8EfXDhU1NHCxvsBLAC+EIR72fk4a9WiEi8IYPA9MBhp40ud87dWbWP1GzaPtmX4DuvdZvgRqQC0Jfg2ZSoFu76a1AePAAxcAdw1TjI9j7VjHGcRQI8wgnZK2r95TnIQp/jw/XdN6CApxterdx8FbR9FK2UJtqneGTlsoFQICyWb/ceeZr4JKgFWAYqY3xPEDfbp1pFurVtotihUTwLqVzl3hsuvdlmANOwV1WHYM5IR2Boq6nAyuK/wEgEEWuWdfgdwB9jHv30FjE8yYHeM8NsqPiWUI1tExJZJlcW06QZBHYAtc2T0v3GK2c+xX5+AZbEc38Yta9yobx6walbGCThOVWpuV8ydtfVhkYKf6rb8vdnlUBKFRA77i0pq4/TTHkpJ58MuVW+Wq1A5ypsZOA0vvvgi17N792Q3fwvlUNdr0CjqTPfp3UscN1fbmZdc1mfPnr3cx598YvcUW8t+IQkybfIE7QOfvEtJ53tWVZA+Ur6S2QJfrQ0Zenp36aWXuM4dOxpYHcv9lxD7suXvLWZ/uiqApa36SK77S91nirPDR45yzz77vACz89xwqQ8zV+z9cP4lxfj6KCh8773392qlxm6MGjFYbZ2npzj/kzXxyGPejvBz6AQ4t1gx169fnyQ/H+rLJnwpwDwhF8I7jRrWc0WKnJOo82+TOmVq1Krrli//zVSG+/bqkaTnX5OmzawlnDPIuiU4R+XDjRsz3Hh3U0L8sFr0PjVqN/iXlznifyI8hO1IiP9pyTDdg0ziZjbwEpuqPyRZA4WRpxqCXky/iZdJNEXbyGOBa9RiJIo1Ir6MPa5/YMN4Hz6P+x3eh+eF5+OAhdZUYjt8mggmbc8x/9o72R6sNjVd1Or174i6bojR+Fye478u9CPyw1AsPYx/hr/67rvv2XsHXkU6soYN6WexYGqN/16XWvRgKZzHty+MtVXLFvIBro2p/8nUAeChTD969Bh15/mutoRcoWshtM/mzZvH1apZw/zCHr367CeAgQ89a+YM8ZrmOOb+9Ucff+w4i4J9Ced7x/atJVBWNA2fSMNfkg2+FPfbkh/3hHYPgLO84o8zhdeIWAUbico2HLfAKwUoR4Ue5OMAIwBnXFTKEUD7zIfUYCOA3t96bXge/FEEyji+nvvJB7hkB4I6LM48r6X1CpAPoI4L8JC2ISoD+RmEHKAPxVrLCkfIcBlPNolTQDjulQB9O0va+DwvWGqav/4DhxoZe3BEQtbt8dmzDNhl3mmV5OIgB0wwh8TSKh7Q47HwvIzGz+WJpY3XDseFygraZfU8FL0eK/+oQ6ERAMMq0yIpdJ/58twr9n6mykqLW1B+9E4JT2d/BNVW/3rvKFGVFT7bOzLe8eez31Hry7TpM9yH78/ze5GqphiOjzY8FJUC+A5Ixc8XX3SBa9m8SbLafziW/hJgLzBf3qAlDrgfy3d84n5ON9fmAXDMeO70/yUnVnT/u6ym/ZvppxUakDYIPTDewG1oPEuqZPFVY14MIrRkm90y8QYF72SEBVbZ7zTfZBNNgThCpmtCA1TuoXxs1cM7DQglkxfr+ftX/TZ243vtm0nu803jfcuC7kMWKccypoIb7nAnp/s/q7bLr+TOnj0ihJYt9hQI2Y2egGAqpZ0Pw0eNU+WSOBJtT/rAhDNw2pTJSjrlSVbz9/XX813Dxk2j/nN/gQJXSYCCtZYc1id+RLnyj9m+ANRl37BvL7rwAte6ZdMUe7737D1AVS9f/RssW0Ds22Xz5893XOwLiQfub99+A8VP9EpCYqroc269tbhrr8qlseMmuNmPP+HOFjfRqJHD7fxEzCT++efVtWNnXzZv3uIeLlvO9po//wTMKEF88cUXuOZNG9neS4n+J1WZtJCGcz0AEpMnTXQFCxZM0vOBVspNIoRP6IWNu/OOEiZgkT9/futiOdz5h2rxMClbenGI0a6wOMWS6vxDfKpatZqexiLSVQHwA3dWJwXVKSl+6Nilu9RUv4kCXqFycIbaZXOogOFw/mes919K9l/WinoJHsfQxWAApmzIxRdf6Lp36Ziq478M6TO6RytWsWIanxDzscX1119vFZxJ4X963vqdEpoY7Z55RmJvoXQ4AYYmPv+dFUXIhyS5HV+5lucg1lK9WmXzuY+1f921Wzf3ycefWlyIfeEPSfZxo4eb4EYaPpGGv7DfkgO+ZOIUBFhBIIKNRLUblW04UYBobDKIxjduVDWeLhxEwDTa1TYo2Pdk/qo6MQNCb7wndgdwYLNT3YIhoSKOQJjDCmANwA/OqKAqh6KttatFhC0ADajeAKAjqx3azdhZBCe0s7HBrQqGqjwUz/QdrCJP3xESfd4jbXypd/7guBszbqKBBgGgw+BCpv3ggw9aO6yBZ1qLkbSiB3m1TkP2MbRHWhWFAUISrEAZWUELG5X1yPpFEQ5xihbNm7pSpUrZY1SL2EFkGUqfqfSVpmQQvSgGe8I41SJKowRCfBevTKr1qmpSc0jjceL49/Sgsz1Xh9zjCqoGDh7q4LjzUu+qNo3h+AAGBwwcFAWjDLjU3qqplprbbr052e2/SFLX7jf3cN269QasbPp7nfsu2wi3becWS0AA2uHcZ9qdyzW4do7mTGvFsvZSaRSohr0I80dGONg4ALnQhmBVeYC++gPgyr0hCcE8m1Kx7JMHhLF3BLeAfgKFLciNtGZHEhyWUdZ7xHr+WJ9WHajPi8X4Mp+QyfV+o6TbkX69KcmaOIVAx0zps7pz19VyebIXMHtOEqVgwZMV8G2JOmLY5pR4Prz73gduxOjxtrdDUMV6aN6smSshzi2u5DJ/8xd85xo0bBx1m2lrvObqK23tJYf1+eKLL8peDbH7GGwJ+6V+nZpqDbvG1mhKPN9ZI+MnTrG9z/9hfE0aN3IlS94Zs/2XWPuCDcSmjVDV3BNPPpWAcMq5Ky6/3A3o38c999zzdrbQpjZ2zCh3ssClbdv+3u/8i6V9YXwvvfyyqtD6Ryu8uZecl7VrVJGwyq0p1v98Z957buLk6Xamh0CVs+NhFIhr1EjS86FFq7buiy++TND8x38SCd2KFR9zD0kN0nyeg5x/f0n4okKlquaXl334IVXQVE/S82/atOlu5qzZkYQi68NzINauWU3dFVelqPjhba2LIcNGmY3wuWPry3P169VR23KJw/qfsd5/Kdl/eemVl8XB5mkL4p/VcB7eeMN1qT7+Gz5yrPtc+zy+feE+zJ41U8mObEnkf6J4n8UtXrzE9e7Tx32noonEXAHA4zUm9PavEy+MIa97fPZMXz96jP1ruPbLPPhwtOozUHKRZGzbqrnFEWn4hC8sScNfjj++FPf7sp/25FCl3Hq1HRJ8chgTUGYTYLZ69b/kkSxkWsnI7HIRkALMnSgAjqo42tQ82AGXWlarJgFsYAP6Kq+TTIgC5yA8FtQpraIlUp1EKy2tuV691leoUMm3Rt+FiikuPotNRBUgv6eSDtJ0AsXN+gyroALRV5CJUUsbn3d0UuP8sc7qNWxmQFaobGONkNUeP26MtVJb6yviFPAjyhllbbFG+DfONGuEtgvasfk7PEZbFLxlobwfSI6Ku8aNGogL6H4gbAvc+IytBi5j1Jx9llev9Rs8VJywr3xwpWDPWmg8X6NvxQWw1npXlRcgCdVg7MVw8bvnX3jJDRw0RMDdOxHwUYC59lwsxsc9qCk12dUigbZ7GalIJOM0Y6pUz7b6NvTktP/Y3wT/m8VzR1VbqADmvi3YNdutP+E7AZvi+5JtYS4ANO4r3NOdV+gGq4xkiMdy/kgu0E7CZerF+gKxmj/fMqOqZFXJbKHSOAbj+2LR6+7l3ztGWmRplSVDGudyb7vYXZKlovbLP54/VHae+08yJnCuAHinxPNhzZo1rmHTVp4WAkL+yFVIxMqTJoyPOprJYf7gIWvRsnX0Ow4c0F+8PpdHqzsTa19iuT5pTW/QsJGENDyBdqgqzpbtJKlA9jTALqWe71t0JlStUdfGFJQM+bnQySeLY2ia/J2gHn0c7EvEDoyfONlNmTrtkDEVlXUjhg22yrBOnbsaPcqoEcPdGWeeIQ7VrVZxt+/5F0v7gsGqVr2m/MzVllyxhIMAc87JmdMmWfI4XCnNf+HcqdOgSSSpI7qFyPiyZ8+mNTJVfvNJ+53vsdp/y5cvd81kF/74Y+Uh559fQjnBeo5/ITTRSBxhV1x+2QH9lwEDh7jnnn/BKqtnTJ9iAXdC/JcjGR/767EKFUUKDg0PMYcSnEpk4iM9PnNqRI015cQPiMlA77I1olDPWDhLEBYYMXyYJcEO5X/Gcv8dz/MBf/NA/nVCx0cLf5Wq1aTS+3ukYATKAjoZ0rsRQwdYvJna4z+4NIeNHOPpXOLZz4YN6rkHHiiTZPaF9elFs7LJDjzvRipRRPXj0Vycnz179nA3XHf1EcdHR2Jfwl576623Xf8BA6P2xVPaZHRVK1dwt996Sxo+kYa/JCt8KW7170v2cJhQUUfgS+VPaC3NmyefW/nnH8ZRgDMFuEbwDvhApRwACIubCj2q6XC6MKhU36Hy+MfK3+0gYpNT9lqwwMlujXgezDnT4zhqJoqhx6jcwInw7bMnSD1vXTRLD7CXM2dufT+vpBQ+G5BvzV+rPWCoQIvvkkVgC+BdICnlM9LGl7rnb+y4Se59HWK+4s3zbLGOeukggD+Eis8gRsD6phLKr9lNdujxOgAghE0IVEyxDBJ4wDX9/TeiA5Gq0jvvuteVuu8elXNXjYIUfCbgnQlGGHBHtVx6A7C3RqqQguqttRNGVE19BaCz74YTY62TtFxGWi+zZtFa3rIp6qiOGTvePT33WffGa69YNQSfATgSi/F9M/8b16Fj5wg3Cq25vj39lptvdA3q1kqW++/3P1bY3ieJALdc7lx53e9qq6Hid5P71X2XeaKtAwBZHBsTaNl1mmt882w9xvj+JfY9FvNH+X1oPw5rJFbzF9anb+/WmhUQfDTjY+4HvvWQ25rxN9tTAHPsG8Du09eUdQWyFHWniN9u0xavCk7Qz3qmioa1E1T+UuL5MGL0WEdVFeeYqQ3r4h707N7N/Z9Eb0wxLbLHj+f8ffXVN65p8xZRf7l/v77uBlUabKcKl8rfRNqXWK7PBQsWuDZt29t9I/gOXDzFb77JNW3cIMWf7xMnTXNvi09u3/H16tnd/d8V/3fU+++o5g/+TK3RJ+c87UaPGXvAlqbTTjvNDZagAMnZRk2amy82etQIV+ScIlrzUlenM+IA51+s7AvjQ7ikddt29l3Za4ET7qYbr3N1alWXSm/K9j+HK6h+65139xtfY4Fid9xxh/yDvc/3WO4//OEnVXU5VdQaUDfsezHfXTp1cDfeeL37VSqKrIH16p6Jf92ivVpN1faFTz/NfHhsHc+tWLmajalp44YS2yiVYP/lSMb39ttvu4ECCvGJ8NlIpuCvEUzXr1szRcYPY+SvztP5QhyF/cBOM74hgwe5okWLHtL/jOX+O57nw8H864SOb/78b5Vs6OIrVyOCYtgUWr6rV6nwn4j/ANxr1KpvwHt8+3lywQJu7NgxEbqof+OHI9l/h4uPMipWRxV8wviJqvJ+MlHts/FtzeWXXSZO1cG2H440PjrS8UHNUK1GTVFwrY3aF4o1Mkt1e+qk8YrrtqThE2n4S7LCl+JWLv9lj3c+d7qTFHwB3hmgBoG6TsiTxG+3aeMGM4SmGKs/iElsFEElhyjcLjyfqri1cM/BN6dsCs8j2COI5n2ozKDtNpeeF0ABADUMA5Ua4bHQNw+X3apVfxrAB1DH55NFoR2W7+HJ6fdEufbgGgPwI+MC8h6/WiJtfKl7/r744gvXoZPI4yPCE5aB0hosJieof/++dhgAzADAkan1fHjK0GlNef5ElQBbFd4Oex5tclyhig+HMTwGh9Arr76mirtSUtHMZkB39HOtJVygob5HtPU1wnnn22b9Xvm3AsUfXVRKUTEFABf2QXDo4DRhLOvXb3DPPPuc2oducx06tNdYthi/HmVjVI4d1fgEJjZq0sT98MPC6FkKKMge6tWtszu98GnJcv9RDQiPJUEE9mqjeH0ASwFkt2792325Z6TbnP43c4S9QA7VubtcyUKd3TXn32OVaX6t0A4Nab5vjw6BJI4twC2VvSY+oZ95nilrR0R4bP6sUsSLTnhRAL+2PEeGWnEjQK3nDvR20XjwYjV/8danOeO6qOQ7mvF9uvAl99KKDgYCsmcYe2YlRjJvK+TO2Vxedjyn2fo8qrbYIZtsPH4aD+s+h35nPKkp9Hz45ZdFrnO3XnYf2ZNUenCeFS1WxA3oJ9JrWtSTwfx9JD6Wlq3aRPcsSmzXiiie67iuT62DJmotXqBW3sARGM71nt06yS4XMa7alHy+//jTz65lmw77jQ+y/wED+kUqpo+ffQkcwvDdUaUdn4w+p/YnIB0tSTVr17PKjJ49ulv7sk4o2TLfVXGg8y9W9oU91bRZcztz7Dw0++r587p2ausuvOD8FO9/skbadey63/hOPaWQG6duAM74pD4fVq1a7Sao+vINkdnHv4oVK+pGDh8SPf+Gjxjl4K3b98KuP1imtCv3yMNKbGZzzVXJ97kqNM888ww3YezoiMp10px/JDGrVq/uVqz4PUJX4hOq2JJe3Tu7QoVOTpHxw3da85269LAxBT5hfi5apIgJwuA3JPX+O67nwyH864TYF/y1Vq1bm+0IsZ0lKQXg9ezeyV1w/vn/mfhv5OhxSiC9t5f9JB7o06unu0SCSUltX4INSyc/aemyX0V70M99Kf7XxFzYf6qQTylU8Lj4119//ZUVLXBGBvvC979e5yFqsmn4RBr+ktzwpbhfF/+wB54n47LT4UG7KaDAPyr1B8hgU0EOTJsrv7dS7gjIwGMo+BiJpJ7Ha7cpcAWQAwghQ0clEdVz/Du0QmRXm8wGpIXjVffxGSjacoMsQI5H6g5oZwqRqvgjKKRtlgqP4IxSZbd27V8G5lFpwuNB+daUJtPGl+rnr5l4XX7++ZdoBhM0i+AApcULL7zQwC0UYwHGfECiyjtaFZXpZ80Yt5m1dPmKT2v9iFf9xjoHQIZTbqQqct57/4P9MtSJOawS+9ysWbOYIEbTJo09qC7nh0oyDyzAx3Xk45s/f75r36FzpOLhX6WwC6Qs2LlDGwPtkuv+Y07XKGGALeE7/g2IlOkE9+efK92qXd+5RVmf8M6xsFqq8kgqZN6Z19W7drbLeoLnqCNTS+AIeEpFMW3PEOcGsCEIVoSsJo8D8gHQ8t6BoxP7ZqrEsoc4lx7s/Reo4/dUD5sCnKkcx2b+fKKF9SmOzwhRPo9Za/gRjO/vbVvdsA8edrsyi79U3xNeO+MszZDOnfNPOZfXneuV7QDydJ9ySW3Kq4RnMBscAK+UfD60atvRodrKxdgDt1C/Pr3dxZdcnCzmb1/gboCSFP+nCmPs3vFcn6g/AsrEJ+bHTp1z9pmufZsWqeZ879Ktt60RbK9PugB4CVRQpfell156xPsvVvaFZAWBCEIa06fPdKvUkoqyaQ1xkhUSlUS3Hj3cRx994tq1a+NuFKk5lCOAdgc//2JjXxjfD9//YKBz4FELQk2XaG910ZmTWvzPNu07u5+VCAjjI6nMudC4UUOd58WP2fkAF9WgIcPcokWLzaZlV5vrU0/Otg4Zzr/mLVq7Tz/7/KBuSQGJVtx+261uhrjmuAZia9SWn5Tn31tvvmnf2YSd4Am23SXxgYsuNHGblBw/dO/Z1/1k/qoXMwvj69mzm7vqqqsP4n/Gbv8dz/PhaO3LRx9+qER954hkrarhI1zCF15wnkR2Wv6n4r9vta+7KMm4r32haKGPfJXQLUGiMan9T86bTIqdXn/9TQnXDFd33ZrDhjmcBY+WK+dqiq8yQ0SEL1bnX0L86wyyf/Xq13c//vhz1L6EZG23zh3cWWedYfcwDZ9Iw1+SE74Ut2ndn3u2qvKETCfVagScVNTBWxfaTQEsWLgcMJvj8W4VyF9Q6lUbLMClxZDqO7hrCBxwYnkdnE6owxLMBiJnXzFHm8DmiPqdJ9OGt87eRyc0z+FwyZkrl6nI4lRi8Pkd/Hs8Fqr4sA4Ej4CGfD+CWMaCsiGbLm18qX/+Fi782XWXvHjIYLImqIA6RdltuEMANFg8JsISaaVlrdN3AcdcVB02IitvLa1ag15VFuUmr0pryp1WTYW0vao79Txr3zDFRPGv6PUES7w2AF58F4AO1r9J1kfEKkIFnqnIxiM5x7kPQAGvtUwQ1Xz63vDZhWpSq0AVzxhfxtrRjmB8AJW1atdVVnuFfW8T0Ihwv7Vu0dTdJmc9Oe8/5i2bbBOVuKGqbpPsCnNDoPpztilus1thNgnnZrtaZHnNpSdWcSUvq25ziooe4yZhQHCQSWuEx0IVJnNARSPiFCQpONipvGOecIbMtun1XsTEcxZaGwwtHPrDOqNygYCNzw9XLOZv3/VpnFv6AKt+0zo9kvE9+8Uwt2DrLJc5Y2argiEBAyiXZWchd9b68q6guLzoxARMDgEAldSsJdo2AuFwSj4f5qkNsu+AwdE2pnAWYk+oimANHO/5e+/9D42bLFxU3F1+2SXHdX0aV2btOm7lypXe1tme8Aq9ndpTSXVeqjnf333/fQELI6LjC/aTCuWhQwZbtcOR7L9Y2pftOwjY/BxAR2IVBXYOyUeLzA9n3U6zYVRwe9qIg51/sbAvnMV1FSx5DjZEm5TkgJtPn91CSrLFi9+SavzPzz7/0nXp2iM6PvwIfFOqHidOGBdRHD825wNzP3fuM27CpCny2ze58847191z9/9EcP+Fe/vteYcNssMTrrvuWtdbAFNSnn9bpDZcpVp1dQB5ZfLQ1cB3aNq4vgHNKTl++PiTz1yvvgPslsYf3+niF8R2eD7k/f3PWOy/WNqXo/U/E+u/EIMiyLRkyVLzS/DpvH+dwbVs3tidd26x/1z817RZS/f9Qp9ACvYFG95XRQskGY+1/4md2abOlkmTJrlZUVGZA5uX3Llzu1kzpsmHP+m4+NfffP2169ipy172hbOSiu82rZqm4RNp+Ist3OSGL8X9tuTHPfFbZAHDAL8A4EJ7INlPjCSAGa20XFTe+ctXKUFGbRUoETEJ2i8CwADJMS2360RgaVwVAjGsfVHAGiTIwcEnOAL84EC2CpqIsp9x2cGNp/c29VA9TtC0SeBiqOyLiljoeYF7jypCfk4bX+qfP4CUTso8hXZPazWNXGS3b7/9dgOHCVqMpxHl4Ui7o1UPGVijlkirJvUtrQagyVGwKiZaUiMKsUG8IQQbVFkZNx7gHaCerXHELgTy0B6LomwQsVA1a+CmM4EX2mUin83By3oFHAKk5n24rJVTv+R5vhXTg4Nh/3FaE4QdyfjmzJljPEi2kxmjtUrtcmefdZbr2rmd7dPkvP8YM04urXdrVq/RvbzT97YAACAASURBVFOygPsBp53mbemGz92iE2fZPeR/AlbjO9yVzlW5aKorkLOwVcml1PmL9fr8Zfm3buK34ojJpPUvG8zewOayvwquLuVOP+kSS9AUyF9Aa1UK5Kq427WTNuEMXgRI1dVWeZjCzwcSVS1at3O/qEIlJJxCK3vDhvUV8N4dk/13pPMHWN+gUVP33ff/qrpVrVLZlX+07HG1L3OfmevGi+8GO0IlBIA24PU5Z5/l+vbqZqBiajnf4edt3LSFrZF97Wejhg2MxyxUQqfZl4iIk84/FGxZI96/8yrc7IOzzjrTDejTw8D/1OJ/AsrQdv/DQmgoEKTy7ZE8TvtpxUoVk/R8P5B9WbVqlZsqpVbEruInOg8cWu/9KH7HpAljXeHCp3uBuiTyX4YOG+ae1TrhwgcJtvesM89wfXp29UmpFBw/wAneVl0OiwVAxR8f420if7XkXSX/E/5nYs8/xBDgevZJcQRt8NWdtW4PHzLQksz/tfjve1W4d1ZyYF/7crq4KUdKbIi0WVLFDwedP+1ZihpW/P6HqCMGuk8//XQ/84Kf3qlTR3db8ZsNazCRv2MYH5Hsr1evgbj4V+5FU4T/2kYVvTfccEMaPqF7kZzjPxbVfxFfilu1YvEeDmCCXxYyABhVSeExHE5aZq2yQuBD7jx5DEQD4Avtcyhk7YioZQaFKs9Ht02bkUqTSEuZQAmMLZ9By1hQm+Uxfs6m9yETmE9B4QYR5QZVWqpUEA7gdxxyZCyp5suXN7+JZwSiUx43gFDgYlAKpZ0rbXz/jfn7+pv5rp+IjI2wVuvEWh31XxZVBk0cP87lyp0rQpSuqirjM5MDrTXjAS/PQReq8fg5rCEes59VwbddAHVWEfDTMks1Eu/PPuB3xgEpQwfIAUjkq0r9muVQNR41WhoFvrEnAKfNAdHP7Aeq7EJ1XXiMsfBzqPhhn7InyTCG9k4+mz0UVA4xZgkZ3+9S5KotjiP2t32fSEssQE0rZS9RqOQ9k/v+Y278nMPDuc3a/vcIMFgvHk6WwPdx09z6jD/ZGBkL943n59pTzNW+YbzNTUqcv1ivz917drqR86q5dW6hrUfWN8Adf+fcWcwV3lTaQO9cuXJa4JkjB1XYWrO0GOvM4MqbL1+qOR/gqOrQubsB6KF6kvvBHp86eZLuQy4b+5Huv8PN31tvvyPeqefsHPW8mJ6bk/9oQ1m7dt1ezjDPuUhtZMYzG7FFfMbff3vF6vPF/VNHnC0nKCmQFPZlzV9/mdJfUFoNNgUb0qJZI3ed+PdS2/m+aNES16V7r/3sJwDNlEkTRR+SO8WeD4dbn0dy/m3YsNGVf6xCZI2ks3VpZ6/uV9tWzbVGz011/ucXX35t1VXsh8B1y5ixG4MHD5SiqOeQDUmoWJ3vh5u/RYsXO7jtvvr6m4RgdvacR8uVdTWqV01S/2XRokWumaqIgkgePhbgP/atXesWtkZSQ/yAmnNvcSbHHx9rgDNm8sQJ6nzKHq1oT43+5+HW57725bfffpOIQK1Iha585oh4FOsC20G1+X8x/sOn7SjOxJ9+/nkv+4JNrV+vritRosRxsS/Mn3HcZsjs5r37rkRmBonXdpXZEdb5tdde63r16KZ/eb/mWMdHc556yo2fMHG//QcI3KdHF8MYAuVWGj6Rhr8kJ3wpbtmi7/cQhAHaFSh4srUoAL7RzwsggZqrgWPxeH7y5ytg4BigGBuQRQ2Itn792ihnGIEcyrJwz1lvvYAGAmrQW5TMABbC608U6S2ZEt4L58b/zhPPU7lBOXRQ7yO7Ei6+J9+FzyB7a/xR0ZbGHVHevrTx/Xfmb8AgtfmJ98Hk0enn41jQmrr+uutc27ato+pLrAlANFoiSdmROQbA8tVXW6KgWhAYwJk295GKvAjgRmWcbz2SU4logbJ/1qcYuQhgT8x6km/FtNfROumr5cgwASh7oE9ZeAXYHgDfbtWAVKUCGJKFIjsb2jBZ//aeAv/YE9Ymy2sFEgIIcljjEB1ufHzRrt26uc8/+8KqBC1zZpzIe4wnq32blilm//GtuRdUCiOSQ5seg8F+YXO2urXuq3QCdHfB2ymgSY/7Cryd7pKsFd09V9ROcfMX1mAs1+cznw1y89Uii/1lrRJMUnWaMX1mV+j3h9w5p1yqdeiDqNwCrWhzySPlx9VrvD0PfFWp6XwYPGyU8Vn+KygDyJvRXXrJJa5b1y62L49k/x1u/iB6rlKtRpRnMcGR9WGe2FOOMgIWxn8YQ/vCqmjfvqP7Rmp/JkoiW4gjjn269tqrXb06fiyp8XwfMHi4+yCias6Aw9gvFTl4965enCClnQ+HW5/YhsSef9ybzmrthryctRA6KqjOvOSSC9Xa1TPV+p89+/RTdezCSLLb0xhwD84/73zXo0dX80V8ZW9szveEzh/268233nHjxk8QL6wPqg925RCFzoypk0VfkzPJ/BfuQYNGjSKtkF6sBJeK/XPJxRcp0O+aquKH1u06aD98beMjzgGMwn5eKfXybt38+cLaSG3+Z0LXZ/Cv2SudZUsRRgkX94uzGM7DZk0a/Kfjv8+/+NINGjpiP/tyoooMRo4Y5vLmzXdc7EuYP7jkdu+Jc0/PnWtc5EWKnONK3XefeKZ9DHas46O16v6rUbO2JTWDfQn7r2njeu4Kqdym4RNp+EtyxZfili9eqIq77ZaltyohbXRaUEOrKgACBwdiErRIAegR8ObKlccAMwC5IBIRSB1DaxGAHtxHAA8E1gQ4GGBUWqJZRYA/BdcIWyBiYcFiRMEWjqQNG9bZ7xGjIDDntfybTUU7LhUgCGAAPBpXWIRDBOcZ4M94qtLG95+Zv43K6Ddu3trWAbyIJjzgESlXu1ZNd3+pUv7fstasY4Cx0PpKFQrBBesd0M0Dbb7tkv3BejZVUa0tqvXIxvyz7W/7PS2DZL4QjmCd23rXvzm4TNSAijgBfFa2Tsut/hD4BIVSr3aL6EFGq9zzwhi+bZd9RYUfXr0BerTd8n20D+w7RsbH/qRdNyHje1LS7TjrAdgMbcEA5v3VrpQnT261Q6aM/ecrcePsvnH4YhM2StWUe8E9+kuH9NpsX7pf079m9475MltE5d32Xa7U6f3cpUVuTFHzF+v1+dXP77gnfmlk7a+shQwZlS3VekJJNvuaK13hdLfafc0nFdmdIrDPon3DPafymj20CfEiU/4+MVWdD3+piqxF6w62jjxA7ANu7lGVyhWluFjmiPbf4eZP8I87SdQU+1ZjeADRTIF9LnbE/uGf6K9I8sDbBf87nse/du/aYeJTvEks7ctzzz7rRo8d58/fCC8o3xV71a1LB1P6S63n+5KlS1Xx0DPCz+tVww2glC2lffnee+5JcefD4dbnkZx/c5+ea21uxoEZ4dLzlBQZ3MB+vZSEzZdq/U+qv5u2aBvtPonuS43/gdL3y5ZUjun5ntj5Yz5pn53z1Fyr8D3Q1axJI3fvvfckqf8yauRI90ykRTaoPIaOBpRkCxYskKriB4CDeg2b2plpnR/x7GftmjXc/VobqdH/TOz6fOnll9yIkaPNFybpjQ8O8A938PAhA1xe+av/9fivV58B7mslznz7e+Tcl325+qorXZs2re3exSp+SOz8hfiIWD0UCOCHHI/4iFiMBNKnn31mn+/F/XyceJmSbV06tkvDJxRLpZT477+IL8X9tfJXxbdwP6FSKQBPwRkVcAg6cHCG8n44pGiHpcqNYI2Dhsd4HiWlPMZlXFNqpWV3AoAAsKH6CpcdG4Ob7DmSClqFnq8+2m3vQVZgvchoLVMfuXg/NjiBE6Ai4AgBJM4FFVJB6YNAkgAFrj0jjNfvChY42aqn0sa3x+blvzJ/r7z6ups+83EPimlts76CEARCFaeddqoFuQThBhQDrGm98BggHoGwgXJUsEWAMYw9h84/WoeBfJ8lmhGgDhVRgUGobwIc2WGg/QEQyEEZWsN5Pg4yq5vf0f7NAUgLHCASv6NqNLynd+R8QM5j1mau5wNGMyZ7nr4v343HwvdhzR9qfD/9/JNr3aZdtKXNV8L4Fo0HHyjlypS+L8XtP2wENswAO337XDnzqBLsT5sXbNZf6/9yv+V90m3Y9as9z9prqb6DOH97Zlft4kmuYL7CKWL+Yr0+f1+zzI37soLbnWGrCXTAbWfiPmqpzLQjnztbghRZVeXJ+s6lqovcAu92RUBni8HZL4gX6bHUeD7MfeZ5N/vJp22fhupvq7yVIzygfx939tlnJ2r/xXr+jrd9WbxkiZTZGvgqqghvKKAVe6y8WutKl7on1Z/vT8yZ656a+5yNOX5XAGsEBc6zxBmaUs6HpFifi9WW2bhJ02hQaTywVJlpvTxa7iF3/333pHr/8wmBYk9qnURFq+K1gHYW19M1qoSNxfl+NPP366/L3dhxE9y7772/F3Z3zjlnu/FjRtnZmlT+ywcffuB69e7rfTA+J1K1ix9XrmwZ98D996XK+OGFl15zk6ZMtTHHt5/8PESt1EWLFDUfL7X4n4ldn98tWOAaNmoSpbIJgkfYkArly7n/3XWHJRL/6/HfMu1dVKwDNVVI+rGu6tap40qVuve425fkEB/NnDnTihbi2xfiROKfbp3bu0KFTk7DJ9Lwl2SNL8Ut/nH+HhQz1quijnYnQDNa9WhppaKOCiICM4A11GFRbg3KiHDQ4ZiGagQyIGRCconXZdPGDYZaUynnM2aZrZIP5x6wzTimVLUHeOcr6DKbEuNJAg0363n82ys3SulR77nVVB5Bx33bLEIZBOtBgILKv2zZcliFHlcAEwEK08b335q/rVv/Nm6qpcuW+eqHiPIU9W7wUk2cMN6AZtYgmSBAM5xpgGsOf1OApXJLzwG8A/wJzrbx3EUUY0ObK45IyEBRxRKIYKn4A0A2MYoIibNVzhmA58E23st/jjjz9B0I+ljjEG5SQm6P6Q/PR7DCAMFIcAyHBPuNwJ0LR4bn8n7bAbYPMD5a3Bs3aabW9L+i5Me+QjadK3z6qaq262ljTmn7D16+jar64t6QfPBAf3a11fwpG7Ne92iXW7NlqVte4Am3becWzakXqjCeTgDWbflcrWsmu5Oy5kzW8xfr9bl242o35qPK7p8MK61CyHOSiN+O9Zohq8u/vLQrnO88y27nyJ7dJ2hklxGnoMqOex32Dm3KqfF8YI20bNvRLV/+WySZ5UvbOJ/gMBsmFUDUzxOy/2I9f8fbvnDG16lX3/ZYqHjgfOacP7dYMSnJtvJ2KJWf79j4dh27uF+1RnwG35Oms584c4YOGeTyqKsguZ8PSbE+qYJv0KixfLONPkGmi4QJ6+S0U09xQwb2s+6I1O5/clZ36NzNLVq8JHr2BnqNLFlOcFSbFSxQ4KjO91jNH7x3YxXcwjdXTPu4TasWBj4nlf+yQvxljZo0UReNBOXkyxt3aoR398wzCptfAj1IaowfKELo0DlwlHnaj1DVjdom4F1exWOh8jAl+5+JXZ8bFEfWq9/QOF1DVZT5KIo7z5B6d4d2rQy0S4v/fPz+7PMvuhmzHt/PvrCeEKpAdO5o4ofEzp/xeyej+Ogn8Ra3bNXafJL4HLx8T4oW7rv37jR8Ig1/Sfb4UtzSX76zKIRW1TXingMwCCT7/8/eecBbXlXX/wzD9N5n6L2DgKJGUazRGBVjS7FgjL3XiIIgCIqIFTsYW6Ixaowa9a+iwYYgKEofRPr03vu8//quffZ9d65vyoOp7/3u6GeG++679/5+Z59d1ll7bSbr0YYGaIBmFg9YQgBsOAJeh/EnU46fE3RIyngdhTTAn1t6tHkB1pYtW2LHATjII9tmYebFScFGTScc6+EUOGM0LmgpZMoYRUK0Dg40s2PKlKlluT7DAzFowRVIOFjgBuy+fNDe2Fxf/1u/GRq88LZ3nG1ADFAnCwbs8MADD1Qy9BHbF7aUx8hDBovJuXa1gTyACh6tttmaTPGzITA+aZutUxODsj80BiRUPSPr24m1x17h33wGIGFOR0v7JEHlYW09tX5HWy2FX/FY+9xjOSU3hfB5v5wky57lOg0mVMp3DFtgmnD39bG33vSmN5c/3XFHMM30yLY2WoGZ1jZl8uQ9dv+hqQlwT2ILcE/rP6yxRYAKKhhptZ+5/roye9yP7VM2VJ27GLCwsYxYc0h51WMuEzgVTMjdbf22t33utfeA8vEfv7gsGjg9BlEMZILs3jEASH9Pmv/EMm7d8boPw8u0afuU1TooCX0jwO29y1gd5OCTuXfJ+Oyr8WHe3PnlzLPPjZYmt7wHG5b/H3HEEeV9F7zXGpVb2n/be/12tX2yr971rrPsTzgwwIbYU9wb/Nj73nuu2CKH20b6Q3y/f8bM8q9nni2/HMOMUu4AQPewww4rF73vQucoyDf0B/+CfZLHveVtbzcARCwyW6YepA2RvhEMh2nTpvab/JOWWfISwJqUlsn8eNrUqeXSj39MRcMo5wu9je97qn8hXr9W4D/THVMKIKeGkpdc/P7zy7777NOn6weu/Z1nnWf5H/xne35Gh8iHP3SJumaGO/bsqflnb+2TPfK2f32HNNH+5PqzXROT/OSzn7pUdeHIpv5rq9/J+88869xy1933/IV/4QDpss9+pt/5l6yP6OZ7/RveKOmckOTi4D6HjjGt+hM6XFu1Kjp3GnyiwV92Z3xpwMx7bu8iWGKoDJiAZUchhsYdp/kUZwQTC+Hrwes44eD0CwP3WHbpDKD5k8Aa78e/YeilHh2gHCAaIvoE6hR+BJigLRGQLzUtKAKYXsugjGzX5bPRUuJ1MPZg/aFrN14nUbCIcOxMsLWGngDCuWLa8L2yf725vv63flf+/Jfls5f9W6tNFuAq25iOPvqo8sEPfMA/S90qmGu0tqZdk0D5lFPAHyAYtpUTYnNyY6udFRBMTCVeR9HKZ8GOG2bmXLTc0n4YAN4Q7ylPtAVAqyw79gYsu5igBgAewBO2SxHIg+Ql9ehI7sxKle1bJL9q+rF/+DcJHqw/rm+19sp7zju//EEn6fl7fBfvdf38ZS89o5z66L9qTWjeE/cf7NvhAkCDvRhMRDRkAJXmafgNbc6r1Up/7+AflmWjbrIGIT6OAmmjAAcP49l4THnZqZ8oQwZpOM9utH7Y2fa0z2UrlpTP/eI1ZfHet5pdZ1072SNsuyGy9yGLjiwHrfsbM+wA4wCp991nP4PLzGAZPEhtbl0bNKRivH29bbuPxwf8yaWf+mxrUEwW3Oy9E44/Xrop5zoG9bT/tvf67Wr/AkPqgx+8pFx9zbUxGdTt9uFL8C9vfN2rymmPPdUHD/0pvl/1m2vKpz97eY0BaO6m8GCRuP4J5Zxz3q39NGK3iw87wj6RbLjkkg+Xq37zGwMyefgEYIW8xBte+6rymFMf5Z/1p/zsyl/8snzms583+9JSMTDoqzrMIYccXC65+GLFboZVbHt83xHrtzPiH7Hj7He/W8Dund4TmZ+5FpCdvPIVLy1PfuLj7Vv6ev3w4yt+Vi77/Bd7zM+OOurIcv555+mAd6ii7IDW5PA9Jf/srX0SR959zjnl2muva5Ew8B8cxpLbvfoVLyuPfMTDmvqv6rO1+09IC+86+zzvl07/cuABB5SPfPhD/ca/ZH3EQf5b3vo2HyDxSP9Ctw17isMBgM0Gn1CHY4O/7Pb40oAZd9/eBXsiBZVHjx5r0MtUbQVOmCkw6gDRcA6pF0ZbFIAZhR2vjXHJDJCg5WGQ/5sHvwuTD306HC/Pw+4DIARYQ5OOR7bmwlAietOCNVrAH4w6nDWFIYU5RQAtWjzQykMMnUCWxTqFAkAL7bErVug7qzhvrq//rt9/SOvu//3oCrdDtoumY8ePetRflXeffbYTZ/SH2AMwJWC/AaDFJOVg3gEI8Zxp5kqyCYiw7LDXTLBhh7qVNsWd9X4A1PxCMjB4P5ISwO+169ZE67fp5CE2z3sC6oHwpQAv2iZ8Dq9NsACdR1paAaU8QAPQ0e1oa53YJJOP32Wvffzjl5Zf/fqqCo6Hpl9Oqv3rJz2xvP2tb/br9vT9h4/AN6Gzyb2hMPDUT/kNps0uVevFCp2qzRj/7bJq6Iyyfi1adwLvrHmnQlvA6PB1+5czTvlEGTty0m6xfmZibkf7nLdwZvn81a8pywfeHQw7WmOFxuFjseuha/YrR619kRl42DPtOgDVSBXYd0vewO3gMFl1ajlp0uR+Ex/+7YtfKVf89P98n9jvOdkZ//K40x5b3vjG15u13r7/tvf67Wr/wmHARQIXrtIk1ZiCyCAfAbfyYfjVZz3zGeXvn//sfhvfv/iVr5af/d/Pq9ZpgHfEFg5dTpONvOH1r/OBDHnO7hAfdoR9clD04Q9/VMDuNa1CKXNM4tqzpLd0xov+sd/mZ+FHrnR7fRz0hZ3w/2N0qHjRRRfZH29LfN8R6xcJ9o61z3nz5pULLrig3MK03R7ysycJsHvbW97Ur+qHT33msvKzK3+5SX7GUmAjj3j4w9Ux8QZrfO9J+Wdv7ROQ5WMf+5h8x2+Dwd3mP8mdH3/aY8pLXvyCpv7bQn3781/8SqSFL/ToX4477rhyyQcvNjGgL/uXrI9gbiZpIVmbOVCTffXSM15YnvqUJzf4RB+o//oLvjRg6cLZXQvERkkWG0AdQx2WL5fIez0tDlZSaNlRqACO0QKLztxSaePxyPZaADiKZsA7HDCOAf0fALgcfkFrK8UebRT5GTB/suUW1pKnjekzAfwovtHTy8SG1kdObPPBYjG2d/6CeS4WKJrYkIOsk7eX9Lya6+uv67dQa3/B+z9YbrzpFp/mwixyS6tYIjjv4zVK/qL3v99JMslzFOTrYlKx7Cr5EtheUq6hWFOlYlsePkHhWtl0gGg5kTntE3scIXH/lQKMsGmD33VabLJTk+lHYBk5YlS0o9dPN1uhatkBmAD+AULC3IN1yiMnSfEdYTrwHQBVVotx9j4VAddf/4fQFdJ35jOifXh9OVZFwjvf8VZ/n76w/9j/tMTih6DGG5Cr7faAd3Pnzi3opixbtbjcN+EbZd2QhWXdGg4kYmAFbW4wDYZsmFReesrnyuSx+/r5XbV+aGeRqAdw++Dtc9bCe8vnf/vysmbgPK85+2Gg9gKgL3Y2dOOkMm326WX86ClumYZth5boOLXIykXTxGPmHYcivD70Zhjy0j/iA4X2eRdcVG69bbp9RQJ07C38y8knn1zOlB4UMhPsv+29frvav+AH33HmmSq2b7Ufi6mgAA8x6OWE448tb3nT69xa3V/j+wrtl4sv+ahtJFpyGI6Uo35LOeGE48u5Yt7R+sajL/kX7HP1aml2iS1z0403R2zyhN2Mu3sZmHrPu9/poWX9NT9D2/n8Cz9Qbr75VgPeLS3eeoB38EEHlYsv/oAPTbYU3/dU/8Kh//nnX+A2ex7pPzM/O/64Y8pb3/x6H3D2p/qBw7Fzzr+w3HHHXTW2dDN2qWnQDT377Hf5IHJPyD97a58Lpb18zrnvKTfdfHMrt2j3n8cec3Q5/9yzDUg19d+W69vPib35I5EWevIvjzn11HLWWe8yQaAv+pesj5ZKmuCSD31Iw3Z+3WP995QnP6m85c1vaPCJBn/Zo/ClAfNm3tWFc4WB42mLbg0cVGDekVzAsgtQQWL9KiAZMIGeHIU/IB4TaAHGzJ6rgB5DJ9CyA6AjuMTEWZ04G/AoFYgbalYcv5utuRQFDLYA5AP0S1ScdizYQEz/zESX/mMm2vIZfDafQ4vsvPlzDXLwAOzj0Vxf/16/++67t1x40SXlnnvurS2rUWhmGzWCre+78AIxtcbaXgKI29tJI0NR3CKLdpx+BvMIxgtFeYLObh2nHba2k2O3JFaAy7wXYB2JOUAboBpUZB4G+9gZtS2WttncCzDvODECZAOEy7YaM+L0RfZCL0jvyWTZdnYgASuHU8yZO0dtKOdKVP8+f04LJAc41GcyKe6d//oWvV4DBvQZfWX/MZCG+wfzbq7uAYy6jRu6zEakdZmDBYTSF6+cV2ZM/FbZMGSx/Q0+DvYl4J3b/tYPL6cfemE5/uBo59rZ64fv5XNhxeE/Nf77QdnnLfddU749/Z1lw94CkOVLsb+BAG9MkpXdDN9rchl/79+WMUMnWtdu7JjRtnckCgAe3BLJHlAcGDNmnONDxov+FB9gEFzw/kvK/TNmGJiJgwBa22N6Nbpu5513rgctbc/129X+ZZ72zTnnvEfXPXMT/5ktkPvvt1+54Lyza+zt3/F9oQ4N3vPe95f775/RkjbIaeT4WQT/33veezSNeeQuiw/b279gnwulH/Sus84us2bNcnzNojsF5adOmazC+ywfgvX3/GzmzPvLWee+t8zQfkoZjhSO536hNwt4N2HC+Bb7vz2+74j1Y/Pu6PyFfOTcc89Xrj6vR/95mKZ0n/vuM2vu3v/qBwYxXHjRh6z5Z33kyBLJ4OxLDpDmHfGF1j4eu2v+2Vv7XLhwYTnv/Pe2aTBXHWZdM/XpAfvvX95zzjvdBdDUf1uvb+erFuZw4Lbpt/foXyAtvO/CCwPQqt1FfcG/ZH1EXXTBhe8vv//97zfJz/Kg8cgjDjdpYbR0Zxt8ou/Uf0H06tv554A59//ZGncYM+ADbDcegGG0DOIwGVBBWyoFG0UcgALJOm2uaPowEAJWBg/aWmHtAbYtWrzIrawkJdmCyE3l5zD2APomazohxTWvSyCFm46WXX4PCnGKcL4fQAav4/VD9f0A+VL7ie8ESAe4ARsC5g1Mwub6mvWbrULibCWLM2fRBq622ZoMeHiDHuOVBAHe7S8NCDOb9DygBIxPWletyVj16AhyuU/cTs5kWO0N7JD35vSY1/MZ0UobmpHJUOL9sVX2AaeoAHnWqPPE2AC3eV/AFZhga2knB8ABYKksH7f1moEVbCfa1zLpZo/MnDmrnPnOdwpcWeLnszBAGBxwELHns9/1doF3h/fJ/ZftZs5DgQAAIABJREFU+jB7Z82aKUeugwUxQWIQRZFA7QKBqKvKqo2Lyp0j/rNsGLrEbVs+vPBrxB2pIN7JI88oT3/oq7yebnnbCesXOqKro5UOLUJaiSq7s7f2SQLzk5u+VK5ZeLn8eLSMD4SRbG3EsL0hGyaWfeY/s4wdPk2+eZCZdnzmOIHZJMqAwRQR2Cf3gMMYWKn9NT4sW7bcItBz1e7F/cuCG5I6PoDpkGed9c5y1FFHPej12x38y/Tpt4kJcZ5A7wU9+k+u94MXXWB/1sT3yF+WLF1a3it2JkBnaA1J6qAONSHuTJZvOufdZ5WDDj5op8eH7elf0j6nT59utsx8sWZiEEUIgGer2z77TCvvf+97rCnU5GeRXzPd/e0aaDJHTPDMX4n53dI1o8u73nlmOenEEzeJ7zti/XZG/vL7668v73v/Rc6p8qCj3X/iR8hLDjrwoH5dP9ApcdY55xcOAHKKrPcRfxRvOFRDU/VIDUbaHeJDZ/7ZW/u8X2Du2eecWxYuWOjryzw4bQPQ7pyzz6z6oE39t63+k+6Sfz3z3T5k7Mm/QFr4wAcuksxVMHs9IFL+p7frt7vVR2APZ575Lk15v6/H/IzrPvNf36wYPKnBJxr8ZY/DlwbcefuNXTlgAsYa7aawcWDTcVpKy9msWTNcyHl6qx5MeKVgg6XCg6IF9hysOHSPAkwQg0OsI9gtgBa8HycwaNRlyy2BiM8YPWaMGDCLHZRglwDo8RkEdwpLT9bUZ4zWc/wubKdoQZGYvHTwYAFSqKeGHk6H7xdASPcAjeb6+vf63aG2DFqYZgrEyxa/ONGk5S+Yb2+Rhsjjn/CElnYVAI5BH7ekip2EQK5sCmA7ThTD/j3tS89hc5GQ0orb1WpzTOCOnwPARYBEs452s9AXY+oW7bSRnMGw6jJDbLmAc2vnVXCOz+b32QcRbPU6ASkANLzXFVdcUT7xyU/5Z+3Xx37je0ydOkVJ0DsMVvbV/ce65JRqpn3SmrNhfYhfLxNTl3vNCS/amAuWzSkzx3+3rB821+CdgTvfXzHc9Pe6jevL+K5jyvNOPK9MGXvgDl0/1gc/xvrDauagIycVs1bYAUkyP4/hIlu2zxnz7yxf//3ZZdFetxoMRstugHzn3vLHbrXR+w1aPblMnf90gXYTzcLj0MU/R/OOlmy10XIAYl1T69uFvQJS9ef4MHPWbDEjPmjGTB4EsP/Cl9B+PLi84uUvK095ylNa8bS367er/Qu+5Uc/+lH57Ocutw9sv75kG3IIgD9hYmoT3zfNXyggzhPzboYOUjhgAZRJICs0TYeUV73qFeVvnvrUOhBsx8aH7e1fsE+kCH4sG/nM5y5zvGm/PgpM4uP+++0rFtU7zbRr8rNN8+ubb7mpXPLhS11k+tBO94x7mB0nPPeiF76gPOc5z/ak+e0ZH3aWf+E7f+GLXyzf+Oa3WsPA8vqsp61DscmTJpZzzjpTh/mKQ039YFD3/AsvNqibkgzEFedx8iU83vC615QnPPGJ5uPtDvlnb/0LvuHKX/xCepgfaRE38vpyaMs05avvePubDeY29d/qXvvP6dNvLe/7wId8gNSTfxk/fpzlgjhY6e36bS3/3Fn+pb0+miGQ8uyz3y1G73xfb/oXMAHyl333maqJ9+8p05S3NPhEg7/sifiSW2Vxnnx5WBQjpK+FftEysdwo1gDPJokVh14NrQ0EW4rbEOCOJM1trXoPhMtzAi0i8aD4yYDjdZzGE4BGSv+H3nMKAWty6bXo6lFc8/7Wr9OOH6dCEXYfwYrvh1Nxq6JYTAncsTHR2ps7Z3awo1To8jOmw/D98nXN9TXrh33OmTOnfOCSj5g+jm0AksFA45FJ0amPfnR5+cv+RfY8PsTXZUfozjFJ2Ql1HVAB+9TBgOETsLBgrrqtPMaM5/t64IT2EwMGPPlVPwNotkZUBej4fUBrpnUytIJTVH82e012jd4eoEqC3fyMIhDwxm27KrDZsx+VqO9vf3ttsPx6uL7D1R57wfnv8RCGvrz/8FdcH/4C5m1oYM73/QTgBARFIH6J/BDMtkVLF5TZ439YVg+/x4UooCq+qgvNO+m68XulS/pMQ58n9t2ry+gRY7b7+tm31QnC2BzJCLbi02e3R0c7JkAagrto8W3OPlevXVX+3w2XlT8s/ap8cExDxn7cts0kYgZS6LmhKw8sB636u7JhzUbbOz/je+B7Bw6U5p2ABXwx92SUpmFy+LFy5XLbGqzn/h4fYKO/930Xq73nzy4+0ze0779TTnlYec1rXiXAfOo2rx+V2K72L3PUqvXJT31KU0EZMBDFdef1wfh4x9ve6NjbxPee8xf2yHuls3rHHXd6zxEXMtYQdyjCTzrxhPLGN7xBel5jd1h82J7+Je1zliYYfurTny6/uRobiYOtzus79thjymtf+TK1t2mITZOf9Zhfz7j//nLJRz5epk//0ybSMTA0Ac/Zf8fpPr7m1a8WS/4w5yQPJj7sTP8yWznXxRfL/pnomJPsqzRHXt9hhx5cLlQxTQ7FIX9TP0R9RBwBvAPUXa8YnIzdBGD4+SMf8fDyyle+Qq3VU3Zp/tlb/0InxGWXXa74cnU9kPzL6zvs0EPKu9TOiCRMU/898Pr2rjvvKu+/WPIe98/s0b+gc/zWt76lPP5xj4v29T3Iv2R9RI7LIePHLv2E/Yw18dv8J/nL1KmTy7libmKrDT7R4C97Kr4k4O7uLoCynBhLMTZEgARTZHnkCG4ANgCzpC7TEot4OSw7F4W0qNbBFjwH0p4MIYS6F9chFjDyoNVSAPK6APT2dgEIay8/w8wXFayc4NN2QsGJMyHh9cRYFY4ENlgpnoyoz1+u78z35DWAibBBVjFVsrk+35dm/WLwCvo7H5Vzv+53f6gnUGg8BnsNoAS2HGDbi174T+XpT3+6AWuAG9oFs1XQemgGUdTyLVsLjSsm0AbwAfAGsIIWHcUMNplgHEkz+4c1AcijGIaezl5gf6A5tk6/n2Ain5OT59xCU9txac8FhOK9fvCDH5TLP/9v3gduWzDjLDVC4vpOfMgJ5a1iFI4aFQBMX99/6GfGadtAt/ubsSvwFarY8uUr7CNIUmjtoh15qQbyzB3587J6wm3yXRpUIb/Bvff/9Ttmk8Cs3Di+PHaf15fHnfh3vscPdv2ihTraLT0MQgcZnKBjEzxgWTCl0UW+2csxmITXcS0Aemmfa9euLlff9sNyxT0fKWv3XthqwQOooyjCHrEl3mfI/CPKpGWnid082gcdZDu0xmJXAJdTp06LVm+3DEeLLMkO8QF90SY+RPwD1Lz0E58u1/3+eoOqPe0/7tVLznhxOf300w2Gbm79dgf/gp/67ve+V778lX+XjcGyMyfZfqf9+h6iIQtveN2ry6SJGgTTxPct5i+wfT/8sUvLH/54QwsATYArJRTY8xwYPeMZzzBYvr3iw/b0L2mfyA58939lI1/6d/umdiAyAV6u76EnnajJoG9wW2iTn230Ycfm8utlynM/8vFPKi+5vsatmFzdvv8A85mAeIZ8CQyr3saHnelf0Af+ype/Ur7zvf9ttf6mnURcjus7+aSHlLdoGjfS1ORnTf2waX1EXnnRBz+igQ23tORayENyUBGxmZh+xotfJN/xdOV2o3dq/tlb/4Jf+PGPr9Ch0Kedl5KXkOuYaVrlaPj7xBOPF2j3dsvSNPXfg69v2Vfvv/jDZfrtf9qsfzntsY8tL/uXl4r1OvkB5Z8707+010eLdFB/6aWXlmtEWjBg1+Zf0n8eqsOBD170PuMBDT7R9+u/vlzfDrjnz7d0DVdSRdIAYOBiTBE0QTn+G+YdRSUDK5YuXezTMIpHi9iq4COw0NKV7Dl0pTxMAp0uFc0AC7TDooMHIMdzvAegXDfoEUy7ZO2xsQhGCaZQpPJztwSKIQMYSJsbIAsgSv4uBQT6eXxmtt0219esX6d9zps3t3ztP79ZfvTjnxh8wfax45xuloyZadOmlde99jWalni8g0GeKlJkpVg8Ra1bZNGcE4hMMgLYwt8BtAW4w+9S5MTeiQmvwbSTLpRAJLQ9MhglKMd/8/NoxR1qsDoA7AAKb9V0x0s/8cmWlkOAfNh/MAFTEP30059eXvAPz/Ne6U/7L3yE7rPWAhBqDK31AvFybQApOGBAC5DnaV2euf6Gsmzar8vaDejwhKYm6wR8AZi3AeBU93HYhsnlr6a9tDz2uGd74mpv1y+AWq1tBQWTPYd2nIedWLMzWq4p0gCEUl/PJ6Kss75XgMKry69u+Xa5evaXy+q9ZnPiYuYCNrYXoJ11FINpt9fGwWXC/CeUUWsOs2YMYMygQWqh1sAf7JPnSpcA6OFD7UcB6yi6OfVO8LCJD5vGP2znm//9nfK/P/h/3W2zdf+59af6l33kT17/uteWo485Jiag1/VLJu+u9C+s77W//W352McvtZxAtCwFyzf1qJLx+YTHPaa85MUv9KFGE9+DCbu1/IXT3W9863/K93/4Ix+wmHFdp4h2t/Ost/j8q1/9qnKSQC/2/gOND9vTv6R9DhGof91115mJiY5qPPBRcfCUQ1oA7578pMeXl7zon/zzJj/btvx60aIF5fIvfKn85Cf/F8yYHvYf8Z3Dt5eccUZ50pOeaFvaWnzYmf6FGHXVVVeVz372c9JoW+w4lIV0ylBkXvL0p/1NefEL/8F1QFM/bL4+4tDwS1/5j/KzK3/pA2FO9vIetu8/tOBe+cqXl1NOebhzzh2Zf/bWv5B/Xa/DrU99+jPOV7OGJE9NJiF+gyFcT33Kk8q//POLo2tEuW5T/0Vt/GDr23nz6Dj6aPnjDTduNr6Tg7xQpIXTn/FMHTDSZbf1/HNn+hdsOusjyzT8+Eflssv/zZGo3b+05y8naBDHO972Jh9IN/hEg7/s6fiSgTsMHE05nAL/pqCgwCMgULCxSSiATS/V65LJAmuDk5LUtWFQBRsHEAM9pDVKVClo0L5JAI7CmCDE+1HojtLkPRh1tOnipPl9tPHi1I2EcKN/Fu1hwTqh7ZUEkc9dLuYHBS2tOoCBqY3Hd+G/eTTX16wfgb8n+/zZlT8vX/jSf5jxmZO7slA1SCHwmVMkxEz/+Z/PKA89+aE6MYfpRgt32NYgJRu23ao5l0NWAFZgoQLyRJvs+pY2HuAZ/x2PAOXYE25J89CAAPEAlnIgBaAgr2NPXnvtdeUrYsTcedfdNQGKgRftp03sHRL6N77+1eWRDz/FCVB/3H8I9DJYxwNA5CtgPADcEsRhqqHjRnLC4cUqMUkQlV++fl5ZNOVnZdXes8q6KrBuVqZIjPi8YNmFkO+QDRPKyROfV0455Bll/OjJW10/QGTeKNcDO8FnYhPJ8Ms2SZiAJE9RHkeCiz35u8gAl69eVK686T/LHxd/u6zfa6Gf87RifU+DdLSv1QEmAHeD1kwuo2c8towZPNUah7x+kH7ORGVsZ4KSQ4qoESNh6CI1EHaIlij3kUcTH4LJ2VP8+7Xafj756cu8b0NjMTRW4xGTAfnd/QXOnPHiF5dHqy0fkB0fQptyAu8707/wuVfre//H175W7r33/iqBYdOA0LmJfyEWv+Jl/1ye/OQnNfH9AeYvv7rq6vK5y78Q7e7oo7bZUmrC4av2VxEOi+ZhD3uYQY1tjQ/b07/EELFglP/ud7+TTtmXZCP3tbRTsec4YAjwkgd54qte/lK1XZ3W5GcPMP/87bW/UzH6Bd2/kH4BGO0pviNv8PfPf2552t88zez/zviQ67cz/Avx8wc/+GH5nhh2DO3hkQdNCfx7kJb8Hfb8qpf/S3noQ09s6ode1EfEl89d/kUdNC5uxZPO/Ucuc/BBB5q9e8JDHuKosz3zz976F3zatdddW770pa8oX72rdRCEfWR+bd1GWMbyHW9+0+s1dOOwpv7bQfUtwyD//atfLz/+yU+DQLAZ/8IhIxq9p5yi2kE5Qk/55870L+3xD6O+Qez1j37s456+3OlfyFvIX3g842+fVv7h+c8RRoC8V4NPNPjLno8veTgFjtVjoFXQuuWlMgQMmAEUmInSZRCCAhhgbYGGTgDowRjgOYoSNhYstxzHmxM5E3ADfCOp8+AIgRacKHpSrRh/q0WrB2gL0EItWQIImRgLQ4j3ZLIsFHB+FyePVgqsJph8tG3BwkugLwdW8J09gbG5vmb9tmCf9+n07xOf/ly56+57zVAycIfnbxUlkTgTHPbdd9/y/Oc+xwMsCFq8jt+hUKf9LSfC4RxJSiwYrH0TrbghLMy+4fSRjwBIc+Jlwf+9oyWSoKPnsHveg/fmxezN317z2/Lf//Odcvfdd7cS+QT5gsERxT/vd4TGnb/uNa/wBDIe/Xn/wfa1vpKn+xb7sCUSjl+zhrbiLv17iZJbgf16HQX1Iv03vmbpmD+U+SOuLus3xnTgGChSwTMNrchJkRs3xMS38V3HluMnPbWccOBpZcrE/TZZv2wHgTFBC78nTXrCcRySYCPYkm1Hz8HGgw3oE3YnudKo03NzF95f/nDXleXGOT8sCwbc6MSciyK5yiSeQi3tl/casHFgGbXopDJ22clllPQaef1oFQwTNVVrYwUmYfbAIp0wboJbioPtF23aDFSh3a2JD1uPf3fffU/51Gc/X+6+514DvN0amsGAbPcv+++3X/nHf/pHAesP94FAFDAIjctHoB27A/0Lupm/ueaa8tWvfs0DNtIX5dCJBArSvxx04AHlbW+m1V7t0vp+TXx/4PnLXdjIZy4v9wgEy0OAPAhK8I5tja045jzvueW0005zTNhcfNhe/sWxrk7AZbrl1WJhfk02cp902PBx/C8L7vguMWkbuwEwwEZGYiNNfvag8k8OkD78sU8q1t9j/98Z35E9SP+CxMFTn/qU8gxJe0zUkIdcP+e+igWZc+8I/zJv3nyxXn6soVg/bQF25CEZizaIte1squY65CWveOkZ5YAD9m/qBx0Y97Y+midQ9JOfuazcetv06gu69x/+gj2KLyAHPEA++zl/96zycOngUT89mPyzt/6FPOrKK68sX//6f9WBcH8Z/8JGIr8+UPbwFoF2DKNo6r8dX9/ecONNsqPL64HQ5v3L/gfokPFFLyqPeOQjXc+0x4ed4V/a6yNy+OuuvbZ85T++qgOke0O6q8O/ZP5CpwiHjI99zKMbfKKf1399DV8ycAdAB4uNB/pxDI4AWKCCIPkaK2YGLDtAtjVigNCmRYssxR0JGwwMAjUFKc7amgsGIdZE66tAt/idQLxHiGU3X4wXmHjJbkpHzX/TesPfEydO0sCKBS4cc1gG2lwMz1gtZkwWRGjZWYxe3xn2Ct8FQA9WDY/m+pr125p9Apj95Iqflf/65rdt0wG8BVMm2zwiQMCYidOcJzz+8eXURz+qnHDCCSq6aTcc5GmlDJdIG7b9VbYEzD2AI+8r7RlAIh6ALNGKGWwFCmq+AwXSSp24I+r8/e//oFytIhsgmwQ42wyyPSmwG4ECAC1i9z332aerVekJ0qqY0uw/3RMG4nAQEC1tMTUWX7eAKdoK/gB1+KxBGg6yWJNTly5b7oMEDiO6hq4sM4f8pKwcdrfbZLnH2AA+TU7IRQlry+kl/3bbGEzhjfuWA0acUo6c+sgyafTB5YApOkXWgAvAP0A5WHasJYcVLobRJwTo0c+jjVp+VGt5z6zp5Z65t5R7F99Q7l3x27JiwIwKygFCBmDHwQtgLww7ZezWjXFrK0CxBlAMm3VyGT90vzJxwiS+oa+Z94alQYssWol8Lj6eonycJo0xcYv3x28TH1JftIkPW49/3P9vffs7aov8sUDaVQHA1ZaxTCzb/Qu+A5FxfApttMRG+w1appnIXofVPFj/gl/7vZhTP/npT8tvxN6gyIPJy/PBmsK/bepfOGh4zt+d7v9H23gT37dH/oL/+N/v/1Dt1T+ynw/NO+/g0DllSJceCaCy/x4nFttjxNI86uijJF0y2ns124YM+ClG9ca/AMYHOzQkG/AB5Fa0TP/y178uv/71VX4u3zvjH4hBS5IBlq/8z98/99nlBQKh16zBbzb52fbIP1kbmDHf+vZ3Hbcce8zWjkOVbj3B8C88jldb2CkPfWh5rPSqGIjjlkblG87pGQ7h96h5yQP0L4sWLSo/+9nPyi9/9avypz/d0WJbRncA+XuwL30gWf0LseX0Zz7dbZB0xjT1wwOvj6ijrvz5r8qXBWDguw2co38r9jz/TvYra5A28ohHPrw8WRNojzvuOB/YbUv+2Vv/gl3ccOON5ec//7ls49f2TwEubz7+kQu94AX/WJ6i1vroumrqv53lP2fNml0+/dnLy5/vvKtVP2zOvyDh8FxNtn6cchTyU3eC1CEQ29u/dNZHHBgTi77z3e+Ve3Qg2pN/ac9fjjj8sPLaV79COvfjG3yiwV9aBwF9BV/yVNlhAuEYRkFxhhOlYKUPfLGcMJuY4JuDItgwBAVeS6E7dux4nbLN8ebgppBcsOk8WbO2+wHg0ToL+Ic4L7/PZySo53azqp9kPYM6vRPAjYmQtNOmVhUsEJIW2EPBWorWI5JOmHsAeHxXkoT4LoOl1dRcX7N+22afy5YuK1/48r8XWlUy4ck94EzUQx8CuCFRTqbB4Zr09gixZo46+siyn1g0UwSG8CJDOXUiKO8HKJcsK07FSbQogLBlWhOZrAybjnakX/7yVxKSvd0fmnoNESnBi4Jdx3tS4LFH+ayTNIDiZS99iQC7ic3+q4cG6V98Gq37hGh2glRLxCZGAzMLZ9htntKre7xc4B1MXrSpANmWD7q3zBn+i7J28DwnDtnWarBO4vMbugLYpXjOISJoEyZ7U6slXbwJZdTAfcqIvSeW4YPHlhFDx5Z1Yv0N0ATXNetXltXrl+rz15TlG+aXlevnlJV7MdJe72fQR/YyQMAv9VltYUxhe55H3NuMCjM45SPXTi5DZh5fJu19tBNi/CnAML5xhCd+K6lHh1SFVTKpuWZ9Y7+WBJr2cvwnrOYmPoxsrfu2xj8S489/8csqZm5uHQbkYdWW/MsRhx9eHvWoR5ZD1KJ/yMGHuJXZzMk6KCKnpW/JvxD/iOFz5s4tN9xwgyd//ulPmlppFmXoYMZj8/7lUX/1SAF2zyyw7Zr4vmPyl5myEVqXfn/9H32wGa2zTGelDRXmUjezKgEb1u/QQw5WG9PDytFHHVWm7TOt7LPPvn59dhrgC+iiQAaCNnx8BqCepQFq/CAGzZ4zWyD9gnL9H/5gDarbpk/fBBTaWvx7uL7DC/7h+fr8af78Jj/b/vnnooWLyhelcXbtdb/vBnKDa93KJ/Kwsd2/TBV76RiBvIB5hx5yaDno4IPrng+JD7poPHCm6vH25F943/uUj9wjhsv1119fbrrp5jJ79pyt2me7fznxIce7NZapjk39sP3qozvuvLN845v/o3z1uhYbNsH+dvAuGJAhRYR9YBMPe9hDCxOfDzroYA+oymEXHCigs5utia3BRPI5qUXng2VyJA35mn77dE3MvkODAX5bbhMLsHXQsA32eeIJx5UXvuAfzLZzJGrqv53uP2fNnqlprFdIo/d/TLbZ2vqxTo/QIePfPu1phTwFdnUeQqbetw92ttG/bK4+Qnf6tttuFQj8S/3/F2aRtse/nvKXITqM5oDxKTocIKdt8IniNW3wlyo31Ef8y4D775reRfsFDtPTwfTH7Rh6ZMHGKRpMO2sgid0GAMdraOPiucmTppidwYaH9QZDAx2p1KkDrAvW0iDrJFEUUhATWGAE8bsAdxZkV1LJ4AmAP4AM3g8HQMGJnh3vnb9rsU61u7FBAfgADzlBhj0ShVUIvzfX16xfb+3zGiVC//WN/1Z70MzKRokTbopciiADxgZlAkAjKQoQL7R+CGQU3VM0nQnq/zDZLS1mFFzY9jIBJCRG2DynlPerVQ3qdybQ7L8sziNYReuuBxho3/Ec34EH73nA/vuWv3/ec8rRAg6b/bd5/wKohX8h6OPT8Hl7CfTisAHfhB/Cl1gsG0kA+ToSi8ViIcN2gPE4r+vmsmTU9WXdiHnBrrMthJ4ZxbY6b/13l/7RZYZkgHdZAFsDEbDE7M04GAn2cGig8d/8E/uytgisuprUWhtPNsYzHjjhgpzJsgLu9Bp88JBV08qIxceX4asODtkBgXRjxEAGkBwnrTpYgxTvHM6sWCkJAvlngvsw+Wym2gJU4tthL5utoWSoiQ8PLv5d/4c/lv/8r/82KBLaeKx3sJaC7bZl/wIzctq0qSqyDlLr+xivJ/pWoYE5UEOjlnkSNXFvzpw5Fv+eMWOW/Qkgbh44RHEUBf+W/Mvhhx1aniPWLqLOTXzfOfnL9Om3e3gFU//w96wbHn5b1w87IOZMFptmktolYeSRN42QHyMnIt4A4mEzMIzvVNE/Y8aMVhzBLqJdf9vs82DZ4rOf9Qzpvp7U5Gc7Kf+89ne/L//zne9JK+yeFvDeKpq3Yf2ID9PEwqOdFrAG+8DnewCK7ILYRHcLLGEOuGYLVF6o/CQZudnWuK32CeD/gn98voCio5v6YQfWR/gMgF3YSHmwTN1j/087oda1vS21c/2o8QDe49B5smPMKNkHeRL+YKkOOMlV+T18xiwNLyLG8P4Rw8TI1x8PVEGOhI6BejDUk30eeNAB5bkCWBiu0tR/u0d9O2fuPOl9f0WHfDdtdf3a85dDDj6oPPKRjyiHHXpo2U+svH333c8HjOTKQeAROUH2xSEBfibBY2p1ck1LBCk2LdYgG3KXG2+6qVztQ8Y7ehX/Tj7xBOl5v065vKRdGnyiwV/6ML404N47b+2iWKVAY2osYBvgA04+WXHo2VlDqbZNAcAxUAIKNE6b13NCgw4dRZ7bLVQI0oq2RBRXCzBTqOj3U+Q834skAdq8afx6wPIAWYcFgwg/ASDZRhQQ8+bPbRW9FJ+0wNG/zPvxORSc/l2BfMn4a66w573rAAAgAElEQVSvWb+t2acncMnWsEUAnBTK/cWvripX/PT/ys2a3sojGJ7dbDs/WYvhTGDan8uW1u7fhUURIF+tn1tsOQIYLJk89WYfJFCX7xlTtiiwaK3tEtviSOna/E157Kmnuijraf+ZGdZ2fezd/rz/ALBy0jQ3O9ZiL7WRThQ7SUK30qsz6w5mkgC95dIawq+skt4TGhvAHgB5KwbOKstH3VTWj71PnDja2lgXHWawMtxz/d/TfwH0wnpagKuBOoC5eirdAmKroK6Guob/CmzWD8N1tEOZORjtadnGvVeXmHNL1BK78MgybP1Ug5OAikOHDbUNAcpNmzpNRdlSt8dia/jF0QLy1sn3ZhsnrbrIIKxQG3cKRjf+c9v9Jwkja8LhUmf8YynvuOPO8vVvfEvgzB0txi6sx5R92NX+5TgxMP7u9GeUI488POy/Lb7jX9qvj4OzJr73Pn/xnnZrvAZsdeQvAK+33DJd7IdvG8Dzvq9s6gcSH5KRmzEnGXkxrTYK+zwA4rNyEBJfMBnlnfZ5pDTKnv2sZ5ajZCMcGLTnZ/MlPdB+fUigNPnZA8uvYX/DhmPN2vMX4tVvpHV7xU9/7rbE3q7fzshfjlFe8uQnP7E86YlPKAs5/OqoH5Ypt2+/PsDlpn7YfH2EDh57mfxwc/XRpImTy49+8pPyfU02v02HAJkjJPMuu5O2Z/7ZW//CQdATn/A4gf0MJRlhkJiasP36iIVN/ceQul1T38L8/vevfb3cdx+DqnofH8hLDzzwQLFrp+gAaZIPCJD9YI+vXr1Sdcoqd9XRfYSO5z333FPuv3+GDwd8kN3L+mj//faVNNCzykPE6oW00OATDf7S5+vbmffc3sVGo0hj45AghN4RxWFMcIVlRwsfqHkOo0hxd1rIeJ5kgBMa9I94mImkP+PECqDNCvYcNxMGXehuLTPQwGkfgWXMmHHWs6skIm9gfnfO7FkWwiaJpHjOohKWXU6sRVR+rQJbalfx2jFqzWV6DkVnc33N+nXap2nXvbDP2XPml29+61vSmbsuBkhU5l2y31qnjdpLebqZbbShvRDMK74H+4oCiT2RrUUJ7OWkygRrosAKcekEd2CsnnbaY8pjpa93wIH7e//xfR7I/kNLq7/uP7Q78S8UR6xJss4A/bmnS5YsNfBFDyo6nbAQeI31oPQ7szXNCnBjzUYlI0PvLCuH31E2jJkrHxkTRbNlKU+8jcHZwYUunV8Dk7KCdcm8MyOqAna0UvvQg9+qSC+247bfLjEFV+1bBi05oEwsx5aNa0LXDmAOv4dG6NKliz21j5ZXLhJAb400GEfCXNYJ+mgV1gxFWK/T0NBPDC2asTp0afzn1uMfMam38Q+m4x//+MfyPembkSQzAIChI6lpVjFetzDDgjGAmmyGHeBfGFJy0kknlKf+9ZPKwQcf1GqbZnjLtsb3OHBo4ntP+Qv+pbf5C4A6rIMr1SJ0jWQbom0tQDxi15biA/YSWlFRdHUzLNHAi0E3ocYZ3RVxsBp+CJ+E/+C51kRk/Yh2qIee9BADMbAxH0h+xmFTsNGb/Kyn/JpCvbf59RwNhviudJ9+fdU1wZiTbWBvMF3a1482++7WMhvAdvcv2M1jT310ebxyk0PUxk1u80DqB3cY9PP6AT3e3tZH3GtiPfkLw4a+873vq7X5j16D7Zl/bqt/YR1jeMHe5RFqp/9rAbn7qzOkN/XfXLXxN/Xf9q1v6UxDZ36xavrNxXf8yPXX31B+8rP/KzdqiIX9Va3rOcyLgUoxkCi76exfat7KX2a9kb9kBwm5pdncwf5M/2RtbmtHR1dK2k177uMOlArqkX/zOUcddUR5inKWJ4u1SecdeRhMwPbrw5/2Nj/rjX02+MQo10IN/rJz8bMBi+be3wXbjc3CiRdAGhkcgZ9NbSq0GHYUuejlBDMjNiXIOAklz2UxCdrNJmLiXGpZwJSbrT76BOlI8gEZOIlDWJnPpoicJEAPjbo46d1oai0MKBwC70WRxOkvQAbfjwfJICyjHDOfJ0BmTCmIMZmvub7+t360DfXGPmfNmvEX9pmTk7ElJiVjn7NmzrIWEInyDdJ6McZiQC7+n/aXp+DsFYNz+uPnKkiD7QYbL8TgebQSbeM77e+JVtGQAtPhURIYfpiEp8eMGdXj9RFU2X+510jacv8lSLet+w+tk76+/7JtlnvPvcrpvvgekhOmzrr9WesBrR+/5JHyHl4yyMk1Is/4pqU6PRw4WGyrIfeVFYPvK2uGzSobhnCQEcMgSCLcDFvRWydCbaBchfRsD7A/8xTDExxJkuRv9149tgxYNqmM2nBw6Vo4rowYosApf8h7Tp4yxf6Ott9gZha3U5Ll8LskRYM1fANbCj2b8LP8N34bn4r9JtOu8Z+xzr2Jf6xVZ/yDCZHxLwbfdMc/9v/vpCv2Cwl5/0lsvDUS9Q8j6dau2hH+BfuwztFDT9ZE21PKPvvus0l8J6biP2kZ74zvsOx6E9+xp74c3/Hdvbm+mBq7af4S+lNxOMOjPX9ZrJzoOrVIXvmLX5bp0/9kP9IZH5IplyxuxyHAXnc6dIP+wdZWO2wtuHif1Fh1S1tt8yd+8rsPEUPmrxRzjjvuGLEoDtokP8v4EIN5Ns3PXFz1Ij/DRvp6/slBc2/ya8sTdOTX7f4lYxbx/c67/lxuvXV6+dVVV6vQvtlrnu2trEPqWhq43Y7+hXU79pijlJc8ohyjv2nT7qwfkFygfsjcvr1+6Mm/bKl+wF63NX/ZnesHGEi9qY8y/2yvjyBBZH6W3Uad9dHSpcvLH9E3veZasTNvco6Zj97kn731L4C4xx17tOPLU//6KSJZ6ABRtWWuH8MDO+u/ydKF7k39l50nTf235fodm+ht/Y59slYcVC9evEwyH//VOmQkFyY+7Az/kvVRxi2+F77myU98XDlQE8x7g09g9w0+EcP5Gvxlz8aXBsy6909doO+w4nDk6Dvx4OQmADOJrSsJg+GG0cO840SPE7EUNEejAJSbTU5igBAipz7RKiYQUM9NZNiFAIX1FEK1/YaTlNSIImkDWCCBhUZPQmARZX0+QcDj7PU+BB7osEyXXbZsidt5c7DFuHET3OqGowKso42DnzXX1z/Wj6R2S/ZpbUTZD/aJjSVogk0CyvG77fZpO68aZllUhH3Shq0CSA7wRoF3t6mYuvmWW6SHN6MFvhls8ak3oE0UYzlIItkzCfLl5C0Sal7PA2B8X2mOHHXkEdKtU4FNa4H26UJ9RyY9c7I0XGwwwBX2H3uxff/R6ti5/yi4ub5sv0G43CddCsTbuv94z762/5LRCPjmqdem9etEUv4q2XesC21fCPnS9woreQNALesqf7ZcRVnoA0lrTHbhtWbgyAax9PbSMIsRGjoxeGlZ3bWwbBy8qnTtLYBmkBiXqpXXb4zEq2uDDkU2iAUzQJpaa6U7umZYGbh+ZBmwemQZO2j/sn7JsLJXlyYXy9dyikgSg8+GlYctomnFz0JwPFh3AHbDhmudad01GKzrkB2xB5jOjf/MqeD4TwYN9Xf/yX7YUvwjfgF8sufQgW1p9FT/MkZsqfb4x55rj3/YBmDYpvEv2lBvuuW28juBNLTSzpg5U/4KEDdA//y/17yX/oV1ZyrcoYceYsCOqZODBsEORn+xOz5g8+3x3RPgO+I7LcBcXx5O4FPxn72J71zDnhzf8elbyl/Yz+zRdsZ0+hdaxEaOHL1J/mIGW1v+AqAR+cugTfKX+QsXqpX2tvLnP98VMec+xZzKYADoIU/K1tpkxnRPDA5fH8BhdwGf4B2xbh/pKB5zzNHleLVMn3zSiR7uhc9foam3aLQS/1KGJNcPn9OZnyG7Qn5GzGXgGfdj/PiQIthW/5KTuvfk/JNr31L+SVzJXDrzF+vgWi5Gg4Sqf8n8Gl/Snl+TKzAMiSmhsf8i57j1ttucl9yiv2l5y8EVzsfr2iezuzf+hfhIa9rhhx1iMPekhzykjJ8wQWz0kFZYIVZ61A8jnP+01w9cV2d+lv4FX5r5WfqXba0f+LxtzV92Zf3A9W2pPuLe8HPuU/qXBMWTfddeH3mATVt9hH9h7Uco3nfXR6vtQwBLhw0bIfD/SgG8t5dbbr1V8WW27hwM+5j82p5/BrBfBT7MdBLrewv+hT29zz5TzcZ9+CmnlIMPOdB5KgcJ2OckaT23xweAn07/Sf6S/iX9J9+7N/Vff8xfqAF6U7+bMddRv5MrZv3Qmb9k/T5T+QhDUBiQc4ukgyKfDIpdN3vuwfmXdq3ErI+IL0gCnaphXccIDMYvkp+lf8lraccnMj/L+mhr+ERv85cGn2jwl12JLw3IVlmMnlMdn85pU7NZp0gTiZH2OHVaeUhCUlyf1+XpiVtaRWnmwQaBuUI7EDRnigBPNNMjxd4tksqYeD2PxgsBi98j+PIYr9ZcCmEKGZxJnhjQXkuhSZAnkOFgOJHMgRh5Sg0zsCWSipYMRUJzfX12/bDVLdmnWyJli9hrOvB2+6SI5kGSvGDBAidN2Cd2M1JgMmDZUNnxilqsjpO2E7aK/ULnBhzhBJFBBnf8+U591lxPhV2miVvz5s2zcDyMDJgSJL78n2QkkvoRBlImTpxgQWCEgfcT+4XpawcccKCL5vb9B0hEgZXgH4xTWFW0NfIgWVqr4m2S2iSj1bF7/5Ek8x3dOt62/1oDXur+m6Df3dr+w1f0pf03RlM7079gI7AjaCNd6fZYgVvyOWS/gwV2LpKNcI9hp2B7BlS0IvxOME/WivkmtrDeE3sy5R/dUNhsGoThAxF+R6+1ppySENaARySp631vl0prEf8JwIKNMTUbdh9+EZ9IUU1LHW28I0YMNzuKYnqikuTV+t5Dhw3xYccQ2Qw+epXWDH9KYs/6USDxO+k/8cv46P7qP4kpW4p/ADHt01hZa0DajH/d/oX4p/0noWXWs92/eGAT8Q8NMeKf9mTEPw1YUnyLFsSJtkV0Fu+8824VWLOkKUv70/3a0/Mc82jjJmVOwfDhWlMAaIZW4FfGjRtr9gt+BIH4g8SWykKsPb7jD1ws2h8Nrmz2BHVgt2zQ90F2Ym6N75qAzUGH4vs8+Zf2+I5/4foyvmOnW4vv5Ap7UnzPIUeby19YP/KXZWLfcv0U6+3Xh0amh2kpNrBWkb+s9SEM+QsxCIYda8RnUPiy9ymuYfzy/oA6rBkMlfvvv9/AzEy17S/QZNgFmj6Kz+H9iVHIMfB6/sZfUKAB5KPnCdN2quINQ08O2H//coQY3fiXzvyMAx/seKX2B98x4x/7oXv9xrp4XKm272F634wP7f6F38VGYNVkfkas3Vp+hp/c0/LPZEh7/XrIPwHgyK+J0cR3Wlnb8+sE6Vm38C8Z3wdL6mCt14/9R5tS+hdkbjK+kx/wPPcbSQfykNt1GMCEacA1psJy+LREuUm2RfM3PoTvwdCKccqbxozWIY98CaA/kz8PP+KIspYDihxCgBarrm/Q3ir8q30SDbkm7LM7f8G/hP9MNibXSP7C9WX+kvUD7Wrt/iVze65vc/VD+u/drX7I/HNz9dGm+ef8YL235Wf41MhJsj5S/qlcg/xztfIM7Iup4+QBDBQhlrCPAe+I7ejHsZ6+h7KR3H/rZFscDjEYbd68BQVgZqEGBOA3+P8AQPoak8h/8AHIKpBrjFdMmDhxYpkk0PbYY4+VLxlsf8L3zPjg+k/fJaRcqP9G1PjQnX/C/Mn6L9evM/+E8Y6NZH4GcLO1+i8n5G5u/+3p9e22+Jep0/Zx/Z71EevgSfY5UK2yV7m3syUZ026fyKxk/rJp/a78RTcV22HQ1u3qEqADaZaG2HA4wMMdcdrXKQeTra8e3iZfnm2yHCBZf9vyCYERxMCsja6BjlYrLJq76CJC6kl8grVtX7+e4oMPwqt/Yf/hX3iuN/jEtuQvDT7R4C9by192BH424O47bu4ikWRTUbQREDwoQkbOqRnFIkkoAQDDJ/EjGU8tOxIvNhpFajJ/SFYBDEyHVtBJNJ5NwykLQSFBOZ7j/dhYOGQXQ0pKATOyRZYNTcKLiCnfDfCOB9MSOblmYAXXwPNJFceJWGBem7e5vr65fjCjNmefJCc8fOIn+8QWkzkSLABAj7BPwBOCCeAcyYlBOUBj7Bj7lC1SuFJcudVNQYlWsQ21hZtDpxVKmMZ6yMraslIJLI+RSpJgbs1boN8V4MPzg9ReaZFx/W4OQGBwAO/L5FkSEpha+kLWIRvCoBUl1+iSef/pe7Nf2JMR6Nh/GixTr4Xv2L7/SIocGPWZXB8JGEXd4MEBirM3YJLl/jMYr/2XLaR5otbT/iOJ62v7jySXa+W68S+sHywRF9t6HsCF9eMe5xQ+Ch1rnWltaJddQ0utfh9fCdDKWnGvSTBw8qwzfha7sX3qedpIskB2kV2ZwpE4MyRgkJMOWJIUwxTh2O3wun78Lv7ajAo0Q5UQ59RaCn++L8AwPpV/82D9SO4RlO/P/pP7urn4x3T0WL8QB2et2X+d/oX4Nw9mmvYYr8UWSDbN4q2tifgSWpU5AMiiKxhVNYaZgR7xD3sI/xKn2hRk7EniGsLOjs/Vv8xfGJ+7Sp9L/OP/+Bb+z2OY3tf+RfaxQsXfWvkSfp9pwkOGhi0CNkd85/rG6LnwLzHtttu/4Ku4viGDh8rnRNGFf+V6sKGM77QvpX/hflFAbC6+87m7e3x3fNhM/gI4gv/k+rNllPwF9kBqSwGWsP/wL5m/oNcLaM/+wzYAYb1+HlIUHQYBBqM5pw4HrRexINdvk/iwNuwTP5Hxwc2y1b/4YMnM7Fg/7JPnWvFBfsnxT99jheKD8zPFoWHWQwr7HNHKzzbYtpMNhJ3w3ceIZbduvSZ1V/+S+Vn6F/wORXgOXKL45PqwCzOhdM82l3922+funX/ia/P6OvNPQFmuDxtgYTJ/IZcmv4byFPsP/6Ip5vrDYQ/3BoAD0AobzPgeoLjyF+UjxBV+F6CE9bN/0XuyptxX1o8cxPmL/AK+Iwvp2H8CkjN/qcPeYLUMH67J6ovm24fYv+wF+BZDtNZvrPl19VvpX6zV6fqB/Ew+RzEs64fUn+KQKwCq8C9jxnLwucCgL34D8Clzmizs07/kkJx43ab1Q+Yvu0P9wHfZXH2U+acPTjL/JD5ovfJQOK+v279o/bRn8A0jlZew17JrBEYsBwFoTQGeYzv49xEjsj4SmM4hQtv6rdvA4SN5Cp0l6uAgPsh21sqXhH2O0EEl9sQBQAwP5LUjtPfxQxkfnF97/cJOsLshinPYLAeSWf+xtkOGALpFfk3+hN8bJTuO2pEOkMw/o/7jv9vjA7aF/+Q5/Av5y+bqv/Qvfan+25J/oX4nV2GtONQjH8z8JfdfZ/6S9un6CP9S8xfsMPOXbvsEvMU+BRpr/SIPjfroPk0YZv/ec899ZaYmDnMgMH/+/AoCrwg2HxIP2uv8LiAi9srhwDDVLDC9OWw8SEMtDlILbOh91vzFfksD5XR9rfqo2ie59LJaHwF2p//sro9CDibxCWIN3yXxichfwn9uLr6310cNPtHgL5uL7zsTPxsw4+7bVU9SGCJeu8EMI4wZA8dBUmwyPY4THAIsJ21sfhJ0nKgL0kqXZRJQnqbhWHlfXocjIdDjJLhonAlOniSVUxqCOK1E0O15vyyQGFiBQw+AQuJ/nDJLzyMmP2piIu2BCkYwY5iUSXLNd3FxrM/IVt/m+vrm+hlg6cE+CQppdyS5aZ8BkOWUpLBPgDqCGidIefo/WMnFgoVipokdxUkirbGc4q4SqJYFPHZM0oBOB+YPgAag55MqFXGALQQHXk9i4vbvOh2Qv7HdYGuF/gyJdmv/LY79Z4AFBs5YsaVWsf+CDUtRTOGMffPdM7kZriTZbDztPQo2HiTyAIGR3Ivl6tP04d7jsDhIpgDyaLUBcMr9B3A0Vp/L/uP9etp/nOL21f3H2rBGFKSsX04atkgvbXJaW+4rjKRoVRugpHmdChUx8iwnIIaK7BPQhhYQEg4SCE8KpjivwwgA6XKiKMWKDYISjvZq2kRqG1oWL7wvBSBAHSAuSQ+gDgwF9O1gY5D0kFBhN2Z4af1sX/KZUyZPdTss/rMvr19v4kMwTf4y/qV/gZlIsZHxD/9CAktcW5XxD4Cl+hcvoP7bccfCvd3xD1CGScULleTmOhH/Joi9QIxdIwZFADB7278sUmtkxLSIf/gXs+BlR+3+xe2LTDCuTBjWFlZP+pdBAuo3rFcblYodM2xlN6ulpxf+UwOk6kAqCj7sKtsfYXS4pU4PfJJZe/Yv8Rw2SwEW/iXiezCXI77zORSixHemi/YU3zfnX3an+J6DhDrzFwD0WL9JZpzl9WEjtIvCdEo9SQ5rJk6Y1Mpf2MusAQXSkrb8JQ6R5LddmAczF3YmLAYzYuv6MeUaOxivFtv2/AzbIT4EiEYRFz4l87M8MMCuAJJ53Xr5MdYPv0TsXCi7y/yM9Zug+LBa/swFoL4fNsL14V94wAom/sH0BsDuYqK1/Ce2QX4W8ifJqhATTDaS+Zm/h2IaNpQMnM78Mwem7e75ZzfItGn+mfGd/cc9y+vDT4V/UXywnIF8htl3MJdgS1HwRstiAhCOD/VA0vkL/kW+gRhkJrbuO0V0/DsOIsnhYcRhD+lfvH56HQ9+F0AP+zRLrs2/ZH6dOqlhF5F/UIi7Hdz+JeoHGKMh3VHzF11fMoNpx4R5R17CwQSMzQC4xPZu5S8xUZ17Sa6S9QM+0BIQ8rPcw57qB95vd6kf+N491UeZrxF3Mo7EcJ8YWsa9CeZkTH5fJt8wXutCDsie9/rJH4waBaNfE3tz/XQ/J4xn/0WX1GD5JjRTAVZSfijvdcYHxzQzWvEvER8WKf8kV/YBUc0/07/gSzK/xm/gF1v5tYH9zD+D8eQOEOID4IjW1P5Tr2P9Boul6fxah0mOD5o4GpqHA32wTtcBdsx9se65vmfWf/jEzF/cndBD/ddqpewD9S355+bq28xfsCF3CFX/0p6/5PpxD2P9Yl3Yo8nuZa/F4IcAS22fxHcPfowcFz9G14n3n0Dg9vqI+OD6SOs8WAc0rt+ZMq4Ha0/8mzRRTNr5c+wr8CEcYti/VHks5zrIu9i/dNdHIesh+8S/qKOOrhHXdroeJCawHcdK6zhvmr/kxAxiTnYdJCMvcQzuHTa2OXyCVtoGn2jwl90FXxqwfPHcLtgDiW63t/1xIth+gkxBSpJJ8GcDQ7slIOCc+X2CDIGIBIENQBFCoYomR4vCXwE9EglQ8dQvMTNOG2uZHBTBjs3He+ZYcDYYm5z3h9rL61I/zKe2tc8/T6l9OicHQyBsrm+dGYx9Zf3y9LndPjkdzusjuQlB9UEO6GlL2YpCQoJdkNRgY1mAAJbwh4DPVOLltk/A59D5oTDnxJwTRZhz/C6FK0U9AAvjzfnbGhH63PXWtwsshpMhWhVz0h+nO5xmknzC0kqxcoqbPOmKQjlOIM3I0j7lb/YHwXeg279XxP7T6Tf7j4JtjVo7LTjuwp3TJiY2RyGWwZ/9x3cMLYhhIA3eQ+wrkt/c0wQ7Tti4dhLRnvafi8I+uv9IGtM3wRzgntoWWD+tPQkAiQS2QOLAgzUi4SQ5AgDkd9Cjo6ChpdH+k3ZlrQe2Y409JUlDaFPSWuLnBqmQXbdW7+n1G+tinfXz0AqtFa1SnIRLtcrMTLcBqPBZKd26tbU9Ft/qKdz6jPb1Q5Oo8Z86Pdb6dcYHwK9se08mEOuHfwHMQOdr1aoY2EBhtWx5+BeSUvsXmG/a59EmSdGNf4HZu9B7jwfrAqiKL4l9q2Eh2BTsWr0f9pEt0+zN5VrTwdrXMCEGqaCnLYrXwbTdVv+SB2oURQDReTiHbdP2PUoMjiVMIJbtAkBTyOE/ARSw4yzk+TfFFUBLgs4k6ItV7MHq9eGE3hMwkOtL/RkDD2Ycwf6WBmMP8X1z/mVXxnf2dWf+QkGT+UvEAK0fwK3Wb6kAdcBOmGXrxWgZqkMg1iryItaPQVHj/boAZOIwlKIJX04BEQee0Z1AngX7KtgxAWiwfhROxL9ggCtP0r+DdTvSedfAvdEIHiSWsGKTbAY7ZM2wH/sXt7niyza0mHf2L/IjXIt11OTviH/kUgQx1g8fmIwa524c8GIjes061pUDA4AoXTP+sLsNUHFLxRV+juuAGU5+xv2AccZ9NICr+Ie/y+vrzD85BNkd80/uDcBte/7Z7l/wD1mUkr/ARqH4ZP3W4F/0++xJgBOmTGf+AqALewmQhHvlllTF98hfBIjIf8B0XCjmXfoXdDFb68cBTWWCujvB+4/8ARbnesf+FdhIL/wLe9nslJpfI+lg3bza1o2/A/zJ/MUHkrJL7JPchv0fsgPY5wqzfLAl3hP7BLDEP4R/ifrBQIF+J+0z8pdu/9JZP2T+sivqB/LPzvqI9c/6CBDa66d9it0nQOX10z1s6TArL2z3Lxwo4z8jfwXo1vpp/7FP2ePYBX+PEXOJ3LU1DIscj9xA62xNxZq/cIC0tfwT34RPosOkJ/8CU5NY5UNwxz+A5GD0Agzx+2MVH7DPzD95reMD+Yt+DhMUpzBM7E78Bn6Je8W1j9BzfG+YehEfBltTkfvAtcSwxC6zSgFWeqr/0r8EgNQta7Mn1bc9+Rf2H/GcuqDdv2R3UeYv+JdRtT5K/5LD+yAlOH9RfOEwhvtr5rfskzqD+JD2me2srB9MOecvPgAOpjkxLOsjQFnbrmWttH74F+9rdeKJnbnCsjIAhE6JHFtWC5jm8MextLIzYectU3zISerUR1wfE3HZ285fdH3EBfJw8jP2FflXqz5SHPV3oT6CEar9E3lM4BPEK/yLJYTqgUEnPpHfscEnGvzFsWYX40sD5s28qx6YVKaHafMrvSlysiwvoAAFdebUPDcGr4NeH/pdkXjxWlgBEWBWm64LtRtUHFo/r8G5stFhfyD2zjlhgJAAACAASURBVE3I36UY4vW5oU1hre26OKfUKCMRADTE+fKZeVprcW0FED4bxxUiq2y75vr6yvoxQKXTPnPAhE9FVPjiuHkd7WXolFFEuWhWoJlgDcWlbimggCAxAbxbtDhOn90GIntmGiTaeCmuHbpDMAugcEcLm0XmKa5pYUr7xPYqYEJihQFay0zJhXXLalDE7tGH6bRP9hNAy0ba3dxOFMkc35vTLxJaCmtsfIxYORZ1rgLlfCdex32gtYV2Au7NuHETy+IlAd7F9y86vZQOpdhX+T3YIkkD9iRcM+1o7YwWH/ZfDsFo33+8V1/ffzmJieKKogM2Mv4l9DpqAV5P/Ghb4T7hx7AJa9nJpsaLVWX/qYILBk22P67CPlWAJYtpgooSQDkKZPwnCfq4sRMErCwyMOLiV48p8sewjz2kwmzjWD9ej/8Mpp1YTz4Q6S4CSMga/4kW19C/iA/c19AhC8ZMxirWD1Zq6gSy72FUAqLwHOtsljkMmgqKU8CR1HpwiMB8xz/9ySFLE/Evc2cZuMv4hz0l+5cYaQFcims07wBkzRCWJlov/UvGU/Z1+L0ADXhPHviPCWJ12L94km60g1uHDWYXk44r047CidN1/Mto+RfsnMEDgHd83wRnsM/Zc2b5s9K2Y0BPsJtdSLXF9yxSdyf7JL/ozF8SvIf9MVPTyA1s+R5yUCPdU2v9BFPO66ei0wciYsO6pVmFA+wi8hcXPZ5UTXwINl3ee4oXCs1gEgTrCvtZUQfKJKiFz9+odcS/cHhEwex2frOFOWiVKL6BFZ9C+OBzJf5FfgDfQXwAfF0q4JZ1Yv3Q4JyMfSo+kHO11kssC9apNXAJVmWNDxRBHHK50AfIElA3QrkbH8v1sQeWLFlUiya0NmO4jq+qFnDYf/jWYH9kIZ75J6zw3TH/zPjQnn+mf2mfHM8aLq/xwdPJ5TesMad/T9D9pnjlYCDyFw1sU5syQI/vQ805xqvQTPkF9hb2luB5xOI48Jko9hXxIfVZzbaijR5fZWsKfbre+hcOmNwG7/yaw4g6ppb3U3zCb+A/Ad04vDT7WNfIgAKKZtid5C/kaeRnZmQp/pnRp9eiDxrttWtbIvTUD/YvZu5E18TUKdNcP6R/iXws6oee/MvOqh8y/2yvj/js7ELqzj9XeQ+QzxmcVHzgXkV82Gj26kzqI4EN3uPkn7pHAOS1aPP94LAI8I7rBpxnf7B/lsl+yG/JC4hBw+VfGBizt94jZQy2ln+uo71xC/6F9bN/cXwIm4IBDFgDQAwgzfVwffYv+kNOy4P8Gva4/Zzz4GBLBfupDnRDIkRyDrxfAM0wOdc6r2V/cP94xPAwdUagx9lR/7XbJ2uwJ9W37eB3th5nfMj8Mw6MuwdFIMuQjDXsjjiBj0//4oMd3W/kfQD08LeRM0YXkvUEle8T3x3/ZJ/4bvaf8xfiA/tZ9QP1EevHIw4mor5o1e+wswGXxarE7xAf+HwTAgTIAtri19aL7Umscn2U/qXmZ63105tG/tIdH4grPPg+aDujv8l+QgqIPIf8hZhIzErgEXwC/8LB6ihpjDu/rv4l4x/X0hM+kflLg080+MuuxJescUfAZLMCZkTbXohGWhujClA7cdcfhB45WcyT3qRNc/ICi4QgweZKUWoKDQK5GSoKMJzgg/bHqRtOWa009f34b5I/NhYtQjgEn0jqtZ6C6EmggCARuLNtKCdSxYmdJv7pu+Ic+M55ytlcX99Zvxhjv6l9+kRGtsdpPfaJM84CFJsgSJmrVEHc4WKYuKVRQYJAQKLMKTT2STJKYhO6MUqKeD/a6UgKZXucNsGCIEkiYGCf6CDwubx/nn5xkmPdD1ourfso8XfZOPbp0+QE/2D56HsDtpn2zv4D1ecUXidBadNM9eK0CfCHz10P7d2FYbSlZBFE0oP2HPR6NIqsdcMJuU69SJytoQQDg1YFNPGYkArjq055JiCz//IkjevjWvL6OvdftvX2h/1H4Gb9SM7Tv1Cs4BeTRYN/I5FEM8YC4nVKYOkaUO0TQXDZgBIZbIrTP5LJTv9JEYi+FQkGLc2wInxab40hwJVolc0JnyS9Ltiq/+RnrCv7oPGfEYPa40Nq4LTHv9Q7Sc0tBLZzCht7G7YbrJXY9wLQaetBFxNRfwN3AXCx9osAYbS+1tSUr9hb6wU7CdA2RI2jpZkDBgvUM90PhroZWUvskwzO4F8ACL3vlYRXbbA8Kc7DrPQvOELiXzSOCByTfY4hbhM/dRHsf0AlCjla/WOKbOhpYSfRlq/DOnwRbZfVv3AtJNF7yb/g7yiSrGlkrczQL4I1xv3wZGPZo0/c64RrfB/2iX/hdLwzvuNfdrf4nkVge/6S8SFbBgHgKCDw2/hGCvMFYlQN0T2hYKLQxG9TDBFH2LvcBwAYmFf5Gdw33hPAA9aj17mCgegJArbBgHP80/sMZ+KvCt+0aRa7PY7wWWGf6OetbIHU5GcxJEIgGu26ZlgH24JDLvwX3xFfxxply5WFzfEvuj5YHvwsGTkeVKTPYI8kOwKgG/sCREi9PFho+E/uV+aUHDoABkd+F3qe5G3WRuzIPw067ob5Z07n7vQvBnO1/7q7RLQm2EkFaudIFJ71SbAbOwnmng59qn+BxcQeSj04ika052ICNPmLcgvYTuQ5jiN7xdAQrVcwaAL4Y/8CsLDHYbHwu9iTGSs+4Fzh1td2/0KOlIcF1mzVe+p43r4v284AkxhggX0638a/sH51GJYZxfpD/oL/BHw1mCD7pG0WYAaQl/Y6/Av5C/4lhmaFJiM5FPeJwxJ8UrJ2AQ+5N5E3ddcPPfmXnVU/8Dmd9RExOqfA5v6D5cM9xXa4R/j/GA4zwD4jB1C1JtUDugrgxG/A4E5WGr4eUIfYQgti5mfkJLRCxx4PFqNjmXxUsqUdD+jyqHbn+g//UvNPx4eaV2DHI/U5a8gXWT9sqnYJJIuQ/T9Q35/YQicJvo218vrpfczmoq1e4JxlFSzJRJujGHuKj9gJshFLlV8P03Atnsd2Aaad9wIi6rkEeFNXPYFIbKSz/uM+7qn1X2qnZg2dw12SLebWfO8/7enaheYBD2ZDD2/FB9aLvZ1D2LAR1gBfgQ4z+wr75HX4mZRkaI9NrB+vY9Ca9x96pfIh+BwL8NfBF9xr6iN3KpEnmREnggHxXetnrbt6gIR9Zv7C30g1kL8Q/yJ/kT8RWcK4g4A+t+VX/8J3xD5dt1SJELQyV8vGuH4+C5+HfA3fG19j+3SbeYC8OU13c/6lE59oz68bfCJkWxr8ZefjZ54qS+BO3TpONaAwY7AUIARQClIDF3XDoH2Vp7M5Nc2Ubdq+9BqKUhKPFGgGEc/2V5JaTl1JXIJ9V0+btAFxStlaAQKOU3ZywYmk3pOCNE/YMhgQ7GiHDP2PcOicIrNR2WQEoeb6+s76cWrTaZ8UIFmkEMiwT58Oyb5IarsBOImqwgjR6Q7DHkaI9bAGIV7ZDFpVaDYQ2AiAaxXUeNCiAgi2mFYN2WeetIxG386gGsUaJ1D6XAUX9H0IBthcMBV0sgVVnHYz7FN/YNMBoBEk9+YEue4tF9AKOCt1Ik/Rx4MCy4kgBU3dfxRJPMf1ZYIOSEMAhc3nE1YleLS/wTT0PtP1EHhJiqLNLgI+ARwAYLFOe2NCZLSjQBX3MI8KnhMw2X8waDiF69x/weDpX/uP5CD9S+qepX2y3tzHHGSQ/jPsk9PnJV7fAFzRGoyWJR+aAM5oXSxAXYcGOPFWYsskN3wv/pPT9mzlA+Bl/dJ/woBq/CeMup7jAwB9Z3zg/hH/0CzL9TNLVvGPFg4XNLQWip3LGvCA/RSiyAHw8xoKDcA2ty1WDUoDdSTYFM1iPeBfYl8GKJet0CTFxLBozwz/EiLyYkrhX8xQoO2k27/AtuD7kpi3+xcXZTX+5QGb/Yv8BK/HfrBPtx25cIrpf1wf7bnYEgUCCTnxneKMPMGgHvdBv4t/4fqTTUZ8X6rr4zXBDoVtodN6mKryPzmhDvvkUKMzvidDb3eI76yfhfbb8hf8IvkL/jTiQxQl1izUfaLotjxB1edNIX9sAj/L9D58qgWydT9gvFDgUuSgMcVaW1sTZlIF3pJBZ/vU59nPK8awftl+7FhSWSteP/l47CsBYoMeWj8fCgHO6H1gPSQTiPZnCmm+YwDToWXIOtNVYSYg6yeb4H25PtohQ0YCdiHTdCfYPs0i0vsTEzhcwJaCQRetUbBFPYFU//ZhmO4NRRWFJvuPvck94PpgenTmn+SGu1P+6QOyjvwz/QvFcIBMAazZvyi/TjALcCv9SxTODP5Qzl39C6BOauKS97goly8CGOc+rmcAivY5fobWaAa40b4Pw4qbzfqyfhzEURQnE40cYpHA807/whAu7JM16cxfrGcn2/aAJFj+8jbp77J+ABRKEJP1Q5PKbXEU0S7Kdfgh28E+uZaMa87ZdWBgkKj6Fw9AMVMt/Av7Bf+C/8z4x/Vhs3nA2V4/9ORfdnT9kPlnu31as0t7AQCO+0We5MNeZAkqe4797umpuhb8y1rJZODLUyNyIZrLbmX3LbS+HaAFIBhrDbMRQG+2GNwcpoTcCf4FOQdJnVi2I9hJtLOz/1iT0B4TiCa/0J5/oo/XmX+2+5cV2tPpF334WH2WX1PBX/wL9s5XjuFdg8zGwx/4gMvdCtEqzB5gf6BlxvN0GBg0HhIgfuafdIgky5Q954Fg8leZf/o769Css/6zjIyHNO1Z9S31Q2d9a7DampiRk2Treei1KT5U+ZU4QEz/AkgXgF63fxngOOP8pUr+pH/hYJ97Cruztc661/Yv2n/kQ+xv/BB5QOYvgGKsl/2LfA7AnvMXrbenR1egh+/JmtDOSt6EfeYgrtTftd5nzafwL9gt+wvwN/MXcifXM7I5Di94WOYI/6J7l7IASNQQNxle4XZxvTf59YbaiZXyQM5f5HtDhit0+cyGrfhE5i8NPhFgfIO/7Bp8ycCdA6gnrQw2UMDJBg82IGwAhM8BM1woVudPYkXCEiwGUefFCiH4sqnYzLxn6FiQuAHohSZYJH1ogEXrHQ/awUDPOX3E6RqQgO4NQKDC1lM/5Vx4PrR/1rWo1XxvFzlMJaoTY/J0HESd79lcX99ZP+yk0z5hcBD47WhrQYWdLKknftinnT3JBQLbsk9ey8mSdYB8GkrBXe2RqVl1+iIgGA6KomKe20rR4yi2T94P3Q3bZ20+Cb2yoGWzf7BPJ86tk+ugi7MfUh+SYj3BZZJxT52rDxIQBmNwCt/dlqnpXmbqRMDjMzlBJThZt0/BmYSMe+BTMhfcKhrE5LCGEKerel+CuMF5po9Vdi2FRAAKoctG4RrCwkqo9Lx12zquLwNbf95/yahMrZX0nxRp7f4z7RO/tBj/tBn/6SEG1X/CKGj3n9Yvqv7T4GD1n7DDGv+5bfGBuNQZH0gO07+wd/n/UvmByWrBgGEU/iVaT0giiX8GX/Q87UIUtOwrkkWes06V/MsyFSocCti/sN+Ynim7SGYuk4GHat/PZzJpbf1hP4e4v3Ty9Hmw3e2v8C/4L7cYxoEYwBHAGLZkPwKzl7hr/VmS42SoxPWtVbKerbkAjwDy+Jc8cednaHfCIgzdTNpzw7+sld9DDyemg8YQhGDLyL/gd3TNgDowR9ySB0tD0yUBCInvaOjx/lwfttoZ33MoRrv/3FXxnUKnM3/hnnO/cxIv/02Bw32dPUttewhg6w/txZz0A3Bkax8FrIfSVAF97Ij1s2YrDD0X1MHM5nVmrFB8A8BV8AfZENaPuMTnZHzIg5w8HMLf0yqHro/XX+uWMgcwZYg5FEXBtmCKbOhssjZmXynvy5Y2pskyMZTvCChHYY0fc2FXWz1J4AGFYkKl7EAFXK4zB1qpSeQ2bx0ywR6muKJg9ARbszaHOg7ByMoHxVZn/mn73I3yT2tAdeSf2I0Z0xWATF1aro97y4P9YmF+7T/y6zyIY3EBURargITVElPM4/7Yv9TDHNaPwpdCnfufOtX4F6QWKL55L0DToVq3BRqUMkx7mAfrZ4F63ffIF8KfYAeAZelfWK8szHl9tGOGf8Hm8IPWa6v2af9SJ3DzfuRd9i+VSSaTN/gU2lcCaOnEUT6EXwl/EP7FbDM0GStbNNg80Y4JuBX6WgGee/q7rrmzfujJv+zo+qE9vmd9FG3ryKcEoSAnJFunWPGBAzvuf7TY63rkD5BeyUMf/C7tzHNna7o90it6OP+0TpdaA9nPFdEL7TsOU8T+NqALQIigv7pLWG/WKeOD7iEHJ/iHtE/8l6eS1vgHCOvhhK38s4J/7p5CGzFyWa7JOrqyJ0D79vqPA59kiuE7nH9qIFrmn85ftIawh4kPmcfzPN83DyV4Hn/B9eEz+I7ZTQCwwr1psfv0/drjewKZe1J9m/GhPf61M+/Sv+QBTeYvZs6yftovy3SfDUYp16REAeQldgCoLRHrlloE26N+Z0+mfbL/yQesc6v34zXJpE7/kozwTv+Sfr8zf8FEU9s24zvrkgcLkBVYz9SC5ACJ90hwkuexE2wsH9wPWsoBkuM7BsOZTiJyLEDA1MscoTwkBvnAJmcAULDMiTHR5RTdEplfJ17RiU9ghw0+0V3f7qr8rD/jSwOWLZrTFS0qwZaxZoIMOpke2TpkWqpYHX4d9FwZOgGZk2b3xtP+YC2tmJDlzeG2D50+k+hqE4FWEwjwHNOm7evpR3GCH+g2TtUsH4MDwTpBRwYEnI0OE4LP5TNSa4/vicPOhC9PMwlIBl0Ils31ubDoC+uHrXXaJ7bD9XHCGiPHQ1soWpakG+IJbKKGk4QqySZxNnjHFEYlrZy8YJ8UHjhxDGei7G6BJiLh4NGf4XOzeIkWhbBP9MgIMAQ5v4dej71zokmSiz4EAckJkYKGxXx9sij7VPSJYi1aR3L/tZIvA+U6KdN75iTR3H88x/Ux8MBFuP6gc4QTpfiDcccADa6dk2t01LJAIqmbOnUfa6qQHPO5vB97CICRoj1bWaZOmer9x8/ZfxSUnlBXtS5z/1GYU3A1+y/8J8kv69KT/3Rb5Db6T9Z1c/6TiV2N/3xg8SES/03jQ8Yh9l+un0GOymxaoPiHL2D9BihJzJZI7z35EYoMhOLxA3l4xfpTjKxQAs3wGwpZ+xfp+yzQ/qP4drKpzwCUyfb9bIkNvaCYSE1c3UsxFHtwwSbfQszFv3CwgH/7C/+ixJd9aY0zPYij6V8ctyuTF+AQ5rK1k2BiaJ9nS6QHouBDa3znGkjisT3bp30qxVkcAAJQ7bPPfpooJzAKOQHYYNW/4KPzdJ336Izv+JfdJb5bX64jf8n4gP+E/cE94N4Gu0HFp/KXAD+iRR0dJxg0/Bz/2SpcmcCHnwYIUfGEeHz6Tw8h8PsysERMR1pDa3zgfUJnJ6Zn8tlpnxRyxD4YL9iJ2TuOD0wjF8vOWmiSZJDvxq7dmq3roxDjQMstULUoAiwLRnmND7KbYQic6zmvn97PUx51fctXLHWu53armp8xIAktM+tS6RposVsnm019N65ZULTuGUObaM2OoolrAbTi+lIoHJttz19sn9voP3dG/klx2Zl/pn9h/bIFOK8x/Eu0srdyC7W+Msk+/EuwkWCokF+Hvpm0zxRTYFNm/pL2iY4YdkmL4so6iZ7DzBzokH4N/5IafBnfJ4j5muyU9C+hOycAps2/ZP4SrE1acKOtFf0qtzCCyOlBkR2HCwLtdQ1ZK4yowym4FvwD6wf7f8miyO3LAO4F+qCaQGtNYliY4V9g+aAbi3+hgwJ5TOqHjH+hbTfwL+qHnvzLjq4fMv9st0/ui1vKU/JHftzxoQINo5WfubbR/mN/YN+Tmf6u6ZvuYEKHlPxTPgL/Qv4J4wkAi/VjqBB7BbCWe06OSzurQVDrikX+iX8xW9fMZ7GrAVKQOqjr15l/2r/gJ/RabAcgrN2/kAfSkkw+GTplwZ7zEDb59pSFwb9YjqZKRPC+U6RPiOYr1xLMd/JPBszFxPOc4D5ZU0iXL5cun2yB69tbr4dZmFqXLf9S80+IJuSvnfVfApF7Un0LmNZZ3y4FbDXgFMx36tuUuEqWGH6dQVY8kpnKIDwYcNG9pnpGdkJuQcs1D9dH2TJPa711IqPDAOa5JYS0fq38Bf9S9Z7Tv5CDBDM7YhfviW4uDD1r6pG/6G/2cyt/qfaJf8j6iMMf/Ge7f0lNR08mlg3Yb+JfvPeFHTBcC/tM/6LfB59Ygn3WQ06+T+QW4V9SAmUcRCKGdFh2QIea+uT0L7bPDnwi2dUNPiH/0uAvuwRfGnDfnbd1GWnXZs1eZTYyCSeJaSTZEZSjbTYmgOUjwTvo9ThNJ5EwD/R+nM6yEdhkMHk4I2aDACR4g1XghATBKL2MgGBAwgHKzWs84toC2GtrC1OACpymwVji1NdJiMWPx8RUWiUv/Jz35dFcX99aP+tbdNgnz1l3qW3CEs+5uK46HzDUbA/QwpVccPLP35xCEQBpccI+sR23CsmF4+zTjgD7SEzMHqgTl7G7ZB4QmOJkMUbVe5pnLXI8WY22EUSXqyg4oB4Pg3cqalJviOcABAEKOgMHJ82eQKv9wp4hiYmTRVqhVtVR6qELw/6jFQWgIZh0OgFXUsz+498EZq6ZPZZtl+w/tLlg4WXgZ/91tyjHfmvff9znZv/1zn9mIrIl/4kPbPwngNiOiQ8UNp3xwQdLekxUwomwO/svNFnEDNe+4ZSavRBAu4S4iVfyLyR9xL/czxlPPRjH7FXimfyLXsPJbwhKA5y1X5/Y40xoFdBj0WYzChD6D+Yrv2sNH/yLngOkQ8PSoEz1LxxSEf/Mlq33LVujkpHHdyRpByjIiag8B7iyQgygZELgX+JwIIqpln+B2SAf1u5fKM7wKfhAGGk88Cnt/oX4zvt5+rd8Smd8x/eGzubuE9+JD535C/4w9m/Eh7Qj4sO4OgHT8UF2YyY0A7rkh5eKRRNFR0xjhYmZLWwxOZwCnqnCDDVhiiIi9BEfsCdrAQHM1PUDuLB91vwMcMvxoYq/8zqDdypeYFa4rZv8TPd4JQMyYKAzOVDfk7Y28jOutz0/6/KACMDBYGGjvxjTJUMUHtmJkRL45h5FC3YI6btdTa2PsDF4UMhZ54+pkQzH0bVaxFx/sK0Y2CGQUteH3QHocrDbmX/mkB2/Kfu0Hh7v6vzTA6468s+0i9AwDXYZe4g1BRQ38FuLUN8zSXKQXyPPYbCO9ngBWYsWwJaSfwH8172hsG35F0B55y91/bT/KYIDJAQ4Cy3OzK8pmonvsCixYA8t0Friozr9C8yd9vwFJlgrf9Hve/CEHnn4SJ4Ng8brQiu8gJn0L3x+tLXFJFj+mz+hZxadMdgkYFbaQTJk2vOX8C+j6yFnd/7SWT/05F9CAmHH+5fs3Gi3T/Yf9zfZzNgD18kgARiOaBYygGaZfAT7KWouDXKosgvYDPIuxAf8Z04KJj7AyAMUzAmh+APeG8atX6f9zVoRvzzVu7JbsVnsjPVjEAHsXJi94V+kz9yWf+bBRPqXHG5iPTOBrzCcrH9WWXEAM+7A0n7uwr+YaV2socna8CD/xOdk/sl9m6B2e+JNvsZxTb4CSYaYXi271b7gHuVwCu4V/gWZG66vs/5LHb09rb7NFuD2+tZTy2t879G/cL91PwB054jBj0Zy6ola9sP1UQyvsbxBe/4imzRY5gno0Y7qwyW9Pvx4dOCRl5JzsH95H2Ic4C3xnTWgBmPtoy7APmnpx7+ERID1E6s2JbGI96Degk1H/kLcy/zF/qV2HuREewwp/QtrGliCmOLKOyzzUP0Lh53orAIuu9ar9RHvzfUBSHqwXz1cJcaRg3T6l878k/3X4BMN/rIr8aUBs++7owuHS4JHQUJwI3HjwSkL4sAg20mHJvEGWMvTUTYvr8+hE2yifD82R2isIHAd9Hqey7bAnETJiQ8OnwdOilYbtCjY5Nbu0IkPjoNTwNRjSMF8EmK+szV4mIKnzev2RTl8kHjet7m+vrV+FE6d9omNtQO//BwbJTvFPklqUuOBBMCnkrJFTqhpY4MNykkRCXGItqKFFwkHjIAoQkPbCX0RpkHSHkaxxmsBq31KbRHo0J0A5KPg5qSQxNRtUfouJFkkUpyQ876cYvFaAHFey2dmwFokUEAvcssMLQjjlSiR2HBtJLkEpxFKYniP1MAjMYN5x/fp1r9guAETnbSH9DkkaRRdFBuwI/xe1meCQTPOWnYAnNxTs2VqC0VqtbXvv6CkN/uv8Z8BzOwp8QF774wPtCcmcEH8o/2YRDH8C4zyKJwyWVSOqIIIwCQY5exhwHGSyNXaV9aAlX+hNYVTZ0/9tPA/WlUkq9L7MqASpRDFOpMkAQ05WSf+wXjwlGL5Deth6n1ikuS2+xf8AcUPzBWKHuI2RRAMOLdNypcBGADoAczYv+g7KoIGY7cOReE70gbKfcCX+FosAC3/Moh4TaKvQTe63gTz8bM50a3dv3TGd3zl7hbfU8O3PX/JtsCcJEp8MOvZYAvT8cbYf5IzcYBCgUohTRGE73WRw6Q+2cg6FePYHPGDzwLw8jpXsMxT9Ko9UeBn4QTDBbbMQrWv2j5lIy1grcYH8jbWOQ4AYjgFqFHGG4prrgWGBsCz7U3P8R09SEQxaoRsG5uF6ZCdFbC+0LKLtsNghMd02ohroesX3Rc85ynbKpyiLUo2KzvbuAGWd+RnfB8KyNSXpHDiARjVmX8aqNsN88/QJdw0/0z/Qm7MvcC+WevMX1g/2gMB0NhD5AfcBwD1yF2iOKbwBUQz87Xm14BorIuHaMm+ouURyZpg+ifrk2I482uzjqp9JmhIkdxb/0IRnvqLfCfsGl+U+osJuuA/aWHkNZ4WKv8DoED+klICHrgl/4KNMwmS78j7oSGFL7E2Wq0fOLSwfVoTMVg9cR8CkG6vH9h/u6p+wKd2kGIOWgAAIABJREFU1kfZcYR/oB6JIUCazC1WVbTkB8uWfWpNS+efER/WGOz1VDXHF/af6yP7WzGcK1kClpVzV7cuh4TCer2XWWjVPpkiGn6W9uit55/4F95/c/4FXwZQTAwjXvBI/xKsze4hGxxaeMKncmgkJlrrV/PP9KHkn9hnMAvDlpnCTX5lppSuD7tgr+BfqP8SJASY7qz/+D57an1L23lnfWt5iRofuGf4F+wpyS2sh+OD5Ajwn1BUyUHYTzEwTzVF1kf6m3tnRp3WGdAr4w37Kob0IXmFdEv1L1UTERvCl+FzzLok/kGgEECPlp1bVGt9RBt1yu6wftki6/ig/dCqjwQu4kdcH1G/632JoQDWrD21G/kWftH+Rb6S+Bosvw22CQ4+qYvIsexf5COi46jbPnkd+Qv1mwdYePhbAJb4lziwDf/Sjk9k/tLgEzGwsMFfdg2+NGDezLu6QoB6oDUKHEwYt1z1GLKl1WOg2YR2osMtmJk6Bnkaw2lojlyPIicozXlSn5+B9gMbi41JAuDR0Bb2jgTSeiw10cXBBG1WyU3VBePfFii17o7oubXQyOfYbHwXnAZJRHN9c+3o+sr6kfh02ifZb14fRRA25rawSpOGjbB0CfaJaG8w3BhisVr6TASqtEdOdfhdnwcr4OG8eb/UwRuk5JKJR7T64Phx5AQiHiTAJGg8gt1Cm9BQJ+vsEYpvnstC34MvaGFgepyKGE9vJFhWxgX7kJaCLFRImGlh8yADdG0AG60tFCLlgH4ENwuda18h0rpO35HTVAI3iTHFerT2SsNC+49Ay/5LnQf2X+4rvgffm/0Xf0s3SSfmnfvP90s/b/Zf4z/3pPhAcdMZHyiQM/6RzNISCfMH/+IiBBF97SHin3VgKvN1qAoLD7Wh9QMApLJzKboi/ikJ1X5DE26JWkcAxNh/IeJfE2e9X07hwxeQoFOv0WIU/iX0rHikL9lW/8J7cHLtYr/dv0yVfxEzBn9HYUSMxbemED7+ION7+heYWvgx4jvFoicFonkHwKi47HtTE2fYH+FfmDofB3j4l57i++b8y66M7yTtnfkL3yfjBUk+69eKD0y8VP6ShTJrlaAsBRBFGDGDKbz4fdZxsVhWXlPFCmILBzfOX4gPAt1omfJ0WBgQute5fsTByZIyMFBAfNfrPUgEH181f2LYUIBggMusMWtAgQ/YQmEI4OTip9oIa2/g1vkZ60fnhKaVEkPE/OI7BiMwtIYA8CJPEyusgpgjGVBR2YYM4uH9YhgGwAMDUZa5+B6tIszTU/XZtFqRfyZjhuvrzD8p/nfH/LM9Jmb+2e5fuJfsaa6P6zILSHnHVO2/ufIvrB+5Mv6TPJycgbie+Qsadc6vaY2vewitMPIF1o/Ji9YY1Gew/9rXzx0wPnzEv1A0h91RlHvdeulfAPJhzgHaYp8ekCX79NAK2VMygrAZS3IAtFZ2Kv4TEMbDb2SbCMqHf4luBOoH7g12AusL+2T/4TvIQ3xvevAvnfVDsGqCnbqz64eMD+31Efsv66Oc0puSANHmHPkY67dE16fEzP/NfWBf2B8boAiAl0NV1j7iQuhNDdT+XC69PB7kuNgKfqg9/2StgtnLvd56/jl5Mvnn5v1L5oYwBtMmDLjRlqj8mkNhgz+yTwZpDNMEYdYPeyEeEh/c6o0Oc23BdnxA35z806AvNsI6Rv4ZviT8Cwcd9sd6XT7XWf+lf9kT61v2Qmf8gzmJLaV/IT78pX8hp1ju+gEQzf5FsZr4gG3kfWTvk2OkfVIz53A9gN/cf453xAfZHfWDNXflbwBhY7Aa06wDQCNPMvu2+he3ZevBHiY+ZP6CfeZecX3EvteajhzNQJvQ6Mw4gu3kUD90vFNPf+q08C8xCAuQN+JD+hdsinszTPYJm4/6iO8G8AkJAp+bh3M9+ZdOfALf2+ATDf6yq/ElM+44BSKJak0JAVizOCUblX76QKKTvYOTpC2RjQBAgGO2Ro9bENW+U0Uu+T23AtTW2hQdNcunngzyuQQddDWiAAi2UiRC0SKU06hi/HgAJjgtkgaPga/P4XRw3rxf6s10U8qb6+tr6xfTkP7SPt2WIfskEcRm0j45AfLpjn6H5Bnh4xD9V8tqpVsT5PndNQL0+DeFNafUSat2sV3tc+gQEsxgpPGwfYq5kkw3WhhgLZCME2w4cQ5qd0y+ohXBrSh6DZ+T+4/ASJJtIFuFEkwW2Dt8HwIte9P7T8kcJ2QEEpKgYfo+tCcFe0NU97b95xNgTnEp2ERnR0/CGnzop+jBqTeJLsELOwkgTiwKfa8szDr3H6BHs/+i9abxn3tufMCGe1q/9C/EFwru9J/sl27/Qita6BkS77I9HpZRiIDDPIs9Fu1c+BexRBTrKFIBUMzSQmfMrAX8S7TQk8hyIk2By4MWS/5NcrtaSbhjnQo8/Avi7rRSAZ47dqoYSv+CwwFo41SZ4o6pk+FfiO/oycDsQzMvYi1xH83K1fIlfDcK/Yjv0epH24nbIuVn8DHWzKlAjwEh+xfYH+FffEpt3U8Kh7+M75vzL7tTfOcaespfsAnLNKDjRPFSr4/7Fl0C3fEhdH85mAym1AjFB2yPYoriC6COFmlLLdRhEKyZ/YuHlWgSsArgXD8zrWp8WFXjFeApa0Hbs7V96wTLaGGLlk3ak4gPxBWYoLQKqQ4LuQTp0o1S4WRWh9cvtBGJfxx2cX2sK5X0cBXhER8CfMn4wDU7F6tyJ8EcDb0tCrFoCx1lwDFbndgX2C73AqCvM/9MdiDXtzvnn1xDT/lniuaz72C05vURb/EbBizZf0wOVUEMuIIvoQUZVpbXT/6EwtetzgDhaF3p/85f9MBfsTZmiWh9WT/2fdon+2+vgcH25EEBGxpmcTCQuQq+pCf/gn228mv8i5g72CT5EXbCWnJ9ADi+PsA8hk9Upn902sT6jRQrdZX8C7/rrhx01Fr5CwDnav8eNoucAA/er9O/dNYPmb/YB+7i+oH8s6f6yH6U/LNqHWd9xHdOFi8APWvJPmL/Yw9ox3nSt9YvwP+YIsq9y7ZE9g/xKNoNq3+RzzH7zZIN1T4ZhlT1RokhHDTl+vlgV3aY/oWc1ppksB/xL9in44NkBOQ7nH9W/xKgNLp55JJoISo+SG8ZoMfrB3Cv+g+9S7cBV/sEzAeos3+pmn7t/sXxT58VrEuuJQ41uDftz7XXf+lf9uT8rD3nzvrWsaXqqYYefOQvOQXaQC0HhdVnsJYJoBLzDXyK1W8gq9ZHPOf4QDtyrY8yPuBHePAa1gZGHfGd77NJ/uL1a8tfYNnBmMz6yGzJiAVrlauMYIq4tRDjOWJJ5i8AiQBy2WoPiIffI/9J+8z6yCB2zTeo57AzOqpWCcSO/CXsE9CYOOmW6T7gXxr8pf/iSwNWLJnXNde98DEdKlplR3sTZbDMybK0R+SDhMGnyrToKRinDh5OIrUHUq8kxfozyPJZwYASQ0GbPwVsPepdSZtbbSprCFYU4vjZcotjhyq+eHG0K9FaxHPZ3ofjTq0cppnxaK4vJgP3tfXzKaOcdE/2iQPPKUnYZ7c4O4VraCOSEHOSl6BxgnQkjJxyxqlW2CeJKPTq5WLL0MIAe826GqJw2z5p6a4ttyPRqtFz0VpLSyx0bbUXSWzYp0FoOWnvwHjgNQzBoAAOAdflStJi/2UxzPVNkuYPmkb5GKrXpwZF7r9obwtWTkxkjoSf63Oyw572lNzu/Wc9Fu4jYtHaf2iEsP9IyLlntKxsbv852W/2X+Nf6uTxPdW/zFE77ObiH/sn9t9k+89sWSL+WXvMBVjEPwB5ClemBCZ4zh4ZrSIVZi/xj/3CwQEnwMQ6CibHP8XNmJYY+2+IABn+Jv4h7gxrlkKKxBtfwsAD69ToM3mO9sye/Aufj9/AX4SvlMYsmkEVTOS7L2P98C8SPs8E3dNkYeUQ3+sAG34G8MT1Wd9OBRv+M4dlJEjHvbSejvW64uADcHFz8Z3r293jO8DK5vKXHDZDfGBNY2JnZT0rPrBWeX0U3qwV7YKp7cNzrOlspkKrsGbSKLYFY9r5C1rDWj/yHMTJ29cP+4StgubrfDG3Wvap1yfQmgNs+FlMCQz7pMBnAcdkfMA+ZVMUSC0GhsAazQ1oDXvK+Dd0aGi5Ov5p/QKg1ARU2Zh1YHV9POIzIz+j/ZtiO/Mz9LF4sK9yuvbm8s8pYhbuCf6FvGJz+WcOWLNmF/uiLX/Bv8yd251fk79gQ8EGqRMdAY/Jr5HTkJ0wqIGYH6AHByfxnviXYAAHa7M1rItBFPIv3a2m3f4lQNlYv878hcIb+5w7D/uEzRJam7Tnef3QIvQhoUBX2Sf5RtYP1BQclnJ9+Be+b7L3/3975wFfdXm98RP2CCOQkAACIiIq4EAFUVw4EOu2VRTRiqJWLR1KHbUoti4KalHECYq4xVGm4sKJqyjIEBkBgQABsggQBPI/3/O7b7jETLX/Bjy3Hz8lyc2995ff+57xvM95nqA5BpgX1i1xEHCZdRL6B8YfwwhbAKxK6x92xM9o//0v+wfTjiulPwo6fvz9iJ/x8YXYy/6L+iNyhmpM6n1B9xhQm8PXALhzXyw/xFi57LUQX0J/FOLLau5f0fqsawcsPCfTxlI5wEFHMc+E/uPJFjAnk7l/MLcI+PoAdAwACO+54/5pjtH7h0ayGYlY7Rutz3BIHMwyYN2G/MAkCdcXaTjv6P+oP+PzA/kq5D/e0/JfKf1fiC+7Q/8X5YeMaP/FtGDpb/kbcH3mHq9rJMTPwIYuqX6JpoQUVI0xuE22I6ZXacC7smHpU6L9F+uPjGgTHTISlzgYjFhHxBzMtdQMSeN5PveU/Kf5gYNGADTMb2zqjekgy39MxOUU9e8cVtp4tF4HwLKBh7oeG+r6ZL3hZk5s4TNHGvkNi9Ynnx3tutLqF/qekP94LeJRJDdB/RIduMbHF9Z2SfhEWfWL4xOOv/x/42cJyxbPKzQBahVwDGNypncCZVtPBmkWrMDTBwVjsFOOkO3IQZHATuAgQRPMQ7PB1wQamgQ2MMKaNC6g7GxiCl2SPr/Dg1NnTgtB8yN3oNo2SkshAL06sOcIHtBmw1girDwovFCISRD8nOARRif9+nbv+0fRWdb6pBC002pdU6whkgTFQFif5qak6xNXxfj1SSPNGAuNjK1PE9WO3I9ogMP6xJUWFgRAoTXwltyicVYeYX2a85wy5+yEOrY+A2CGoCvFGGwa/h99CnNTjtt/FPy8d3BEgqrOqdgmfU3G8yIBc/ZfkiVLCicK/LD/SJbBrSt+/4VTLpIr+w/dgvL2XxjfiL++//b+W70uQ7YVFsi+ex200/3z+OLx8+fIDzQFsFFKy3+wjsJpP/mP/Ref/34YXzbZ/gssChqxyI0TfSE9CND4Yk1vyH+6X2EyMH5K8RriC5p35cUXGmlzdi4WX4ILdEnxJXJ74zQ+AgB4H3J9GJnlwIFDjIi9S37fZKB/aKZg38Xn9+LxhbxbXn7nYGNXyu/mlldG/UIMNF0idE21fjGGSVz9QlMaNT914uoX1hxgJ86PKpZtDCZc0PUwKOayG+4fbKjy8kPEcojqM1hZgALcR1igsCUt/5EfYpITsK5gkIb7F67P9JB0TA6QD80k3juqzyJ3dJorRqUA/jgMi6/PQn4wlkZcfcbfJoit2zSFfq7y6jMOd3e1+pM4Ulb9CdvfmHfKkmPPBVZcqK/Jz3b/9D7uqK832ZoCGIV1wveNVab3m7G2+Pqa+ML9M9A+Fl9g/VckvgBE11F2SkXqlxBfiG2sMQBcY8rpe5pciX6OACLQP/DzoGPJ9bHug/FKfP9A/cLXAHjmVqo1TXn9Q6hfqlr/EOrP0vqj4vUn9V18fcY95wFLaEd/FPVcMJEackjC/tOYYvFFgRQkGcL94+9PvCmp/iwrP1B/sj7D/gv1Z2nxxdh2sf4PAJDrZjyezwTLLj7/1dQDIIwo4vNDafUnwGa8UYOB0+X0fxx67U79X5TfS+5vg7tvqF+MxRvr37l/YSSeCRlzqo1JKlC/cBDHlE7ID+R3QMJo/8XXL1F+sPxXqP27khSIL5nr1pjJka1P4kusP4piluY/XZ/kB9Yn4H4EJpP/YH+rg7I+mCqgXzI91Zieo/VHsc+Jrin4BIeZO+ozDrii+BImHkL9AugcDiG4rhA/o2mBukX4RKhfovWpMTXWH5WU38ljjk9E/a3jL/97fClh8YLZhWwwggIiyzbuYTpa0UgfhQQIO5uf7xEQOE01J80Yg4Bkwu+yKU3sGDFmHIVwlLUZeC1StRHh1JQTMTYfyYWgEhUVkfsMCD9JiiISmmwY+zBxfAVHEAUHYedBY9NUNzTf43eMrYTmizIHOOHmazYkr+nX98u4fzaWUcb6DJR51l3QyGN98nu2dpSVWNL65ESJ9QkQxml2eeuTfYB+TRMtTHZen5wMNYsAcfQ9NAnCpEFkGN07238xvSgSKPsvKoQZf4hGGUq7PsYW4vcfY0ql7T+KmgAesP84Vavo/gt6Mf+N/Ze9cY0UbNsksxfOkC3bN0nG2nT7G8z5boZdW/6mHNmwOUfuu3ya7NWyQ6nXN/LfN9rvXd77tp3iy6RPn5L5330mfzr3Ptm6GYp+NFZWkfjy8fypcnDb43a7+PLk1KEy77tP5baLxv0s8XPY+IGSVC9VLu391102PwSx9tLyH3s60tNhjEkd7mK5s3h8Kb7/QnyhQSk5/6FdtCO+2Am1FtfkMjSEshXcZxTF8p/Gq8ihNct+J8p/pccXxh8ZraD5i3T6Ss7vjL/G53f+BqXld2oDmkxjGZkeYPMK53f+hpXZf1UtvxM/y6pfGNPipJ9HZN6QaLmAuE/M4dCxpPoF5hz1C0yJqH7R+kubjx31GTpoO+4fzQTsN55HHgMwYZ0A0EUMCdzWo9rO1nNRfYYe5+ZYfVZbWTKqR6b1WWAMlrU+aXLi6zOYOqXVZ+Q6Pn9gXqU2S6twfcb87q5ef5LPy6o/GV+F3U6dyp4E0DMXZ9Nh2lokkF68vjYzKH1t9l9UX2/U+rrk+iU4d1LDh7VE3Nix/6rH7l9WheKLAToI2WsTV9b6LH7/iBOl1S/hwB0GD/1DWfVL8f6hMvXL/7J/CGN7pfVH5IfItTfKDybAb3Ea19RtVhuW1B8RG9l/7Mkd16f5QR17S8oPrC8zUtI6MDqUgfRQcv3JZwEwgV1NTRrdvx3xhbqM2LSj/uT+RfV1fP4jX8X3fxwElBY/AWlD/IzYmaXHl+L9X2Xiy67Y34b8UFp/ayaR6GRqLuD6iC/x/Xt8fInv301WQXMFIG0wU2K9wfYMI7SsTw4MIBeE/EC+Ib5EI/1R/87hQHx+p56qH8t/5C4emEw0aaqAnE7O2YivrmGwB67P4ot+zQGCxSxAZ9N6Vb1E5ETAJ8y9nHwW1UzF+yPqM66veP1SPL4Yw7wcfGJXiS+Ov/xy8CUD7kiowU6bAiGg2pwaR3bRay0YQKNng3CKYieDpj+nIxO6+GEjcMISRmbZDGxgCsEgxsuG5SQWO/pohCLaxGbjbMK7gBQRKk/C4vUoEILtdDCx4LUjbRgam+pFwSkSyKwhUIjDdbCx/fp+effPHPwqsT7DqXT8+iQ5GhPF1nG0PlnvPIJeUEXWJwUMxXlYn4woUOiwz37q+ow0RNTdSfcfJ0vx+y+wKOL3HxT3yuw/+xvo/9jj/83999mit2TEa3+yv238o36dRlK/TkNp3qSNNG3QQlIatZTTu11myba0+DLqtcEy8bPH5d7L35C0pFZF8eXGJ87W+1lN7rj4pUrFl4kznpRHpw6W/ifdKr26nL/bxJdNW/LlqpHHSrNGreSq0+6QaoW1pGVy2wpd3wT9+y5fvUjatOggCduqy0mHnC9L18yTG8acLYl1G0nbZh0luWELi997pu5v++Wo/c/c5fIDp8qVyX9hJD9+fVJM08jYmFcs/7FPaUj4XkXzn5lYxDRkeR/2Joy5UJz/lPwH84mGy8TLY8zCEO9osornd3JqZfK7jUXtpvk9Pj9UpH4JukTx9QuHM8EEI9QvNM00UlG9o2OpmjfKq8+MFR53/2AelHT/fkx9BhOT/BetYwTJd9RnvEfx/MD6rkx9Fl+38ffY3epPWEfl3b/4+hqmVPH6mn1PTRIaZOrrkuJLefW1jflrvRDql1BDMEnwU+trAGMbwQecxmU8rn+gcS7eP1R2fSLWX971VfX+If7+VaQ/MtmBYvHTDHE0ByB/EuqzIAMT3J4rsv8ipqzqkMbiSwTWYQTx0/s/DsJZn8SLyIBgR/8XtMvj8x8gTWX6v58r/+1q/S1AW1n9A/uPw7RQvwCe0b+H/FBafxTql53XpzLt9SBoR/8e9l9kbIFJjhn/qW4dk0LR/Yv6nZ37o2jMHgCYfAZ4HK1PwDnyXyQHktQkvn9XrUZ97/j8R3yJzw9ZANal4BOsJ2IbbF/yVRjprkj+K2l9ViS//9T46fiL40vlrc+ENSsWF0a0VLQUttu8NwkiCHGHjQ7yzkakYI90NaJTV4CHMJaB7kQ4YeU0h9PlYO0dAAXoumhoMK8fZu1J3DQlnCyB2vMALABlh24PGMfnQ1eI5MKpVOSsFJ1Uop/BZyFZgbSTKEzc16jaIO9+fX7/9BTQ16e5aFbF/bdy7RIZOeFG6dHpVGMAdm7XXb5d9rV8teh9ueKUf0QMxYStMnBkLzmpSx85retlP4gvq7O/k0Wrv5Tvt2+WWQs/kY5tulkhoLWFxY4Nm7MlO2+d9DzwXElUQDAtuUWF4suQZ/vKynXpMqz/JElt2vxHx5f7X71eNm/Nl0G/fkD+s2S6PDrxFrn1gmclqUGyXcuPXZ+5m7Ll24z/yJH7965U/Hzizb/LR/MmS/5mdbGLPVKTWku9WonSvuWBcnb3a+x6S4qfg8deKOmr5xoDMk1/58Fr3pHRU2+Xd2ePl+779ZZ1GzJkRebiSIMlZ7m9+jVnDJUjOpxqrI+QH1blLpXlq9KlY+tu9pyquj49fv749en53esXr8+8vvb+wfsjz+/e33r/7viE40s/DT9LyFmXUQhNHSAsiDiiUYf2QBjVMZ2WovFVTlGrWUMWNGzC6T/uM+hrQWnlOebmogwXThqhPkfjtcyfqy14zDUmuNWFuWmAOkPF9T9YCgB/zNtz+mOAnnb1Qeg2jMjyM2jYvEeg/5sTkzKljD7q1+f3zxxVfX1W1f331dL35K7nrpA/nHGfAlCn2L69e/zl8s13X8rwSydLo8Qm8spHD8vkz8fIzX3GKLB0wA/iywfzXpOHJ9/8A9ZeSd849dD+csnJN5UbX9788gUZNfEmHf38m5xwwAUVji+fzH5HQayXpO9xg1Tbo74sWvOV3Dymj7IFB8iFPQfJtJnPGYsPVmCKMtM4Of+x63PKF0/IuLf/Kbdd/IzslXJAheLnnG//I4PHnSftmneWfj1vkjr1asnMBR/KupwV8uqMR+SEg86Ta8/7V5nxE8bepoJczRv1Tcfr0uGHy+EdTpYzul8htz/3Wxlw6hDp2LK7vPrxI/L8e/fKkAueky77HrlTfnhu+r3y708elbbKyrul71MyU4HaCZ88JvvscZBprzVTxmTjxKZSr3YD2a/NIbL9ez3QUQam5wfVropJRHj+8/rF67MfHz/ZR15/en3t/YM6TEPe8P7P+1vv340M5PiE4y9Vsb5OWPXdwsI6ynaDKQfoZS6a6BYoOwmRx8jCPdLYguIOGy84Q4XvQbuF1h+J8xcWidQGHRhO3E2PZ/16o2CHEZAgOgoDI0Jga5ozDfR/a2SZm9cxwyb6u/kKzvG5GB1BM4T3sveNjZIwZoLYN8AfD5g2vD+v7dfn98/XZ9Xef/OWzRQYYM0a7SGd2x5hMeZLBXEa1W8qx3Y+R2pVr2vjlotWzpYu7Y+V2jV0vD+mMxUfX9bnr7IRAoRtoce/PfNlA41uu/B5ey1o/Zz4tUxp+4P48tHcyZKzUXU0VbCXUQNAzjcVYMtUxtigcx6Wls1amwi7McPqJSmYlFhqfPlw/gR5aNJNcu+A16VVs73k1nEXSfqauQY6wvab8c1UA9uGDZgoNaupdqH+l5zUrELx84XpI6VLu56yT+tOJtq8RXUBbxh9lnTe80i5vu8DMv7dh2Xjljw5Q0eKS4ufEz8fLWOn3SXXnDZcDtW/Z/UEjcHb8+SmMecZiPbns0ZUOn4++dbtclq3S2WG6gG+pmDd3/u9oFqE+8rNT5wvG5QVOPTSV0u8vq/SP5RqNQrlgFZHCffvpfcelFVZS2Vp5jz9vSieh8e5xwyU844a6PnB81+l16fXL16fef3p9bX3D94feX+r+qGxnt77d8cnHH/ZtfClhKWL5prGHaLUnDjRMIc58OCGFoQweR4z6TY2pOOoCYrKx4NtQRyR1wCowwWKoBB0wRqoiCn6FIBqNMYBbENzi5FWvuYBaw+gjsackVnGZGHU8Xp8liDyyufDMS1okQEI4mqDFgvNO5+H1/Dri4w6/P5F5im+PqvW/pv42Rh5bvpwefDqd+S2Zy5W0GZZmaw5dO/OO26g9D64X4nx5dMF02Tz96oBoqB+3uZ18tL7I6Xf8X+RmtXrGSjVZd8eJcaXfnd0EcZtK/IAfIP5xRju8AETJLlJxPi968UBOqJ7uNSv3VBGTxtigCEx884X+stZR14p494aWuLLn3hwHx0J/nu563PsG8MMiIS11+vgi+ywgviZkb1IGtZJsde+9vFTpFOb7spevEeBL3U7rllvp/iZsyFLrn6wpxylY8k5G9bL7KUfSbu0TrIw42vTEryl71gFRiNNttLi5+NvDFFTi08sFvc59lrp2v7EovhyxYijDahrm9pRzjj8cmnfppOBpanKnovff1NnPGujy3u3OECaNW4lLZrtUZQfNn+fr5/xOP2Mp8uJB/aV7QlbZNBjZ5jO4DnHXO5ntbPfAAAXLUlEQVT5QeOY5z/P7wD3Xp9FYJTXn15fe//g/ZH3f1Slqh0fczP3/OD5wcgGjr/sNvhSQvrCOYWAZgA7CC8CrDGGxE0GSMPlZfWaVTGXK7XYVlAs/rSCMQOAEERCYaMEcUts3FGqA+SDtccYGOJVAHo24x4D9EwvT1kwOB3xHEA+RmlNdF8Zf3wGwEG09GhSN2KegZstQJR+bmzBGakKTm0w8YIAKncJqqtfn98/X59Vd//dMe53MldBoBFXTJOsvLWyYct6+eDridJUR0jD6Dv7mJiBCPOkT0fL2T1+J70OuaDE+HL9I+fIagX/iAk8AOMAhohrx+sI6Dk9riwxvtSsXU0ys1aZGxW/P3LSIItZF/a8zmLZ+txMWZ+XYaY4mPPw4D0u6fVXY98Rsy4d3l312g6Xfdt0sRFbHgB8Q/u/qmYNLeX1L54x5uCHcybJrCUfGqCYWLexacqlNWpbZvx8W0dvx0y7Tbrv21uuOuVu1cvbZO/fMq11Ufyc/MWT8qyCoLdd9LTk5mfJKGX93dznCdmjafud4udrMx6VYzqfLt8XFsj9rw6SRQrahUdaUhtpndLBAEhGX9G5K54fGP19b9YESUlKk65795Y9m7c33br350yUByZcK2fquOxXSz4wtuKoa6ZL4wZNf5AfXv7wYXnlw4dMJw9AFZAz5Ie56f+RW57pIwNOvk3OVqBuioJ8mJdc1muInHzoBZ4fPP/ZcvX87vWZ159eX3v/4P0RTt3e/3n/7viEKEbj+AtY0u6KLyUsX/JNIZbyFMAAZ8lq9GAOmjGzCtB6kHt06/gjYAbBooChh+UzOngAZ+Gki9EsWBiIrYeCCsvx8DwMJ2CgbFHGAM9jdIGRNJrZ4I4HWMfvNlKjDEA+gDoeOG0g4A6zhX/D+uPm4FjECK9dgzaPXA9jcrguobHn1+f3z9dntE+r4v57/ctxqq823Rhn1RNqy9h3bpfZSz6S4ZdNMX2z4vHl96OOVx21y82kAkC2rPjy7tfjdWT1r/K7U++UYzudbfGmIvFlwcovZMjTF8nxamQx8Kx/Vii+rMhcIteNPsX04Vo3209Gv3GrmWi0Tmsvx3XG0XZH/Hx48mCZ8tlTMuLKtySpXsSUg2lcWvxcuma+/EN14wD5br1wnDRNTDM9v7W5K+SvOn4b4ucfHj5R6tZqIHf89iWLn9eMUCac6sPdeO5jJcbPFz+83zTmTjiojzrD9tHx5A8MUGSslzFVmIW4wg48416pqyy80vJD5vpVslH17patWSQzF78t5/X8o9St1kDQwatVrXap17exIF+eeOMOmbPsYzP/YH2+omO2Xy58X2anfyQHtj1Sx28HmNnFqIk36rU/Jfu0OMTzg+c/z+9WZ3l95vWn19feP3h/5P2f9++OTzj+8kvAl8ycgtOqINBLIQhzBGYbdsg0uYBfyckpkpuraL4+ANwA05o0aSo52dkKmCXYcxlVSNDn4uYKUAd4RzCluYZ5x4lINX19GliANQouTDGCayyOtnwvGFvA8kAHD4AOFh76eYzYwn6BDr1Vfw4jBwZMDVh5+ruRDl7k4IWJBa/h1+f3z9dn1d5/T717p0z65EkFphoZYMQ4bMN6jW0fB2ZbqrLmDmjXw0D/A9v2UAODA0qNL0NfukIy1qcXuZqinUdA5/9v7TfWRjbLii+Dx/aVxavmyN2XvCx7qEZdiC8Z65bKB3MnyWF7nyid9jlkp/iycm26XKOg4smHXmiMtUem/E0u1dFOxmCJnytWLZW/jD7TmH8MM6xRJuDxB6pBRItOckrXC8uMn4OfvECvZ6nc8JvHJK1Ja4uf/3p5kIJsHyj496YdtMz4dpKM/PcNcuWv/iHHdDrHPtvGrdkCqNah1YE7xc/l6vgK8Icz7FnKQDxaR1LRgSR+YkZUV51lswpWmjkIhzbnHn117EBm5/zw+JTbDbCbu/xTyVDn3fgHY7d/7/eiags2LjM/DHrsTDXJ6CT9jr1Rtfk22LhxZu5yWwfcL1iSjOy+8P598sDv3pIWyXuWe/88P3j+8/rF6zOvP72+9v7B+yPvb71/d3zC8ZfdBV9KWLl0QWEjZXpkZ2UZOEaSg8HWQAGzzMw1RX0YgF5dZdkxvsoDlhzAXH1tIGHF0QhjBAGYVk/NLmCOwG5hs0QoeKIJqcPWC98L7rCAb9u2bS/SHmM0l/FYAEGaSJgoa/WzQIPmwXsB8tFQ8nOYgtX1NQASN+h78D3Axlq1apoAvV+fitH6/fP1WYX3X7oyyr5Z+Zk89ebdBuKkNNzDQLwaeiDA/t4Gu0QPAZIVyDlf9e3Kiy/PT3/A9O3W5azWcc0V0q1DL3u91OQ9ZL/m3cqML8tWL9IxzfNtTPTSXrfsFF8eevVvMu3L5+WOi8dL69S9doovmxR0gj3Wfo8D1RCnrox4+Trpf+It0vPA30RmCtu3yNg377QYtihjtgJ3yyVRwcnj9ee9D/ltmeszI3uJnphUk3Zq9hDi59PT75bPF7wjI696y+Ln7c/3N6bcsP6TJalBcpnxU/03ZMQrg+Tj+VPkml8NkwcmMQ684wFImpbUWm4+f0yZ8fPPj56sjLyOctnJQ2Rb4RYdAZ5goOtHcyabdt5j186QRrWblJkfrrz/WDlor6Ok33E3FuWHB167Qd6e9aKZe+yhRiIPTbpZ3vrqBRl7/RdSfXsdzw+e/zy/e33m9afX13Z47/2D90fe/3n/7viE4y+/BHwpIXPlkkLsbmGEMPqKcUQYLU1umiKrVmcYQwQwj+QIeAYzA6Yc4BrgGAw92HSwInCg5aQ7MbGhZKxaaeNZMOUQik9LbS5r12ba8/g+zDszxdDvwcRDiy4an61jguvcANh0JGYsyrOy1llnGd4bPaS16zKjhldHZPksddX5FvCORjlC2BNUW8mvz++fr8+qvv+GPH2xLFk9Rzq3OUJmqdMoY5pozLVX8wLMEn51WH9zaC0vvqxU5hcnrPzuM+8Ol5kLpyuAdqtsLYSRu13Hb5OlU6sepcaXF99/0Nhdp3S9SJl9x8hh+xxr8aVg60a56oFjpW1aR9WQG1dmfHl71kvy+Ou3yCUnDpaenX/9g/j54ISbTNdv1O/f/dHxEzBrlo6TXnfmKHVgnS/3T/iznKXacr86/GKpU12NM8qJnwWFG+TioYcaQy83P1v/VsNk4NnDpEAPWnCFhRX48MDpZcbPvrcfZJp+V59+p+r3PSuPTh0sdylL8fXPn6nw9V09sqcc1v4k+eO5Q4vyw8iJqru36msZM+gTyw9j1HH402/f0HHqf0jPg8/2/KC51/Of53evz7z+9Pra+wfvj7z/8/7d8QnHX34Z+FLCqu8WFjJOAIMuUQ0p2PwGqCkYRuOXqPp2OHYBhJkjoP4PM4ncnBzTfcJZlufDiluP9hx6c8py43noTjA2y+vgaMrYbZI+jzEmHgBqAHOMfYXvBUdbtOzWrFltAB9AHe8Paw+qY2RjHbkeBq09zCoA/GANMtbGZwsPvz6/f74+q/b+e+2Tx8xxFfOBPZVVNmfRp7JKR0PzC/JM/yx/c65cf84jcti+x5UZX4a/epXqtL2/E3us+BepyiQbe8PnpcaXectmypQvnjCtNxvXVPZZVx2NhdX72oxH5C+/eVAZfCeVGV8+X/im3PPyQNXHGyZH7Xd6UfycMf912aYOqdNnvqqmGcvk1K6X2usfddAplY6fjMq+o4YVJT0A4A5r26vM+LlSx34BIoNxxxo1kjhANeV6qNvs+A9G2cs+ePXbNo5cWn74/agTDLi76rQ75NpHT5fE2o3k7ivGy/Dn/2AadfcMmFpmfli8Yr664PY2l9wj9z1DWjXf03LBlSOOsXHdO3473vLDpE/GyhsKDCaq0cet/Z4yrVPPD57/WKOe3z2/e36v2vnd+wfvj7z/gwMTOb56/eL9u+MTji/9WPwsYdnieYWwU0zLThs06MabFGzbvLnAdJPMlSNmK83PAdIIPujWMfpaW9l2sOl4Hr9boOOrAHKw8RilracMONhzfM1zYNs11DHcHHWvjWf38R442gLA0SAz6grwRxMX7Kxh/DVq3NjGZnG9DfpXsOzWr19nYB5juXw/OMsA8vn1NbR75ffP12dV3X9/eLC3Oot2lN5d+8qw8b+XvZt3lpbqhHpwu6PNlIGf/fPKV8qNL+jPbZfvdZR2o0z89HFzLO1zzLXStnkHqVejsbnFtmvRWfXzksqNLzkbsnQs9jmZs3SGLFj+pYGHPLrt00s6tD5YnVMH2CFCafFl+drFNm4a4udGBSH/Nu48fZ0cAwTjH/dcNlX2a3dQudcXf/8yc1aacyuvy7V2bNVN9m/dzfZ55z2PlDZpe5cZP9Hku2rkcfKbo6+RalJTnn/vXunUprt01bHiyZ+N1tc4QvqfdEuZ8XOiPq/jnodKesYCGT1tiLL3bjfTkNnpM2RO+mfy6x5XlZkf1KdcBo7sVeQAfN8Vb1h+uOSf3Yx52f+kwXY9nh+2GePd85/nd6/PvP70+tr7B++PIv1j7/+8f/f+1vGXXxK+lJCXtbpwo7qvwqiArcZIGIw6dOvCuCmMNxonQLQNqoEXHqnN0iQvL8eAvI0bNxr7DjMJ5szRluP3ChVEw90QBhyAGn/ciDGnI636vjD7MJPgNdCts9dJiHTsaqljbOOkJHORRecKRh0/Q3+P7wUWH58nKUl1lBQ05PMBJnItdVRrj6bPr8/vn6/Pqr3/EqpvV4ZVfVm0fL48r2OqgWUXYg2srk57dpdu+50ge6XtX258+TZjptw67kLpe9x1csqhl1h8mTbrGRn/3kh1pB1gmnKViS+zl38odz17uXTd5yRZumaeMgFzTb+tcWKTSscXQDtAQKQI8vPz7LM1rJP8o+PnFB1Lff69e+S+K6dIo7opFY6fOZsyjXF3mrL+mialyROv3y7nHvVH6dHxNNXLu0QO3vto+eM5wyt0fYPH9ZGFK2fZ7QL8Y6z5hK5nVSo/5ORnmSEJsX+7bFW29gZp2ijF84PnP8/vXp95/en1tfcP3h95/+f9reMTWmc7/vLLxZcSli/5pjB+RBYwDPALAA4nWB6w72DPAZgxSmunHDGjCBxe0Y0qKNBmS/9/W8xMApOLMK5aT5lwjNxmrV9vz2EOG0ANYG2zMmNwP4zcv6qb8yOAHmw82CUAfablgzaevnZNBfP4Poy6PAUXw8ljkYmFPi9o78Ei5N9+fX7/fH3uWvtv6/YC+WjeZBk18SY1q+isDLVsZc/lGlvtL+eOki5tdWQ2Ng5fUnx5+u1h8vE3U9UV9hWpVzsxAvALNsi4t4dK9oZ18uezRlQqvrz0wUMySVltQy+ZaMYP6N1VT6hVZeLL7PSPpUv7oysVPzMyl8vQ8Veoe+7XO7H/whfnHf0nOfuIK8uNn+98+Zrp+d3U9zEFXufK17HP0uuQ8/WlPD94/vP87vVLzGTM6zOvr71/MBNA74+8//P+NprM8/49kihz/MXxJWQ/yssPCWtWLC6EbYc2HfpxbCBGv8L3YCoxMgs7BcZck6ZNDURjgQG4Mb5TPzFRvlfDCn6er8/nEenRFaiZRW37Ps9Few42Hu+B4URwm+V7/LuBvk5eXp6kNEuVnOzsIlfaLVu+V7OL6Gc04LDpYPOlJDcz8wx08tDU4/sGECq4COOPz4xhhV+f3z9fn7vm/hv75lA57YhLJLlBmjC6mpm9SnA8rUh8SV/1rbqw7mcx5+eIL+nKtDuowxG7XXxZm5cRxU+kDVRPDhkD/matUtpVOH5+vvAtdeHt5fnB85/nd69fvD7z+tN6Cu8fvD/y/u/nqT+9v3V8wvEXx5fMQ2LpormFNVSvDtAuNa25UVAB39CLA2zDrcjAMX0ObrOgws1SUq15BRQrst5VEC07e705PtIkA/7hLIv2HL9Ts2YN09GDPZepGnUBVOP362uzyOgr/ybIRz+rZcw7mH2Ag6Dy6OoxKhsefE4+C+8BCw8wEO1PnG8Z6w26fX59fv8AeX19+v7z+OLx0/OD53evX7w+C/Wr159eX3v/4P2f97fevzs+4fjLroAvJXy3eL4y7rbY6Rj6dvXr17cR1DCqylhrLZ2ph4WBhh2AHmy2pKSmBpgByAWTCIA1mBpByw4ADxfZDWpWEeiwgHO4BHISx+8a8KeAHsYWmFgwLlsj5mDLDHdOTpb9HDMKRnj5Xb6m6IJOSBOGAQbAI0AjwB0nEwlqbgHwx6isX5/fPzajr8+ttt98/0UO2R5fPH56fvD87vWL12def3p97f2D93/e33r/7v2R90dVHV9KWLdqmfpHMPK6zZpZGG6cQGLoQEHLfzT72FczbgjLjTFZwDu+x/MYW+V7PPgeo7QgaAB+/AFw/UHLjtcBxAMApGmGAcWYK+/BayQnp0h2VpaOw+6g1fF6uKgB1gEqMjYLWMcYLiO8wUm2bh3ev9C09mD48bO01OYKEOabVp9fn98/X5++/zy+ePz0/OD53esXr8+8/ozqda+vN2vf4/2D93/e33r/7viE4y9VH19KWPzNrEIcWbOVUceIKjcNl1coozDqcH2l0QFYwx0W51bAMx61a9cyFhOgGg/o5tWU6ZbUpInk5eYYqw6mHKAZIB5MPhuNVdbe9/oesPYoniIGXW193QIdr9WTP30eX/NZTL9OX3OjAn+MwoaxWYwyKDiCAQXsvQYNGhlDzww1YmAiQKFfn98/X5++/zy+ePz0/OD53esXr8+8/vT62vsHNSL0/sj7W+/fHZ9w/GWXwpcS0hfO0eFSsVHVtao9hwMeJy+AdQ3V6AFDCGb/0Ykz0wk1iaABBoDjebDlAlMuGkespt8rtOfl5uUa8MdzeT2Atby8HAPyAAd5BFoqzLxIxHS7NGrc2MwpAOMwltiio7y43AIERlp31Y35l5qaJhv0PcwQgxFABQlr1a5j7L7wYFzXr8/vH0wrX5++/zy+ePz0/OD53esXr8+8/vT62vsH74+8v40m3bw/8v7I+6Ndoz9KWLl0QSGgGkAaAv6w7LYXqlhtteo2btpYWXZoyQGY8eB50Mo3KfMOAA4QDSMKHGMDsMbr8W8YekGPDlAOEK2+js1uUcAvCAMD/uEQCcjHc4JDLO4pGGWEcV3eu46+L8+DscepObp2TZQZiNA0wCIOtqbhpQDhmszV9rn4jH59fv98ffr+8/ji8dPzg+d3r1+8PvP60+tr7x+8P/L+1vv3QBpyfMLxl10FX0pYkb6gEGYb4BaNbcOGjQ30osEBDIPtBqMOEA3QjudUU426xmo6AWCGtl1wloU9hyEEhhaB6cbvwuRDn47f4/uw+wAIAdbQpOMRRnNh82Edi9ZeQwX+OBHDNAPDCcZiAfny9Hs80MpL1NfVf8lmfV3ARYBARn4Zj83P18+sAJ9fn98/1p2vT99/Hl88fnp+8Pzu9UvEtPH6zOtPr6+9f/D+z/tb74+8P/L+aNfojxJy168qXLdubRGLDaAOU4cNG3INkOMB4Ba07AI4xggsOnO5qo3HI4zXAsBhTgF4h84crn2Nk9RZVsG2IH7KaGtKSjMbhw3vAcsvjNwWKHhHIgE4BPCDvYeeHs/lv5oKzOEUGz8O2ywlVdauyzQwEOHpmvr+NU0nr5r49fn98/Xp+8/ji8dPzw+e38kFXr94feb1p9fX9BAc6nr/EE0xef8XkT88P3h+8Pzg+aGq5oeEzJVLCqvpWOxWHYtlrHQrRhIKesG8wzgClh1fM/uMmysGE+jJAZ4B4uFACzBm7LlYwMN0Ai07ADqAs8hxNkFfY6thbREQV8dYcfxuGM0FlMPYApAP0A92H48m+jwYejX0c/AAmEPfDkdb3oP35n0Ykc1cu8YMMngA9kXAo1+f3z9fn77/PL54/PT84Pnd6xevz7z+9Pra+wfvj7y/9f7d8Qmk0Rx/2XXwpf8DOOtExaSV4LAAAAAASUVORK5CYII="/>
          <p:cNvSpPr>
            <a:spLocks noChangeAspect="1" noChangeArrowheads="1"/>
          </p:cNvSpPr>
          <p:nvPr/>
        </p:nvSpPr>
        <p:spPr bwMode="auto">
          <a:xfrm>
            <a:off x="176213" y="-89058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9701" name="Picture 8" descr="C:\Users\zyang\AppData\Local\Temp\mx3D9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8" y="5319713"/>
            <a:ext cx="8323262"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AutoShape 7" descr="data:image/png;base64,iVBORw0KGgoAAAANSUhEUgAABN0AAAC4CAYAAADXJJpxAAAgAElEQVR4XuydBZxVVdfG9wBDx9ClCIIKBmKgqNjdhQgqJnZ3d7fYqNhd2F3YiCIqIiDdMwMMwxBDzvf815k974ATd6jPWOd9+cHcufeccz17r3jWs56VNnncyILq1auH3Nm5oXq1aiE9PT3k5y8INWvWDPPnzw8LFy0MlStXDulVquh3VcOcuXP07/SweMnikJaWFurVywhz8vLCosWLAkftWrVCzVq1Q+a0qaGW/s17FixYaOdbsCBfn1sSKqVVsterVq0aFutznL+goCDkL1gQMjLqhxnTs0ONGjXsZ+6patVqITd3VuA+eS+vV9Nna9WuE/Lnz7Pr8vk5c+eGJk2ahjx9l0qVKuncS+x3/v38+fn69P3n9sXtp/sH9+8ev3h85vGnx9eeP3h+5Pmt5++OTzj+sibxpbQxI34tqCxArVGjxmHmjBkGhi0tWBoWL1oU6tdvEOYKyAKwqFK5ir1er269MGfOnFClSuUwT6Cc0K7QvHnLkD09K1QVYLd06VIDvHBo0wWeAZotWaLzCaRr0rhpmD17lgFneQLquC7XADhj4S8SwAfYxmcX5M8PebpONQFuVaumc5lQQ8DdPIF+XAOQjesABPI57nuJAD3ODeg3c+aM5H3649/Pn5+vT99/bl/cfrp/cP/u8YvHZx5/enzt+YPnR57fev7u+ITjL2sSX0obP3qY4KzkiMBb9erVjDWGU6pRvYbAtXmhFoCXQLYlixeH2gLFhLYZ+FanTh0DwNLEXlu6dElYuHCRAWBUEBo0aGjgF+w33rNoEZ+tbSAZQU+1atUNGIMRlzcnL9QU4MbPMNTq1qtnjLX8/Hz7PeeNrDXup4ZYb/P1O47GjZqErOxMA/j4PEcdgYOzc3MN7PPv58/P16fvP7cvCevX7af7B/fvHr94fObxp8fXnj94fuT5kedHnh95frRm8qO0sX8OLQAkA2BL0/8A0UD/YbIBlM2bNy9ho4l5RnsWjLdq1aoaw4zXFooRB8MNoKxO3brGWuNcHABg9erVD1OnTTHG2oKF+rzYbTVr1BSItkAMusXWtrpg4UK7xiK9BhgH2w1ADVYd7+PclStXsvPG+6EtlfdyvwbG6ZzZWZkhDfab2l8B/Ro2bGSgn38/f36+Pn3/uX1x++n+wf27xy8en3n86fG15w+eH3l+6/m74xOOv6xJfClt+tTxBbPzZhfptgFQ0Z6ZN3u2tZXCHgNYAxSj5RO2W+VKlQ2Uqy4WHFpwaLRx0+i11apZy3TfAOdoC6Vt1PTZCllp6elVDCSrImAMdhsHCCtMNnTfZkm7ze6h8DWAPO4FEK2OWHKcL157vgA+dOf4HMYztrkCHsKmqyIwEIDPv58/P1+fCSvU95/bF7ef7h/cv3v84vGZx58eX3v+4PmR50eeH3l+5PjLmsGX0qZNHFVAKyZaaWiiwWaDUVZdrZ9z5821Nk4ALYYZMPhgSWG7Ju+hXZQ2UMC4RQLmAOdgx9WtU9fAMJI7WGwJsFbTgDAGNXAshuUmttwCXQ8GHC2oXD++BshGSyvnAwREH457gT3Hdfh3ZQF7swH9pOMGEEgFm/uEgcd1YdFxn/79/Pn5+vT95/bF7af7B/fvxB8ev3h85vGnx9eeP3h+5Pmt5++OTzj+sqbwJWsvrSrwC60fgDKYMFEXDVAL1hrgF+2eNq1UAF1sKwUQgwkHKIZ+GkBZHFxAayeabLT1AYaR8GZkNLBBCrFNFVCubt2MMGvWTAPXli4tMKCOltRpmZp+quuiG4f2W0b9+gbWZamFlGvSpprQw+vaBFQORLLjBNPs7KwiLTf/fv78fH36/nP74vbT/YP7d49fqpj0hsdnHn96fO35g+dHnh95fuT5kedHayY/MtANDTTopVT+ENmuJkbbXLHbQP4AyvLycu1nQDAYanXrZQhkm2Ug2RINT6CVFFFeJkTyGY78/AWm8bZwQb4BYQBltJ/CgoPOHFFFAD7aVHH+HLDhANlqS6sNBh2/h1EX20UJFmfl5FjrKi2p/F1V72fkK2w3WHMcdZiAKhYdLbL+/fz5+fr0/ef2Jd2Sbbef7h/cv3v84vHZUosvPf70+NrzB8//PL/1/N3xCcdfVnd+ZNNL0U+j/Q4QjUBsvtpKYZ7RogmQRa8vLDgANsAyQLSmTZuFOQLPAL6WFiw1XTfYckw1BZiDGQfQRmsnwwxo9YQpB0OtVq06ISdnprHaOBjc0LBRY3uNz8BYIylo0ripwLQc+xmmHOdkIAOAHPcILRjdNu6Jka+AbLDqYNLxGmDcrFk5pg/n38+fn69P339uX9x+un9w/+7xi8dnHn96fO35g+dHnt96/u74hOMvawpfSsuaPLbAGGGmt1bVALTaahdFzy22mQJg1RZDjXYEgC4GI3DUkE5bjkAtADrANI66AtlMpFnnQz/HWlD1ec4XJ6RyjThwgXMDqPH5SgL4GLgAcAboBoOOtlIANsA9WGwAaEuWaCpqRkbR67Dd8sSUg800c8Z0A+KqCKgDNOQ6/v38+fn69P3n9sXtp/sH9+8ev3h85vGnx9cxr/D8wfM/z289f3d8wvGXNYEvpWVOGl2ArhpsNECt2IqJThuUa1pN0WWj/RSttazszCIwjmmitWvXNf01wDU+W6D/IUpYIGAN5JCDaaK1NCiBSacAabR8oiMAcDZXE0xhHsBA4f2NGzexe4EtB90XFlxttYoC2vGztZrq8wCCGWpzBdyLQxM4D4DhUjHyAO34Dwi7zr+fPz9fn77/3L64/XT/kEhJuH+nxdjjF4/PPP70+DoZuub5g+d/nt96/u74hOMvqxNfSps8bqTwiALT+kGTDdYZ7ZyL1W6akVHfhiaAAANs0ULKtNIZYpMlLZuLrUW0hthkAGXJ1NNqRToZgGycm95PKLyAdnPmzDZWmgV7AsQA2ZhMGtu++B2tH1wjUj75D0AlwlpedT84x6pis9l/GGnOcd+AeZUqpQmQk+ZcUUtrut2Tfz9/fr4+ff9h19y+uP10/+D+3eOXGlYE9fjM40+Prz1/8PzP81vP3x2f8Pxo9edHaVMn/FkA+BVbMWnvXCjGGy2haLxVFdNtoQA39NwA3WCyYaBzZs60NtAFCxba1FKmmjIgAWZcwjxLD/UbaAiDAjsD8dB5ky5cA312roA1gj0+h0Yb17Lr6mfaTefxvvoNLCi0qaRqO+X6nLu6WHQw8ADkuA7ngb2wZMlifR4GXXrRd4EFx3fz7+fPz9en7z+3L24/3T+4f/f4xeMzjz89vvb8wfMjz289f3d8wvGXNYkvWXspLZxpYoQVB8riIAUAK4JUppUCjKH7ZtNBNcxgVuHE0PT0KkVAGRpvtIECnHHAlgNk40vRZgp1EyYb52OxU2XD+TE1ZL4mp/KagWQC82qr/WOx3o+eG/fDOahQV9O0U5hwvM8qtWjJFU5FjUMXeB8aTtZq6t/Pn18hkOvr0/ef2xe3n+4fkkFJ7t8rK6bx+MXjM48/Pb6eXTS0zf2D+wfPbz1/d3zC8ZdVjS+lZU8ZVxBZYrR4EoRXVqtmnrTWaDXlqC09NpTZALBgk9F6qjcaGGeabIVgnOmnqf2UiaG8B4CO9lMGKnANgDiAPbTjYLLNY0ACU1N1HdpPGd2+YEG+3cMcAXUw4OKwBu4D+iuAHvfFOTGKtK4CAHLuxo2ahMysacaWQ4cOgK84C86/nz8/X5++/9y+uP10/+D+3eMXj888/kyGoXl87fmD50eeH3l+5PmR50erNz8S6Da2AOZYTs5M00UD9IoMNdpBQXoRXo5g3HxpqsX3MRwBNhntp7yPdlN03qoJvItTSAHD+Gw9DT0AoCPI4QAYQ8wZxhr/ho0GSMdkMdpCAdhIjBYLrKujQQpz5s6x9lZ+tt/pPI2kB2eTUgsHK8Byg/GGDh3XRDgdwNC/nz8/X5++/9y+uP10/+D+3eMXj888/vT42vMHz488v/X83fEJx1/WJL5kmm4AYQ0aNAy5s2bZMIJ06aLRtpkmkIupoQSpAG+AXbDgYLzBRKtU2AoKKAZYx4CDOJ2UyaK8FocwwE5DVwtwDfYbenG0dcCgo4V0sX6PTlsV+yO0WZ9NdDeSSaUMXOAcsOjisAZANhhvMOa4ZwA+gLlGjRqH2bPFgtPBZ/37+fPz9en7z+2L20/3D+7fPX7RkCyPzzz+9Pja8wfPjzy/9fzdsAXHJxx/WRP4Utq0iaMKYKcBqtXS5oONhtYLQwsAwmpqcAGMN1hsgGAJe6y2DU2ARRZfi1NISWyXLFlapBVDuyctpXGyKBpv07OzrHWUg2sRAMJOY/IoDLbKOgcg4Bxdg9dIlKpWTbdhDPX0+Vk5OQbcAeDBjKsjMC9b54wHYFwNsfdoaeXw7+fPz9dnMtnX95/bF7ef7h/cv3v8Qnutx2cef3p87fmD53+e306fnm3EF8/fHZ9w/GX14UtpU8aPLIChBjAGsAVzDBYboqpMeoNBVrt23TB12hRrA4WhxhTAZk2bBzYp7+N1KJo24ECvwYBDey1p6atumhGAc7DY2NQZGQ3UzjrDALF4bQLA6TOyE7BPbaXcS42atQx4A0RLmHdp0pqbY0w22mGZahrbTRs1bBymZU41jTeAOAwHwB6TWP37+fPz9en7z+2L20/3D+7fPX7x+MzjT4+vPX/w/MjzW8/fHZ9IN31+z4/WTH6UljtjasHs3FzTUWOCKeAEbJiZaK2hryZ2DFNH0Wmj1RTwi8k+tHLW1/toDeUADANUo9U0vhYni6LdlpWVaeAcABggGmw5Wv5gugHQ8d6ovcZgBcA62Gy0mnJv8aBdFeZabQ1PAHgzMEVAHZ+vLT23vNm5dn6bzKb/IQzp38+fn69P339uX5JhNG4/3T+4f/f4xeMzjz89vvb8wfMjz488P/L8yPOjNZMfpWVOGl2AThvtotXEcqMKDJAFvXCBWj7ZjLDgoB/XFPMMVJifeQ8st7pq7czVFNHiVSPEqpksCnhGqyj0dUA7wDgAMfqnYaLVy8iwVlOmj8KKswELusbMmTMMiKOVldfjBFKANPTcTLtNySP3OF9AYH7+AhumYNNTdW2+C78H5COw9O/nz8/Xp+8/ty9uP90/uH/3+MXjM48/Pb72/MHzI89vPX93fMLxF6TI1hS+lDb2z6EFJKNNmzQLeXm5BlLNmzfPWG8IC3IzaKnBUCsQAMYUUphngGGAXAlTTW2gmi4K44yhBZwDnTY7T1qi21ZVk0kz6te3aaXotsFk43fosfFaZM9xL/XrNzDAb4402wACYbxVl7YcQNo8XQemBq/RhgqTDR262ILKfZJYAfDx+Xj49/Pn5+vT95/bF7ef7h/cv3v84vGZx58eX3v+kGRInh95fuT5kedHnh+t/vwobcKYPwpghCVHmgCzpWr7FKimv5cUCq8zsCC2eNYUA402zpyZM+096L4BhgGK5c+fZyy2ZMppZf1d2cA4WEaw4gDprHcYLTidO11AHK/DZMsTcBYZdUWC7ybsmGjNwW7j38XbSgHqANYAB5lIZhpxYr3BygPMo/3U2C3+/fz5+fr0/VfI2HX7krTlu/10/4CUhPt3j188PvP40+Nrzx88//P81vN3xyds4J7jL6sFX0obP3pYAclXbPmsVbt2WKThA1SC54qpxpHory3QYIJq9jrvRQsCFhwJLMMR4lRTXuPfdXSevLy80LhJ05A7a1bR9NOFCxdpMEPyOzY3jDXYaY0bNbFBCOjCocXG6wbuCTiDaQdTDvANlhtac+jBcW3aTeNrMOtoM+W93GeDhg1t4fj38+fn6zPRPfT95/bF7af7B/fvHr94fObxp8fXnj94fuT5kedHnh85/rJm8KW0ebnTC3C8AFok5Ww+ALBZs2ba5FJ+BthigilaazAk0tOrGPMM1lq2NNkiIMbna2mQAu2i/JvAPvldVWO8wThDSwMmGjpr0PvjAcDXpHFTuwZVV4A8ncImkNIqGnXcquhzAG5NmzW3tlI+h/4bQCBTUW3h6D1MNeVeOad/P39+cX37+vT95/bF7af7B/fvHr94fObxp8fXnj94/uf5bZL/e37k+ZHnR6s3P0qbMn5kQf36DQ3sAkyLAw0AxWCtRe0TwDemlc7RYAVAM1hmbFKmlcIw47MG2gmMQ6CUgQu0mFYpnCSKZkBubo79nsEJtIXyWX4GEKHFBYCNYQ2AaoBogG4w3tI0iAHQDvo7ba4wNdBzq1WrlrWlxvZVWl2rSgOOwQ5o0uFMYcn590sz8NSfn69P339uX9x+un9w/+7xi8dnHn96fO35g+dHnh95/u74hOMvawZfSsuaPKYAYKqmWkgZUkCrJ3RjDl6jPRP0CzALcIzpomi3AbABwAFuAajBjKM1FJCOczRq1DjMyslRC+n/6Gycj2mjJP4AZrS68aBpXaUtNE4srVGd6xeYthxsNX7XrGlzgXtzTbsNQI7hDDDnQOa5b67LH+6L69AiCwuO7+Lfz5+fr89kP/v+y5fdcPvi9tP9g/t3j188PvP40+Nrzx88//P81vN3z48g53h+tHrxpbRJY0fY9NJq1apayyeAGAcUQ0bp1m/QIOTNzjU2Gww1AC8AOBhmRkcVm2yRppFSLQHYSJhr1QSoLVBLqhhteh8/E9yZXpvOOU+gHe2jsdWUoQeAAXFYAqh7nTqMMs5JhiMUAoGAfEw2nSUmG22rnJNpqbSJwNRj+gogHe9nyioTUAH2/Pv58/P16fvP7YvbT/cP7t89fvH4zONPj689f/D8yPNbz98dn3D8xYbKrSF8KS1z0mhhZ2KViTkGUywy1ACqaCNdurTABh/MzpttoBbvJXEBFMvLyzUQDuCLI7aawohLBi4sDfUyMmyQAkAaAw8Wqj2UaaOAeIm2W2VjpDVt2izM0TVseANtqwL4qlarbqy6eIDCctC+Ol1ackxS5b65n7oauoAwMFo9aLrZAAjdN+Cffz9/fr4+ff+5fXH76f4hYaC7f/f4xeMzjz89vvb8wfMjz488P/L8yPOjNZQfZU8ZVzBfjDDAMwAwhiYwmTSCYgBa/BvmWNRfA1ADAKulVtOFAr2iSD0AGJNOAeh4T5xEyhRRhh7EFlA2eHW1ePE+mHKw0dBxayDGGkMPAM2YlGqacQL3srIz7b64R+4HkI9hD7DblhZI+LBSZWtBzdA9og0HmMfB+6BK+vfz5xcDC1+fS21v+P5z++L20/2D+3ePXzw+8/jT42vPHzz/S/TFPb/1/N3zI8+PVld+lDZ+9LCCDA1IAOyCYhcnmMJaY3gBwwkiwwwWHAwz9NgqScuN12GdcXM4bTTYOGK7JywzRpSivVZXgBhIKgMQEG+l1QsAJE+vcaANV1vn1b9Cvs4LcAaIRxspLaVz5+YZOAdjjkQBw1i3boYBctwzQB0sOu4RgA/Ajfdwn/79EgTXn5+vT99/bl/cfrp/cP/u8YvHZx5/enzt+YPnR54fef7u+ITjL2sGXzLQjbZRdNVmSyuNI7ZsAp4xSAHgDZ00podm1NcEUwFlUYibdtDGjZtYCyngFwfss9imukDAG0keoBhgHaw59ON4L3/SBaoxkTQeAHlNGjcN02dkG5DHEIR0XT/ddOEqhRkzphex4wDZGLAwZ87somvznqhNF4E7/37+/Hx9+v7Dxrh9cfvp/iFpqXL/Xt3kLDx+8fjM40+Pr1kDnj94/uf5refvjk84/rK68KW0MSN+LQD4AqBiEiiglqHeYpkBViFAj3YbwSkOKZlsmqZWz8UWpyQgWnVjo/HZ2O7JokWkEgMGYAfrjKOB3gczroqANA5ANfTcmEDKNbg216GtNHt6lg1z4ACoS5xiZX1mkbWaLmaog84D440hDrDb+BmtEqaiMuwBfTj/fv78fH36/nP74vbT/YP7d49fKluR0uMzjz89vvb8wfMjz488P/L8yPOjNZMfpU2bOKoAkIvWUHTUGF7AJNEEEGNIwkIDynJm5Vj7J8EaQFmNGjUNcOP3gHOAdE2aNA1ZWZn2vqi/BiCHdhsHgBoTIqAzow/HhFTex/ur63wAdIt0bhIj7gmAjRYItOHmSKsN/TdjzYlxx+dh0cXzcj+AcQxToFWVllb6svOlV+ffz5+fr0/ff25f3H66f6gesjIzVdSq7f7d4xcrmHp85vGnx9eeP3j+5/mt5++OTzj+snrxpbSZmRMLAKtgo3EAgoF6w0ZD7wH9NQQ2a0p/jVZThhbAioNVhiYb4Bc/A8bBMKtbj1Hks8SFSzP9NcAOppUy4IAR3TYlVdeoq9f4LNPkOD/XZRAC7LT40GkFYxAC9wcYV3zYA0w4WlCp1HF9rk27zNSpk21qqU1B1cG1/fv581vV63PIr0PDoB8HhyMOP0wAdDVfn/+w/Td37jzZjxlh4sTJBv5PmTotAexlT9Zeq0Xo3q1bSvYF+/P5gK9C586ba3pz7RLt5y9aK127buf20/3DMv4vKzs7fP3Nd2G77boYg7wk//fH8JGh48YbrhL78vW334dnnn1RQ5HqhZuuv9L9+2qKXxbkLwjs+bXXbhnatG79j4pfHnvi6dBmnXXCXnvu7vGZx59/ia8P6X6EYve64ZYbr/b42vMjz/88v/X83fEJx18qgJ+lTRwzvKCmGGQAUwAT1goqAIwBCXESKEMPSCgj8yzRYks3xlvtOnWlBZdr00c5D+9FZ43BDLSUml6b2Gn1xW6DdQZTDeAN8K6GEg2YbBF0w4ujLZeVOc303wDO+B1TUrm/+D4+T5JSq1YdG7CQJ/YcLDjut7HYduh30Y7K9Rm+4N/Pn9+qXp/9nnw2vP/hJ6HXkYeHXkf08PX5N91/n372hYatZIfZs/PCtMwstazPUCv6rJCZlW1JQ0nHwQfuF0458biU7Mvb734QHuzbL+y9527hzNNO+ov9HDN2XDj7/EvC9l23CVdddrHZO7ef/wz/MGr0mPDRJ5+FVgJP9tx9V/N/fR99PDRr1lSJZx35SckYyA+tv17bsFB+s0mTxhXyf5998WW4576Hwj577R5OP6W3LcXi/u/Xob+Hiy+7JuzQddtwyYXnrLD/myX//NjjT4evBPBx1KpVM9x5642hZYvmVrBy/75q45c33ngr3HXvg+HInoeFboccuNrjl+9/GBS226ZLSvEZtnDChCk2JMsKUYrhVB/VmqitAsSk8OQzzwfsH/dNtwDT6TMy6lkxweOzpDj8T4s/n3zmhdBUtgkflUp8PX7CxPD5F18V6S3TzYKe8yIV2t94+z3F903MJtn6UYydrk4UYm0UnY/o0c3zB8+PPP/7m+a3M1Rolpq6utfqe/7u+ITjL/8P+FLa1Al/ium2JNTLyDB2mwmJ0tZZOKSA14STGbONo65AtlmFAxdgwjFiGdYZ70uSySoGfsGWI8HkfABfMNpgxtHKwFCFRQLRAOBsMqlAM0ARtAX4PMnNHDHeAMt4D0AgLLb5AuEA8eJkUtpSq4kJx7RSDq7Fd+Fz8dqm/ebfz5/fSqzPadOmaX3PDOMnTLIkFXbTsD+GWwC6Xrt1w8m9jwvtO7QP+fPma10vtOCUNbii6/Pb734I67RaK6zbpq3WLqLnvv9WxL5gh4454bRSwTWeHQdslEaNGobW67TSEJeGKjjUT/n5TZo0OfQ+9ezQonmzcH+f2/9iPx957PHw1LMvhKOO6B4OOWj/Mu3nuRdeZs+aBAax/wINpCEjjqKurL11dI8UQJaKncfv0K5kvZE8r7deO1uf66+3nq5Ty+3nSvqHgT8MDrfdeU849OADDECBvXTtDbeWup4uOu+ssPNO26fs/zIFAp9+9oWWxN5/z21/8X/vvv9ReOLp5w3YP/GE41bI/7348uvhldfftHvquMlGBhh+9PFnBrxdfMF5YbNNN3b7sgLxC3Ibb7z1XtH+a9SwgTGA2H/ffDvQAE5A+O2328ZkMOqriIl/qF696iqNX34YNChgN/bYbedwyknHlxuffTfwh3DzbXeXuoZL+gXrk/VCLMb3OfywQz0+k41eUf9ePL4eP2G87MpvFqNmZmXJli8OEyZOlExLdmjXtm0496xTVyq+RorlwEN7hrbrtg533XZTSvH1oJ9+DnfcfZ9sRtItkurRVOuk7wN3e/7g+ZHnf/9P+S1ElXFjJ4QcrcH58/Kt4EzxcM6cRDJq9Jix9vdVl18Yttx8839E/v7SK/3VDbBNaNyogeMTjr+kHF//XfGltDEjfyuAQUaiB6OMZA6ttshaY7KXDT5QEkirKcEBLaTovgGm8RqVcgC1BQLHAL4iwy2y5UgkYcZx0L5FWyngGUw3WkgB8vL1N+2ntInyOz4LuIdeHNeMrao1pd2WJ+CusqprBrTpfBEw5GcYbwBtDFeYPXuW3Zt/v//e8/vww4/DgK++CZdfcv5Krc9HH3/KkquKHm3XbRPuuPX6Cq/PyZMnhxNOOavocoA57BMAou6HHqRJe419/xVWqFKxLzy/qpp83LrV2tJ6TJNtKggbddhAQP7C8PW334We3Q9dxr7AXHv3vQ/DNVdeYgBFWfZl8uRJsl/zw6eff6nn0ihss9VWZj+xb4ltmx8aNmocBgz4Muy4fddy7ef1N91mDDyCpJU5SLAefeg+t58r6R8e6fek7X2YP8cfc5Q91x8HDzHfCAg/afIU83dfff2tPbcLBbrBAEnF/+Xk5Bhg8/Z7HwjsXSdsqDUZ/d9igaj1VYnOnZ0bhg0bEbbpslWF/V9e3rxw8+13hiG//Gas8YMP3Dcc1fNwW5/PvfhKeO6FV2yJUTDYa89d3b9XMH4Z8OXXxmar6NFcNqVmzRryDTeskvjltTfeCS/oeZ5+yolhv332CICs3bodHNKRACklPsudPTsM1jpGhoOCJvHZ2LHjw1Rp/X319XcGAnfZakvT0qVYiv2kq4Egdt02rcPWaqX3+GzF48/rb7rdpA2QNCgJ2KKogu/ZRG3lvY/rVeH4BWA1d1aunrxYiBwAACAASURBVFtVS777PvqkPdPttu1iBRw6WWDoErsv7/+Kx9foLxOvE+/PUucKx9HHn2qxSJ87b7cBa/i4GF83VZeJ5w+p50ev9n9bLOq15DO2We350dvvvGeg7kLFPYCjm3bsqEJhkwrnRzlaV3MExo4Tgx+bUMnsjPTApQ2JBBA2IjJoi9uXDK2hzTfb1PO/1ZTf/jzk1/BIv6fCtGmZpbqk2rVryQ40DR0Uaxx8wL6hUcOGK52/Z0+fHh5/8jkVJbuLOd9slefvMVYhBrr68ovdvjj+klJ8/XfGl9LGjx4mG1lg1Sm0jaJOG6KaGFUMKYMPFsi5onlUp06dIvAMJgYsCwAzhhfU0fRTmGy0fuKI+TxacAlbjoR3qf2OIA5mGwdUfRIXrkvLAwkHSQJgWdSC4174mYN75XUAOf7NcAaCQ1gfsONIZLgfkl6o9ExU9e/333t+L7/6Ruj35DPh+msuD7CR2rZtIxZTk3D9TbfaeiOobSoAq4oC0yoKHGAhlbQ+abUYM268aX/B/pw2NTOs1bKF7YtqWnus/ypa65OmTLH1uc3WWxUyjIIxS1JZn+wr1jT7D3LTm2+/a2t4sBwpVPCszGxroYYNs167tr7/UrQvU5XUwELbdputw3VXXbaMfbn48mvCr7/9rja7G8LGG3Uw+0LAcsElV1oR4P4+t5VpX0huX+3/Vko59wbrr2dri4SEf599xikWfJZmP5fIsUb7WUO2kIQnK3u69CqnWSIFewE7yWGBrsBEgt582dQ8tdHSWr/jDl3dfq6kf3hUQSzP+OorLgnbdulcqv+jfXj0mHEC+C8Im3XapFz/95R01V565fWU1k472S3WCusHIP+Uk44r1/+98PJr4U2BhYijY4NolW7ZosUy/n3goB/Dvff3tffsv+/e4ZijeuBd3b9XIH7Jy5tjPgH/sHjREtt/S7V3c9TOm5ODxMX//AP7lAN24/QZM8PNN1y1SuKX408+U5Pf54VXX3zKAFbsGsnVPnvtEU449qgS47MfxWQao/UKO65tu3bhplvvsJ95/qxjPt+p4yYG1OCTQOXoathpx66hsRh9Hp+lHn8+2u8JxR2NDYyP8fVpZ51ne5qWz8ZNGpntbtO6Vcifn2++iiEnf44aK1/fptz4+lO1gfLcugpQw0ZcesW1+mxqRZt9994znHTCMTZArbT4Gt3aMQJkzdcoVofdz33DeKyq9U0hAhuzeadNPX+oQH40T6zXbj2PCT0O7xYOO+SAcvMj5DGIAVqrA6Ii++8dFRE/ELO5JDCGgu6Vl11oIFwq+R/xx7Ennp6S3yrpTU8+9oDtBc//Vn1+m5U1Pdx+172W26zbZh3FCHXNHrTWvyHTbKIYd3X4dzRA+7/5rooDR4f99t1zlebvI/4cHc4Ti5tjz913sWLVhh06GDtvI3UW1aiRAL2OTzj+8k/Cl9JyZ0wtmKEBCYBVi1UBQ8cDAIukH3YZrDcmXJnGmgL0CJZhOAG2bMiBKPFLhRbYxFAx0fLnzzMnDjuO6j3gF5MDYbFxTipodZTY8lmMBJTYajofFbV5At5gv8X/iFFcOhHCX2IAGyAHk0mtzRXAUK8ZmKf7nCPHx3sJhrkfQD//fv/e5/fIY0+GbCUxW3feIuy84/ZF6/PzAV+HBx5+zBIIqNUEhlR10TeZrUr/1OUqQi89+7iBZWWtz0fEmvpcOky33XRtaK6ABafG+pwybWq44OIrLaF66P67wtoC5VJdn7fddV+ANfHCM4/Zflp+/9FmcsY5F4X1128Xrr3yUt9/FbQvhx91vNmDF595vMi+DB32R7jwkqtsTdx9+802vIX3jPxzlDGA0L7ZfdddyrQvX3z5lbSRJhlomy/7NXb8BAMwYMb9OWq0BQowAlgjJFiRAbzxhu2t1dTt59/fPzzz/EvhVbVmXnT+2WGvPXYr1f+dee7Fxk687OLzwp577F6u/6O9c9LkqQbC4ueGj/xTyWu+Aa0j9G8OADYO0zEF+JBg0iYbdwjHHn1kqf4vX8ym2+64R+2N31s74GGHHBSO0fuL+z/WPcD9yb2PNR9/wy13hN+GDhMTc7twwblnun2poH0pHr/89PMv4fffhxk7LLaFU3RZoFikbZvWZgs2E9ujvuKcVP0D8cvnn38RtpJ/Wz4+g9F0y+33GIPp+qsvt/U56MefQv+33rVneuuN15iNWz4+e+DBvuHl196wdb3j9tuGt979UMXJGeYT49pp0by52cTY7g4Y17PHYeFo2S6Pz1KLPxcrLu7R64Rw0P77hN7HH73M80OHr/MWm1l8/fmAb8LHn35u7OqqFh/PNZ8PM+jSi84tNb7GZhxxdO+wxeab6flfavF1/zffVpE7x/xLEwF6AHh0oFCoIb5ppSFBVXQN7A4/lxdfP/vcSwa0lXXAyLv5+qs8f6hAfkTbX6/jTgndJF1w1pmnlZsfXXL5tbZW+vW9L6X9x56/6rqbzA6Qu22+WcfQfoMNpK1dz+LUkaNGhezsGeHO228KwyWVspHiklTyv34CWTgqyS9FLT90/SgOpyvfq6yOpiUqCAKGYBtFojVwtpqAkkMOOsDzv9WY31LsqaEcGN8zfsKEcPV1N4fddtkxnCBAbHXk77D1e596lvmJRx+6N7Rs2bJC+fsrr/c3Wwf7m2Jyq1atVPCubW37EyZNDJdcdq3F1HRu4H+WP447+oiw7957OD7h+Eu59vPvhC+ljf1zaAFIODRxQC2CRBwy+mo4awJIjCttCNbOJcAMPTbaOGGy1RK7bXp2llXIjbouAxxBNn6mNZS/G6nNKidnhtGo4+ADtOAYhJCvaV+AdhxotzEIAR0UqqvcC2Bctq7BAbgGO44DPTiGOKDfRnTIf9gMteXAbgO8WCAqdXKv/v3+rc/v8quvN8YSx+23XG8Vnieffi58+/0P9hqtGrvuvIOAjsMNgIvrc6qYabY+teb5u03rNuWuT5Llhx553Fp5dt6pa9H6JNm6/a4+4SBRto9UYlKR9YkeDzoLzzzxsIFuy++/l1/rH55R4HvyicdKS6eb778K2JeCgkpiKvUPP/00RAyCrQyIYPDLPDnyyXr+tDwQjLQTCFE1vbKtF6YlVxVTbEXtC8zHnr0SUfznnwZIrb5C9vO99z8wxgLr1e5LYEDnLTYNHdpvUGQ/Z8+eG17r/0bRGuZ9m27aMWzRqaPbz1XgH/o+9oT++74l7bOzQ+ctk5a6kvzfCSedZkHhZRedF7pqEumK+j+KUSRiHLACGsi/per/Rqvd5+4+D9qwEICWc886LTRs0CCgPVazRi3578S/n3H2RcbyffDeO4v8+5sCaWg56bzllm5fKmBfiF+++vprY1TjX7DjPwwaHCar7ZhkoaSDAQXoA5ZnX34Y9JOKMd+EIdL7ogXxgnPPMEYu7LlkMnxVtbc+YCDZGaeeaCy04utzypSp8mliOZQQn731zgfhYQ0EIWlp3KiRCeBTBB0zZrQVpUhybr7+6tCiRUuLzz75bICxKLCht9x4ncdnKcSfAG7EAUcec6KB3Ggosf9o6fr6m+/DLQLHjzmqZzhIbd/fDxwUbr2jTzjv7DNUOOwaXnr19fDs8y+HY3sdEY5VW3tp8TXsJ4pKsGGf6vdIufELa25F4mta6UFPFi5cbLqF2BTiFBJlCue0lXr+ULH8iPiz+5HHWYcF66C8/Oi8iy43m/HEYw+ltP8oAmOPNu24cTj3zFMV99QuMT/6cfDP4bobbzMJBeyS53//zPwWEP+a628p0ee0a7uudVWgE2wDT5TvAIjCWL3huqtWOH9/9nnJVLz4ssXQsKIpFKKNDG7QSPpr9eRTiK032GD9ovwdlvWIkaOMZX3PfQ8XFRmL3/gzT/YN191wmxWvKVAji5EtYhCyCD/++LP5KIC6O2+7cYXja0hAjk84/pJqfL0q8aW0zEmjCwgOANYyMhqIwpxphpcFSbWEIG+JgDc2KQfgDXROgC0QaTYxrLYY8FGVR4eNw/TbBOZxLsAyAlFaUBP9NtgfCh9pXRBYFqf6xcl+MOYA3wD9ANCSe6kaaghAY3AC91xVAB7XRndullB3qi0wTeLQBgwN9+ff79/9/H78abAJhu695+5hnBhHF156tbVrMKkSWj0JbKtW61hCGdfnYUccK420g8P+++2V0vr85LPPjW1CElRXADMVvQVax6wxGJ1U+2BgVtHrtGEsppVQwvZbqpq9/PoESBv4w0+2f9DR4R4JsDttuqmE8lsus/9wpFM1yOGJRx/w/Vfs+ZVnX6jyInwPg/G33/8IN9x8e4kBSUkvAs7ScnG8WEIbbLBeufZloNgl+RKthZWCjuQdd99vp0Xjq379jLCukt969eqm9Px+GjIkVBUr4U8xp14RGyUK4PLhgw7YJ5x6Uu9AgIWdg9ly/0OPLpPgI/pvLUNuP1faP/S5/+HwoYD2Sy44x1gnsEZK8n/YEoCRu8UaaKN2jor4P1oC56voRPKKfSEZ57hGrNZK8o2tW69twEh5/q/PfQ/avcKcOFDrBLkG2Jg33XpXieseFmbCZKoUNhVIt54msNIC5/69YvELAxNgmzFdlpa7GL8sVLGRgmCu/kyUvMGUKdNsoMoRKsr0UiJRWvzSXxptH3z8qbFROABId99157CvJtzCmirpIKmCkYZeD0lPNcVLDMjYdJONS4zPBv7wY0rDFGhZhL1J8fLg7kcJ3Fk33HMHYvzpbl/KiD9vuf3uoqLf8s8L8HSrLbcwwIXnc6tY85MmTTIZhOOOOTIcsN/e1iIMcPvai0//5fnhH54TIHecfNPmm3UKh/Y42oqJrA+mzO65+24WXz/93Ith7z12Dd98N1B/frA4RdvdCk/EJWhGwhIpK77+XX7z8aeeDY8/+lDAvrz+xtvLfJ1E6qLAdGaPF4DbocOGnj+kmB99KR1QBpoAdjEop7z86KjjTrJ4MZX9d9/9D9nwHApA5whwKy8/OuPci8Lo0WPFfD1H+qFbev73D8xvp6v1+PMvvxUbcm4YKrY1BVuAsEiGwT9wzJYkQvQt7N8+d95cYv6ORhyxJwVo2lUpRs/VuZs3a272he60k2SzkkQ/LBOnFjcSaMmedMKxRfEL0hrPS4P0gvPOVEdQy/CDYmfJLFsuha3i3vgMLavHSx7hMBWpYv4+LXN6OOu8i8zX3XjtlTb4zPEJx1/+afhS2sQxwwtoqWMiKDffpHHTMF2oMqAYbDMYbUwIjbpsGH7eB10doWecBe0GgFtNVPHisyQdaD1AQUYfCdAOUV/Ox+hxGD3ot3Hu+FkT5lUFDYANcA7gD3bHfLWqJpsuvTCghRpfyfRTkopvImgLGEdrKu2nBIncI1U9wEH/fv/N53erJg9+/Mnn0mS62ESJWZ/jxo01hhoJDMb99FNOKnd90o6KgHBFD6qYCCEvvz6ff/FVS8CWP6gUPf34I0X7b9jw4eHiy66xhL9D+/UNCNpWmnEE2b7/yrYvp555XsIgVNWsQLZp9Jjx0qYZZ84dWwdAihYTbIEEfEiikuSvNKuyAZrBPCjLvtzV576/JCMlrZPzzj7N2sDKs5/H9T7V7uUWaT5hP7FxgwQqA54Auh139FGmO4e9ffDeO8x+sj4rV6kajjz6BBu2cXj3Q9x+rgL/cM4FiVZbPNifsfhEe3kDAaoUq0hwON558xUJVeen7P9efOk1a/Mr7zj/nDPCTtLoi9PBS/N/o9UytLaEuaP/S0+vpta1AWGs1nlsUa0J61s+FXYwiTjfhwCdtdXryB7lrk/378vGLx9/9kW4QxIB6P6h51da/PL9wB81CbePJRG0+5QUv9wqsOaDjz6x5QB7ANb2Q/fdWRS/PKUKP4Ngfh82zJIcWI2lHYcfdkjo3u2gEuOzH1TwAdxlXQGswcD6QdpdsH9prwd8hdkJs46iQfR/6KI+2OcOj8/KiT8/FTNwlHwPieqnag3mOR180H4GqvfsfpgSxXQDxdBSgy2268472ZRyEmT8A3qP9cTCBjRZPr5+8613wp333G8tq0f36hloO0QWIR7PPvmIXffQHr0MMEX4HoZ+nFoY3weA+siDfcqMr59WggzQ1u/he0M1xeJDfxtqwvmT1RpPtwrXGTd+vCXLJNHbSY/O84fU8iPWCINY2KfHC2wtKz+qyP4DEDn+5DMMYGWSLD6qrPiF/Gi6xPDPOv9Siytff+m5Fcr/hvzyq9ZGeugoCQTP//7/8tvx4yeHcy642OwIusRNmzT5S/5OzEueTHdZafn7WeddXGJLJ6za3scdEwZqajbAGHatl1jeVZRTjZQ0BqxYCncUjq1ldO2WoYF0QGP+/ozsHvES9oLYFgY1BStkOU485UyT6UB/GXJD23XXVZfPCyb3spUG+8DepNB82sknGMHC8QnHX/6J+FLazMyJBQw/YKIRLQuMvCcwp9UFwUKSOzYRrZy50lAjQCOJJTtFDwLgjSQRAA1HjCC8tXvqoLWUYJ+JSAw5YNiCDTVQMolzzp6eZRsPhhpJMK1f6MFxPq5DcmyfFZgWkx0MOudgOilAIPfL7yLbDv0a7i3eE+CEf79/5/OjLQMgqn79eko2W/1lfX7w4acBoU8oyjiGD8UguEstWPGItGiYa5dfInHjEtYnyQ3ByHdqV0WHZ+LEiba+mmhaZSMxUNpo8uDceZryVcgEraY9NHjIL8Z+AHRDzLqk9YnzmCz2w2VXXme07C5bb2lJ1j6qWMf994YC7Mefeu4veRW0cO5pyy02t8lXAAC+/5a1L5decV0YPmJkIAkxkJIJzbI156ud97BDD7RkszT7wtRbnt9FAt123GG7Mu0LujqvvfGWNAVkowDJtDZobUZ0+DABYDbsRcnVYd0Okd2UPSzDfsJoPLb36cYooQIZ7SeU+ptuA3TTBEqtZYBY2Ca33Hh1kf1kfdKixDUBet1+rrx/YP9RGSapxQfy3xRGQEkH7Q73adBJRfzfmHFjwscffx7y8G9K5AlSPx/wlTFfaUPEdzZQ1X3HHba1ti6OVPwfRatfpeWzzVadjdFSlv/7QnqSrPUTTzhWzJfd3b9XMH755tuBljiwZ4lraO0Ft1+KBq2eH8kGk7QyJXT9rcAJQDcYTSXFLyQuA6QZ2rHjRhr4c4cBJf1fftbio+Xjs3MvvNSYvGeedpIAss00wV3PWbEY7ysQMEc7WWnx2acCCgHdSKBIzjeQXihdA5liS2BH+A6bbLyxtfSM0T3Qfsq67ynRdwZueHyWevx51nmXmP14Ukx19mLx+Jr4Bbu+rSbzXazW9Pj88OWlxddDhvxmOowwWgHJaTtknZyndnIZETvXUDHUYMiT2G6/rdiX+h9FcFqNF+jvJyS/8d4HH1tBqqm6REqLr2NBCV05GPsUxpePr/F/sCC5PsN7PH9ILT9iSjB7kMLvyb2PF9gw2oqAbEjiRezDbE2HJT9aV+3ep55xng1hIi4oa/+9Kf29JxQzHrCfdAQVB6SaH91+573hO61HpBRgS1Y0/3vs8adtTT3V7yG1UDfw/G8N5rdTpk6R3V8aZkjLEfkbgKs9d981bKFiPTn5pMmTDXhDjx3fYEZfTmqbLlubDygpf3//w09sujKxCPEsDFmY1FQOYGf2lZY2BSCA3Rhfp5K/w9IFdGMtE09xrzDEO2si9jvvfSjgbpSBhc2bNRM7fKrW8vOWT8XjWBUajj7qiAqvT8+PHH9JZX2mEl+vLL6Ulj1lbAFtUblimSF+SeWePVlHQT7tERwg4hj/+tKIgU1GVYaNCtIMe4h2T0AERkQD0tWrV9/0JTgPB4knn82U4DxDGXAEJLxorUFZpTocJ6Om02oq42DivzoX7yWgzMrKtISDwBanhHZSrNqz+WGowIiD3ZajaX98jygM6t/v3/f8mGxzwcWJzgUHzuM0aa1tKEbYsD9GWEKCsUZIlkoJ4BcJNIEBa/C5F16yahDtOxxoZSy/Pl8QI+2lV/uHV194ypwNlWimN7FWX3i6n63PX4f+LvHyPtbS1UNVS9YnQXAUQr7+6svMOZW0Pr8QuANLAgd0563Xl7j/cJoIXEO7niwnNHHiJPsZZ4UjfP/t133/lWBf7lFrIDbgRLVaRvvS54G+0mD6zrS3GEFemn2hZQxm2VWXXRS23mqLUp9fafblnAsus+fz3FOPmqZgqvYTe0mrYntpYNxxy3VF9vMrtaLcpsQedgMsmfMu0prSmx++7+4i+/nhRwKUVTnvoWEhBCZuP1ePf8gUMIrvwv9NVFvY/PyFNtmbtcbkwZX1fwxlIElHD5BAcUX8X78nnjIdSMCT9rItgDkE3BQKYM0SPEf/jmYdrFtYnfsrUXP/XrH4ZdSYMeGuex4wNlimht6UdlAowX/ss9duAjf3LDd+uVMt6l9Lrw220t577blMfDZFE7RPOu1s81+sk1TtS4zP5syZH+594KFlmHLJtORFxm7AJ+JbKivOQjaBKYcNBRhtKLH13TRgxuOz1ONPBpfAmmZQEsPKisfXZ6tVijhl+QMAl+OIHofqv/euy/j3CJIjI4AkBZqw+Jp333w1zFfxj9jmm++kGScg/QSBLvvvu9df4uuH+j5m0gUUpDIke1BafP2ZJqPe1ecBA5RZD2gE0qUS5WFYd9Ml4YFPBazpsnVnzx9SzI/eeucdK5LxHNF0e/GV/mq7e7lU+8EvaAfsK3ZiWfsPNiygBjqPDC6A1ZxKftTv8SdNKyuuq4rmf30ffcIGbsBa2n/ffT3/W0P57fNiJqfCli9pYaETfWTPHmXmD8TCMLTJUW689nKzLwz0IJam+6Yk+1LW+mTNc05aX4sztVl3SG2QO9GCD7Of+PoP5XLE4uRBHHwOQPG4Y3s5PuH4yz8SX0qbPG6ktZdWqlTZnClBPtTT2EJKyyeMoKiNBkNt2rQpRQAbyR0GeqZoygQVJCNU1RoLjEOTjfMxVYlporAACOw4V9LiVcUYG7SfcsDsgF2H4CPv41zxD8DZQrENYNHxGpUYgkggez4PYMhgByrLDFNA441rk8j69/v3PT8o0r+oRWqoQK9PPh9g7Ta023XcpGM49PAjLQEiKYH1sb40TG667oqi9Zmtij7gWWQUlbY+ETMmKUXTaXsxyl5SYERbyD577aGgpretQwLeex94xAJrJgCefkryOuAJQdJ9d99W6vr89vuBFnjBbjtHE6xS3X+vSzwfgIX2kwvPPcv3Xyn25Q3R36nSYcs4eFZU5aiiWa+PHWnSP9rEgImlsiNU35gwyJQuAK7NO22akn2BkcjkSbS9pkmnj/XIuot6mNtt0yUcsP/exvAtzX5iwxjCALjWvXu38M0339raQFAd0O3wbgdreuUR4bCexxrD8/prLg+ffPqFAuX9LfGhcg6TBtaS288V9w+wN1gn/E27X4MG9a1CXE2Mxa07b6WgM898D4LADVXVb9GiRXjnnfdCunwXa4tEto1aI1L1f49pKvIoMYlgnBCIsnbQXIvrE9tz3DG9UvZ/L6pQ8IJ0U6L9Kx5ww5ABiI7+/X5NsrRkSTZuKwHM7t8rHr/MUpxDwjBbxZgqVWC7ilUrlht2hWoLTOqmWhcViV/6aU3ga0jIex5+6DLx2Wtq+Xv8yWfDDvI3Z5124iqLz4qzqI5kSqnWPxqp96qAAfMSbTmPz1KLP9FAo4UbpkgcqhHjDeJrgHUA9m0EVDEEI08FQfQ5t9Qk0rVaNpctqRr22n0XY9MXj6+xE+dccKk+s72xy2C64dfQrW2pwRfYffTg0IhDRB8fZJ0pOtq0aW3r8wMVaNBsevm5J8SoqmPxSknxNUVKGC+8F7YcwTTvJT5PYvZEkmF96UF2F5ObVkbPH1LLj4YOGyE24s0Gju2x2y42rXHaVBVWp6p1V7EtYDfkAqbXxyIrhWXiybLyo4cf6WegG2tjD62fVPOjrzTc48ZCBmVx/5Bq/nev1nv0I1tu0cnzvzWU336puA/5CGwA+xSf3/2wg0MztZXSecHQMOIW4pcNN9xALMQmWlPTzGcApJeXvwOwIcXDcJ2H778npfz9g48+Cz/9/LN808l/sS+nnHGOyVmwPifKTgH+36A4dmPJ/5xvrN1xpmeL74TQcKuKB9jPEwSykd/TrUSMRGGot+LzTmKFOz7h+Ms/CV9KmzR2hPbjUquG4XjRbEFPzdpptMgZmkAyAFBmtGa91ojBBQLjFsuwxJZUEHACTYJ5ADGqugB5eWLB4TysvUsbP048IsEkwaWazxSwPFGpaRGNItT16zcUcDLNgDmANgwIv4MiTzWeymwMZhCNTsC8pKWD70JbKYw3hjT49/v3Pr8sjT0/7azzjdVx7VWX2vr86NMBMva1w8Yd2lsrxrRpWaH/K88VrU8bXCDQjWDxlhuvKXV9PvXM8+GNt96TxsDlauHpZALHBNKI2XbesnPR+kTH4PmXXlX70A+hr0ZnV1GbB1PFaBu97eZrTdS8pPX57nsfGHiGLsKRhx8WZuXmKYnPsP3HtdhLd99+c3ig76O2T6gG8f3uf+gxiaR/bdOmGAZBoOv776/25VUFn0wBnDt3vqjyU0sq9pX4GsMXEKVO1b7kqj2/17EnL3Munj3AniUoskkkrHsqCC7LfiK63q3nMQa6zVDRACAN3aU0rScYkbQr9xQYd9gRxxS1JKPBdOF5Z8veVTJhZtYIUwndfq6Yf3jzrbdtEAYtFG0k1Mv+XP5Av6tduzb2zHkmtCvHibXxvQBlV112cbn+j7YQRNWLHyTnJOawufG5TF/eU6Loqfq/WP0msN1CbWH4PyrG2IgmjRuaAHH076+8/pZpSJm+l0B89+8Vj18G/TgkXHXdjaXaF4CVC88/K+XnR/zytdpWr7/pNqvqn3ry8cvEZ9fecKuBfCf3PlZr7+AVjs+wL2hCZqkIRXKFX0SfK5l2V7CMDhggML7S47PU4s9LJRsB+MX+JUnEHnTZaiuxYTubf3/rnfdNr4rYcgAAIABJREFUL42J6wBfPIuo1XaOppiWFl9TbIwFPSYQP6jYAG0lmHR0jsT4+vCjTrDuk9IO2NQ3XX9lSvH1T4N/CS8LyL9OrP2aNWsUxddIbdx930Nhd00i3H2XnTx/qEB+9J7ATIBz7C5ro6z8KNoX/juffXoSZ5Tm359VPPCCYtGzzzhFoPy29t5U8qPPxWpkcBB+j0FMFc3/+msCdr8nnjF5i8OlJen535rNbyOjlqEcR0gGID6/Ib/+Hn7/44+kpVQgOfu3Xdu21iFBfhRb3kvLH6aqOw09a3zCXZoWWl7+TifOFVffaDHrrfIXa2lYQvH8/eFHnwxvv/u+pmNfFbJnzLCi8e03X2/50dnSFQQ8ZGgcw18oRgIi9pKkATFxxCewnXQs0f1zxaUXqvW9k+MTjr/8Y/CltKzJY4zyEaeVWhto5jQz1gQHtGwy/SZLrwFgUSnjYAMgwmlTSKVHw+v0zAJ08TmAN44GavecowowbDMMASAaTDRaUgHZCDAJDupJHw6mTxRHjNU3GGskDZUF4NGiB9gGoEaQyMHvSBSaaqpKdnaWaZowQRKNEgDByKLz7/fvfH4vKmGEkUZig7gmBrj4+iRBASh78Zl+obkYKW+/+55YmTNNK43hChtt2EFOYWE48XjErZddn30fe8ICWpLXvcVuYyoQI9aP6tm9qDpc0vqEIXDI4b2s5ZWgevn1+eY7H4T+CrgjqBMDYxwbba7ffqd2Del2UakmADr97AvtXpnYwz7rfsRxdn20D9B68v1Xtn0545wLrYJ2utqPFy9ZpIp8fWMh1hCQOTt3tiaFjrb/htgX7NkuO+1YYftCMkQhgSLFDTffqolPrQWQHVoh+5mbNzcc0et4C1x3VMAM8IreSxWBqjDdCIj53RFH97b7v/KyC8JFWiddOm8h0fMNDWBGEP/k3sn6wEa7/ayYfwDE733KGfbfkUrqsOEj5KcWhD///NO0kmgHo4VmW2klHXDw4fZMaPMyzUe1Xv3y22/a2+9YZZigMxX/R/DIPsb+3CfmGQkxrMYVfX7PKeniHq645AID0qJ/f1S6O+hS4icZKsJABlrlYQVzrx3ab+D+fQXiF54fDCTY+yQPTFTjtVdee9PaYu649QabGFmR+GWBJtpSuEnY0rcWxWeVFfvse2A3YylQHIjxWd9H+4U3VSDq1/c+m7JbXnz2sLR/YKYUPygUJEymRJuO75KRkRF+/Olnk2lgOu/aEsamAOT2JbX485F+TxqbA120bTQEief36Wef2X92ujzwGXXVATLk5yH2PCiY7LXHbsaMLCm+njBxgoH90b682v/t8OLLr4nJf6Wmh2r/Fouv2eNMzv1iwNem1wVrsmHD+rY+YeWXZV8++iQZvkDcTCLM80cvjhb15i2aq2ulThg7drzJb8DGJlZZok6VzcXUowDk+UPZ+VHcf1ddfrHYjZ3KzI8YBkbxh4IarNey9h+gOcU3Cnynndw75fzoxlvutLY/Cnhbb7V5hZ8f/s806lRAPvmEYz3/W4P5bT+Bt9gYBpncctN14aJLryiKP2N+tIyhL/zhvHNONz21svIH5J4OPLSnMe9vu/m6v+Tvj/Z7ygoxp596kjRAp4crr7nBYm3i1DNPP+Uv8Wdsf6ZYGeMSmLjYIobO4DfRqmTgAqQINEvxgcXj6/nzk2LCH8NHhg1l8xyfcPzln4Qvpc2eOa0gardVEjpNq109BVow3gDEqIRW08arq2lKDC6AnUZQBrAGOg64Fr8wrwG8ob/GVBTYcQQVdcROi22lbBbGDSPyCwIO8MaB9lHt2nVtuALX5fXYfkrFn9HmBAD8jntgkwLm2dAGBYog4tU1dCFP2ioAdwSFGAPux7/fv/f5wTAbqGlsBIYcu++6k7Tdetv6fF2JJyOpSZSvufIS6b1t8BdWCRPZAHRJbFivxdfnw48+HmBLMXkSxgHr8457+oR0BbasawOc9YfPtWndyjSdWJ+zxFiC+QKIxhTK5dfni6+8FphmRwvbhqo2LVCyzcGaPVoO5zFVDKkG0XqACCpsO4CUvfbc1drd+qpahLO8VlN+fP+VbV9IevjvR2LAMBi0/IofOHTsCqAmiWYXTUmqqH2ZrGfEgf18/4NPrC2MpOiwQw6ytnqKBDURxxbzjYmApdlPWHkEzAxMgMUS7SdMA1gvtI4SzMCMQhfq9FNOKLKfg3/+xbQvCHpP0Vpx+7li/mGWQNijjj3J7Mg5Z566jP+7594HBMK/Y5ojW225hT0H9ji2A8AMm7O0IM1AEYLUe+64uVz/l5Wd6IDBRvj08y8lhNzPgswD1YoMUxwGBNomVKhZn6n4v35PPm1rHp0l9MCi/6MVLbIvk/bjStJoqm4taGedcar791UYvzz7wsumq4fdOfWkE1YofqHwQhKCNmS0L1T4H+zbT5qUnQ1UjfHZ8wJeaCmmENNSxaXy4rNcTbWkfbBhowahjjGxFxuQx3GdbM1GHTqIxbmf2RHAF1qpTzj2GI/PKhh/DvppSLj2hltsKA/MowFffWuDN8o7iA1aNG9uxcQemkYd7Qvx7HU33hIyBNIjNYAWGAkq2n/EBCXF1wzwYIDUdVdfIRvSQR0qiwX+YVsSeZeS4msYU4B5FT1IprElnj+UnR8xuTpOcdxbkxvLyo/i8zuy5+Hy/weUmx8dpy6OOZK5QOS+miQPysuP3lPHBUU99LL6PnDPCuV/n0riBYb4zmp7PkMt757/rZn8dvjIRNua/PfRh/tY/k78Ujz+XLBgUdgLmZIBX1pM+f0PP1pXDvq/sOLKyt9nSjoBkJ+Y5MZrr0j8kIrAMX+nMAwgz+/XWqtl+FyDgPg3HT4l2Ze33/3ABn2UddAq/4mm+6IXubWGQc0XXsD6jAf6ckxFXT4+c3zC8ZeS/B+v/Z3wpbRpE0cVAJ4xYQvHHvWPmBpKuygHYACblfcBctEHToKJw2YqChU5NhhT+qic0346X/RVzsdnYZ0xXAFHzEE7HKAF+jG0kMJOQw8OphtVP6atAWbESaeMJo/tedwHRgL9t9pqYYVZh4EnOAQxZ8LSPF2bVlNYcFzbv9+///m9+/5HYok8YpPhDj5gP6NPA3whAo34L0LhAGNMlWwgnZR8GXLAWWjwpa3PjzRZkCQYptsuavHCCdCWWtKBVtIxYrzE9cnUMtbwzQLdKro+T9GkqkraN33uvEWj3C8xYA39FdYxOiBUJAHkEDH1/Ve6fYnj0xExv0dTv2aI4fizpr/NUPHgt6Gi3Oug9Se24TwikWLem6p9uf/hR1XtH2caFakcgBtMHyvNfg4c9KMBZ0wJPFptAtF+MuUOYWxGpQPsElTBsLrg3LOL7OcgsVHQB+wuhlR3tXe4/Vwx/4D/6nXcKRY43nvXLcv4v6effVFJ7uuWQG+2WUezLwSAsU0L/4d9wUbEynBp/g8dyAlqxWDCbioH4B5Mo1T83wNal2hRMr1wFyVBZfk/dGAYruD+fcXil9FjRgW00NDzm6R2QvY2MdIYsYBgWFPUgUkQ4yqSIVq/UolfSMp/k67NnbfeWBSfPfhwvwALiXPspZbjGJ/RIvzE088XMarKi8+ypDsJM3bTjpuIkXvIMvEZoNDPal999YVnBOrNtbX0qZKgW2642vQLPT5LPf6EsTh02PDQUUUd1kiUX/lc7DP+DdDBkLJXXn/D/AiFFfS8jHGo+KGDinIdN9mw1PgaZhPSAwBqm+p9HPMkns/UP+KeY3r1CF+rdRWmFIUc1h1FP/wHfygAlRZf0wJDmysMNkA6JtgC5tAZwL0zzIeiAGxI2PwLBeS3bdPa9JY8fyg7P3pAjOYIumGjy8qP4vOjxY5hYeXtP6ZuYwv222cvxcNHlBl/jh8/MVx+9Q0WY+IvYEtxVPT5jRs3IZx/8RUG9vR75EHP/9ZQfnvH3feFr6XHd5bajslRYvyyfExBLkE3BL4Jxjut7d1VwD1NDLWS8vcPP/pYLeVvmGzj8hPb0RKmeBzz96c1gKM4a/qqyy8MnTbtWGr+Tp7/0+Ah1hmAdBXkGBjbMihFE5Bz1Tly5DEnmpYonUUUpLEvtMnSfZSZJSb58086PuH4yz8OX0qbOGZ4AS1rsDHQX4PVBquMjUA7aT6T2QRcLViw0LSJaJ9ik+KsIxgH0AXDLOqpGSNN+hJ5GmFP4lhVbZ6cE0M+h2sIPGCaGuennZX3gdATKPJZWGzotgHMRXYb4AI6N4hTcy4D78QEgIHH/UC5jgMaYNYBxgGo5Cvo8e/3739+jLA2jRS18rRZZ+0izT/WxYquzx8GDbYKC+1kCOEDziAqSoUIJgrsgCG/DDUtFl4jIIrr84KLr7T98Vjf+yu8Pi+/+nob983Y917HnWxsiaOOONz2F4BALbFeHlYV0/df6fZlhvQiLrniWgPVqNA1btxY1b2BCgY2Dh07diyyLySUtCfvqGlJ119zRYXsCy3KCGITmfAs4gRDGEkAbMlEQLEKlDyho1VTTJIdd9i+VPs54Otkmi0B1KFiyUX7+YOYnKxDpq5CuQfUIQA/XuKy0X5+wbAFTZmiBQWqv9vPFfMPTOZO2nfXDQ9pOmxx//fE088Z0w3m62adOtpepCWPvcnwIIo8i/R5tHH2329vtdkk2jgl+b97H3hYAsgTbI1Q3EJInbVKmxZtnrBPEuZtgbWbNpCfpOqbiv97572PTA8F9svWnbf8i/9j4AdtGeOUcF106VUGIDKQxf17ogdbkfgFcOrq624qEzeNrCVsBMnKURpSsKLxyyWXX2vC6q88/8Qy8RmgGDbiKukNdtw4YdOW5h9o1bnimhtt8AuMzjMleD1Ak7QBgdFjmpmTq6mYl4ZuBx8Yep9wbPjyy68sMaeNutshB3h8tpLx56xcsUdkOw7XtPNeWgvE10hIwNZ/8/UXZUMW2PODqV8gm9L7+GPLjK+JzWGsEl9P03TlG9QqyLmiXMW7771vRRsKg6xFplRy4KfoAGDNlxZf5wlkO/LoE8z3wIRkHSx/cJ0H+tzh+UMF8qOnxIKFmQqrp4EY+GXlR/H5VWT/AZzDZmIK5D577y6bsNFf8iOGJ9BVQVx7/LFHWZy5ovnflClTimQvYH57/rdm8ttsEQEoyu6/7962/4rHL4CuxBEt1Q6OjE70733ue8CY8HRF9FLsUlJ+9L1iTgr87HmGQ+ETGQi0Tqu1tJ721JqtV5S/T1Gnxwknn1kkl0Psi7Ycvm5F8/cffxps8iowZ0/Q2iyOTzBIBvZ1/5eftQK54xOOv/yT8CUbpMDCpeWT6aIkD3wBAjY2TKNGjdXGOdvaGKCwsokR8czJmWHvARgjOWjapJmCwSnmwONnERFPxKATN21tVYUtoIuEWseBDbTWYDAASLgm1TgmNlFlg4XEtWEL8flkEGEyeZDrcN8EG3GCKZ+n6sb01HxV/AhI/Pv9+58fAAvMgihCDthhFTsBVFTfmjVtFnbdZYcKrc9BAt3Qqbjs4vPFBukoRmYiek51uq4mFFIBjhNMqcigCxfXJ5PJOG696ZqVWp9VBVDPZSqe9uiXak0hoafNoGf3g33/lWNfXnjxVdmb6goseqjl8wW1lr5iz4Tnt4GADCjq6KUAdlAJbL/BeitsX6i8nXHORTZ58vZbrisSI8d+vvLq63Zu1mZZ9vO1/v2tDQiQl1ahaD+//vY7Y7GhC4TGxnVqV6IFNeoQYj8//PgT+yzrkBZlt58r7h/OvfAyC+oA1Cj0AIrBnEZHFMDj/bdel79ZGHpIrHx5XcaYkJLg9j7+mJT8n/LqcEzvU2zyLeuwTet1ip4fYEr79uuFdVu3Ttn/fSU7AbMF0K2LgLri/g8WxAMPP2bfjYPvyXrrvOXm7t9XIH6ZLnB/hFp8AGfRyjIGkPzEdl23DQ+IeQ0r7eQTjw0HqoCysvEL6+OYE041bS0GMxSPz5jgfdc9D4Su23YJ66yzjpLtbY3lXVJ8xpRMplLC5mT4UF1pwMGMoQAB6JOm75Cj2KtRw4YGGmNfTjvrPJuWChPL47OViz8B3RAnB/TapsvWoX5GXWu5gp18tETDa9Wqo0S3sdl8NAEfuu/OlOPrW/SZARqytI3WCKL7MzTkafKUaWJQ32nPjk6AH9XyCjOF7hEEzcuKrz+Sf6SoyHTjLmpptim9asGfO2++coCcMEJFJ+Q7YLdsv912nj+kmB8xROFV7bfnn37M9l9Z+dFI2ZdLr7zWdPs6aapjKvuPIs69YtMxoIPDhqPYBNpgrLbrpQ88btw4G+bAmthCunIrm//tse+BBtDAEE+6lDz/i/ZzTeW3yFXAEFv+QL9tT03JJf4cPET79dobDIQ/SuBYafn7vHn51r1WXv5+z30Pa519K03t3eyy+BYOgLceKiysSP4ep/sCuhHnFscniM+Iu7CLjk84/lLe+vy74UtpmZNGF6BhRHCWrgQDFhqtedDGARBgn8UBCbDf2ECAZbDUqJDAIoMami6mHC2i0EU5Hz+DrLMpcuT42by8znthyzFIgUQmarXxPgSeo44c12AQApU+gDNYBGbIxW6D3QEQiLFIkqKlNtU0W1pycVoplH0GNsD48O+XDLj4Nz8/mB35AoxzxbhkhDZ6RUl7dFpR1feh++6q0Poc/POv4alnX7ApobvusrOtT7Q4GOueLcF1ADcD9gQI777bTtb69933g0z/5jMlQbRZ3H/PbatsfS7UPnhLWm87q3pJYuX7L3X7Anj54kuvhN9/Hx6G/PrbMjEJI8cBZkmCSER31iCFitoXxGxhQe2gZJsAJ9rPTLVx9T71bBtrTtsnLcGl2c9hfwwPj0iYFhbljtt3Nft56RXXWUEBoXbAEWwsOobbSuvnkIMOMPv5kETRJ0yYZMwV2o532rGrXcPt54r5BzT5fv1tqIFgHLBGkjbBNGvZos0OP/PNd9/LDkxXUjulSH+tarWqoXGjhgLpOxngn4r/o231DU1/K67TxfPLnj4zHHfiabZ20NeydrAU/N+X33xrjMmd1LbUuGGDMHLUaGO04N9nzMwJsIJhfXJQSDtS7Rt777Xbv9o/rEn/h6A0Is9jx04IL7/W36r1JCArG78gbwCDZddddgr7ipVSPD77fMCA8JwYu7QowtIE8G2v1ufl47NpGoiFfEFz+aarLr8otG7dxuKz56RB97LEuFknm2ntEjcxDdPjs9UTf55y+rlW7CntgAVHgsw+fVDJZarxNSDbu9IVPapHN4uvYTACmnEQx6DhFGN47EvzZk3KjK9hS910212mKbvN1luq6FPVYnHia7Sfnxb719okpXMJq8rzh9Tyo+dVEKQz4503XwlL9JzLy4+IXxYI2K9ofsQ1BktCALA02vt1FeswZIHW5VWZH50vbTHiE+yK53//P/ktTDeGuFFY3k4FGDKUhiqedO3aJTRS3szep1UT5mtkka1M/v7ehx8HhoIgs3HpReco9mkkbdoBms78gcVNsB5brb12hfP3bzS9G19HoeCYXj2XwSdOOfNcsz/IbTg+4fjLPw1fSpuXO71g9uxZBiCwIdFmI7EAPCNIp+0TVhotm+i+ccSWmYaaTJqbm2OVl4T1xrSr+poOOd0SPrTbOGDGoedWVZoWAGCck2QEZhyABZseZ0JlBL2CRCw6AdkQIIdhgKMnkWVCWNRpIxmlaoOh5/p10INTFRHhae6dz2dkNFDbl3+///Lzy5FoNNToNbE+0daCUYUzoLp4vKqIvj7/XvsPIekvVQFG+4p2G4CH4gkQzw2AtiL2BQYk9gZduCZqZS1uPwd89XV4QWBtE+nF0epaEfv5wUefinUipqpYu/vtvYedY3n7+ZnEa8cLdAMUQqwbppTbT3zIqvEPsH6aazr26vJ/h9k04hCe7vewsRGK+78ffhxsraI8d5gOqfi/HzUJ8eG+jxetaUCYe++6dRn//ouA508++0L6kN8XtRcdIlDP/fvKxy/DBbgVb8NDJwlm2pqIX2BG0W5DS3Np8dkgaUfWkyzHWi2bF8VnTD8FbC5+UIi47+7bPD5bTfEn2kbYaRhntcVuW7Q4ia8ZrETL4aqKrwHiqgu0QXutovE1oN91N91eKjgYf/G4puZm1M/w/KEC+RHaewh8r4n8CAZ+bXUPiYbr+dG/OL+dPz/fmG5NBbrBejbmtZ551XSRXvR3OxUP0R4lR6Fj5sgeh65U/k63Tx9JZZx75ml/sS/oxUJEWJH8PV/fAykfDuIXDooI5PnTVMhu2qSJ6SM7PuH4y5qwn6sSX0qbPG5kAaBArnTVEnZEuumgAXbRasr0PdoiALEA0pJkMr2oBbWeppAyRRRAI1ZS0GTLnDbVKvTcLEw1zoeOG4AYwsImMK2qGQFH0nZRYMmoacYxOVWGMU5sglWQKzCN++S9vA5rC3YbLaQcJlAr5l0TtZWihQRVHzCQw7+fPz9fn77/itsXWmzQ6GIa6IH77xuYQPqHRO2xGzAMdtlphwrZl8FDhoSJEycbk600+5mfvzDI9Ln9dP+wjP8bY8M4RothuUOp/o/12UgMuor4P4oNHFSfy/LvtLDuK0DX/XvC/FsV8QuxB2AHcQqs5L97/MLE7bfeeb+IxUR8tlbLFmGP3Xb2+Ow/Hn/ClqMtcdjw4Yrja4WFhQPSiOlJ7imCd+q0iecPnh+tMvvp+d+K57enn32BFdwAWss6YF8fd0yvv23+zrAZpndTnGDoHaQc9JHJ5zfasL1p3zo+4fjLPw1fShsz4teCygLUYJ7NlD6Jie+KVbbYtAkaWBUcwAIGHK/T9w+7jLYFJobS49C8eUsbJY/zpdWTxBVADHYbQJ5V88Q6YNoJrDMSB6ascF2uEbXXYBJgbPksVGqqtgh7wpCjlaIGrDeBflwDkI3rkCjwOe4bFh3nJmhmfLC9T3/8+/nz8/Xp+8/ti9tP9w/u3z1+8fjM40+Prz1/8Pzo35zfMnwALTRkR2DAMQW5bp26Rk6Bdc1EYs/fHZ9w/GXN4ktp40cPS1RhdUTgDX0BNiZOiXHi0KAZcgDIxpCC2gLFKH0RvDIhFAAsamjRUw4ABgLNVBTAL6rHvGeR2rpqi05N8kvQg/6D6bHp9whN0mrKz1SJmUpq0/uEcvN7zhtZa9xP1DZIKvlNQlZ2pgF8ycS3UNhqmls06dS/nz8/aNa+Pn3/uX1x+5lIEbh/cP/u8YvHZx5/enzt+YPnf57fen7k+ZHnR6s3P0ob++fQAkAyADbECQHRokA7QBn92MZGE/OM9iwYb9UkFg3DjNeixkycqANqyrmSHmwx4+rVN+02GGtQRBl8wLTRhfp3HN6AphvXYFQ6YBxsN/TlYNXxPs6NPhznjfdDWyrv5X4NjNM5GaSQBvtNCD+gH5oYgH7+/fz5+fr0/ef2xe2n+wf37x6/eHzm8afH154/eH7k+W2ike75kedHnh+tmfwobfrU8QWIq0bdNgAq2jPzNAWStlLYYwBrgGK0fMJ2Y4Ia7aXVxYJDKwaNNkAx9NqYeIXuG+AcbaH021p/vkA0jvT0KvY31FfYbRww3EDY0YhgnLrdQ+FrdST+yb0AoiE6yvnitREXR3cuDluIba6Ah7DpqsiYAPD59/Pn5+vT95/bF7eftJm7f3D/7vGLx2cef2pAmsfXnj94/uf5refvjk84/rJG8KW0aRNHFdBqE0dHw2aDUca0o7nz5lobJ9UAhhkw+ICJcByJ4PhiawMFjEN8HHAOdhx944BhcVx9AqzVNCCMQQ0ci9WmCluOSU0w4GhxQJMtvgbIRkurTTAVCIg+HPcCe47rFE07BfSjP11AIBVs7hMGXjIGuYrdp38/f36+Pn3/uX1x++n+wf27xy8en3n86fE1wuyzPX/w/MjzW8/fHZ9w/GUN4UvWXsp4eSaCAJTBRIu6aDglWGuAX7R7wkCj5TO2lQKIwYQDFEMfB6AsDi6gtRNNNmirgGEkvBkZDWyQQmxTBZSrWzcjzJo1s3C0cYEBdbSkTsvU9FNdF904tN8y6tc3sC5LLaRckzbVhB5e1yagcsDWixNMs7Oz7DUO/37+/Hx9+v5j5LjbF7efTLh2/4C/dP/u8YvHZx5/enzt+YPnf57fev7u+ITjL6sbXzLQDQ002u9gmTGkgDH3TD2BTQZQlpeXaz8DglEhrFsvQyDbLIFzBWGJxOlpJWVoAq07fIYjP3+BUdcXLsg3IIwvQvspLDjaPSNrDYCPNlXANQ7YcIBstaXVBoOO38Ooi+2igHmzcnKsdZWWVP6uqvfn6n5gu8Ga46jDBFSx6GiR9e/nz8/Xp+8/ty/ppnPp9tP9g/t3j188Pltq8aXHnx5fe/7g+Z/nt56/Oz7h+Mvqzo9sein6abTfAaIRiM1XWyksNlo0AbLQQoIFB8AGWAaI1rRpszBH4BnA19KCpabrBluOqaYAczDjANpo7WSYAa2eVBJgqNWqVSfk5Mw01gkHgxsaNmpsr/EZGGskBU0aNxWYlmM/w5TjnAxkAJDjHml7RbeNe9LtGsgGqw4mHa8Bxs2alWP6cP79/PlVZH1OmTolTJ06NYwbPyFMmDBR63F+mDx5sq25uXPn2d5gTWq5S7Owuv1hLeK4mzdvHupn1LM/bdZtE9Zr29b2hq/Pf7Z9yRWbNzMrK4wcNTrkzMwJM/Rn8pQpskXzVUjIM7uHncHOYceqaQo00yGZ2FyvXl1Nh24Q1l5rrdCkSeOw+WabaRK0WvLdfv4n/ANrY/KkyWGi/uTMmh3GjRunv2eJ+Z0nH5dIJPBvikjYEqQc6mfUlzxCmtZNQ03obijdmfqhnWxJ+/YbyO4sdf/3L/Pvbl/+2f5hTfh34nBsBz5opvxPrmzGJMUlc+fMtTh6CfIrik2I39FSrlmzhhXFMzIyFHfXDC2aN7M/TZs2CZt12kzvzff4+l+QP5CTjRo9JkydMk262LO1JiaFzMwsi1VZMxAeWB+I5qfLt6CPXUuSPmnyL82aNFH3GZAEAAAgAElEQVQxroHyrcZhw402lK9pYPGL53+e33r+7viE4y+rFl9Ky5o8tsAYYaa3VtUAtNpqF0XPLbaZAmDVFkONdlFAB5w5Rw31QecI1MLBA6Zx1BXIZkMYdD70c6wFVZ/nfHFCKteIAxc4N+AFn68kgI+BCwBngG4WLCjRAGAjOYXFBoC2ZImmoiqIiK+TqOSJKQebaeaM6QZ+VFESg9PgOv79/PmVtz5nCBj+fdjwMEx//hgxQgDbFGNYVpYmYIH+B5ASJMHOniARZg1GEHmpwOgCAdYGPjO5V0BcZa3n+HplgcstBMRttlmn0LrVWqFTp46mYejrc2liR/6m9mXmjBlh8M9DtB5Ghl9/HaopzJk2TZnnzh/WAg6Jv7FzyRrRs5cdo0BBISD5WYNmtAYAXpL1k0xiXrdNm9CmdavQoUP70GnTTcxOuv3Uf9d/gX/IU0FqxMhRYejvf4Q/lSCPGTvW1kg88HX4vRWxL2kqcK3Xrm1Yb722ocMG6wvA7aSkarH7v39Y/OL2xeOz8vzf1GlTw29Dh4Xh8kEj9GeyQBVi68TfMIW2wHxJEo8UmReLpcuzL3S3rNeuXZEdWX/9dqGB4m2Pr//++cOMmTPDH3+MkF8ZH3759dcwdtwE09suKf4EWEtyLKZUJkXBsuIXOoNatmwe1l9/vbDRhu3DlptvHhoLmPP877+R32arsDxWwP4U2ZppAm5z1Fk2LTNT3WgJsL9IcSz5OPYGQg5FQvJycIF60ngH1M8Q4YD4duONN7ICoefvjk84vpTgZ2mZk0YXoKsGGw1QK7ZiotMG5ZpWU3TZcNBorWVlZxaBcVRLateua/prBAF8FoCCoQkF2mgw0ziYFkdVhUmnAGm0fKKzBnA2VxNMYaZRWeH9jRs3sXshQYU1xCavrVZRQDt+tlZTfZ7kNUNtrgQgcWgC5wEwBOwAtMMQ4Fz8+/nzK2l9Erj8+NPP4bvvf7AAJl+t0KyXGNAC1BHIwAAFaGPNYTgIXHhPBFdiJYC/E/CN5DoBoiMYVzzI4X0d2q8fdty+a9hqqy1D82YtfP/9TexLrqrE3w38QWtioJKcUQlDVras+PMDVAVUi0UEANbFxd7He5OkZ3HhepINVIDCeiD4MFQWMI4BMLKHAHn8u+MmG4dtumwVtu+6nWyXNFbcfv6j/MMiPdtBPw0Og34cbCAtGqfx4Pni01aHfSGp2lRrp3PnLcIOsik1xLB0//f3jF/cvnh8RixdVnyN1MpPg4eEwfrz+x/DLVC3OLoQVcO34ENiUTz6kpW1L8T6G4nptJXsyOabbarkuYXH13+j/IF4ddToceHDjz8Ov/32u4URxCEVjT8rGr9YbCLwZPfddxPTunVhRxMSDZ7//Rvy23HjxxqwP2LEnwL3R4glOcVsy6qwL+AA66rbp63+bLF5J7H021uHm+fvjk/8V/GltMnjRgo/KDCtHzTZrDpGgqAkMkPtLQxNILkE2KKFlGmlM8QmS1o2F9sGqiE2GUBZMvW0WpFOBiCbVfeZQCrADNBuzpzZxkqLQQQgG5NJY1spv6N1lWvEllQ2KEw7a3nV/QCuQZO2jSvNOe4bMA9gBBQetkjS0ppu9+Tfz59f8fU5cuSf4bMvvgoDvvraWJAcrBMqgQAl1jZaeACyAbywtgh6+R2tX7GNsHhSzb+js4oBMkCLvVf/4/8G1mmtxoojU4K7bN05HNbtEDFVMnz//T/ZlylTM8O7738Yvvr6G2vHSPX58VyB0JjK/D8GQgLc8uxj4BJZTnE9RLsUAbpkGAxgXZqYvtXC9tttG7pu18UCFreff2//MHHy1PDa6/3DD4N+sr0e7QlJcDzWlH3BNu24w/ZhW4G37cWCc//394hf3L54fFZefD1mzLjw5dffhi8GfGl2JLKnAdmK+4c1YV9gnxOXHHoIcUk9j6//H/OjgQMHak18Fb4fOMiKKasy/qxo/AJ5YjN1auy3z16h9TrreP73D81viSm/FdlgoNYUwD4dZjH+XJ32pZJyqA5iT+6g+HbLLTYLLVqs5fm74y//KXwpbeqEPwtI/GKrG5sP5gWtTjB8MPBoRBizQ6AbTDYAuhxVXWgDXbBgoVX0mWrKgASqZQnzLD3Ub6AhDALeYpWfZLaBPjtXwBoBBZ9Do41r2XX1M85+Hu+r38CYcVbFK2zX4tzVxaIDIQWQ4zqcB3YbYMlCBSqAcfG7kARHKrV/P39+A776Krz3/kdhmJwMrRlM6i1eHQYgAXhbKmDNuGqFWoUkrgamFbaPxvex5pKDvo6kvbA4w+l/U4DFgNM6jUE0+4pqd/F2M/69sarM++y1R9hk4w19/60h+zL451/CO+9+YBW+lX1+PPuk1TRpISUeSxiSCfPxf0AuAB2tIMnveD9FA1oE41qL65M2woMP3N8CXbeffy//8NvQ38Orr78Z/hg+vNTn9/9pXzZQe9CB++8bOm+5ufv3/6f4xe2Lx2flxdffi1n9xlvvqB39T3MRSQEnNf+wJuwLccn+++4dOnbc2OPrNZgfDRw0KLz/wcdhpGQK1kT8WdH4hdbTfffeM2yyyUae/6Fj/g/Ib/8cPTp8++3A8PkXAyxfLi/+XJ32BTsHq/aA/fZVK+o6nr+LvOT4y78fX7L2Ulo405QkFgfK4iAFAgZANqaVsiBg/nDU0TCDWYUTQwEvIlCGxhttoPzMAVsOkA3QjqoKraEw2Thf1EMCEGNqyHxNTuU1C1IE5iFAToWPlizuh3PAsKsmcXKYcLFVh+vEqSORas37EieSCIj69/vvPr/fh/0Rnn3+xTBh4mRbT8kaSfTEjI1kIFsCirDOAJqLOxvWUZvW66gq01wi+E0kcJ5huoG0SC8tYH0lYrWss1kSRZ86dVoYM2aMtWVHsCWCKnHNAiQXYnW2rg26KwQCW6/TKvTofqgJpvv+q2zg6Kq2Lz8MGhz6v/GWBKlHWQtw4dMv0ltLGEsJmGrrpBAUi8+PNdJq7bXDWmu1NJFqRO5pq6+mttCFYk9iK1kPtAahhTFWml4TJkh3RaAcR8J2pN0waRuKQG5p67PNuq3D4d0ODRtuuIHbz/9n//CLWkf7v/mWwLaRKT+/4vYF1nezZk1t/TRq1EjM7Lrmv4z9KiB2gSZ/I4yN38sWC3yiBrlMnDTJ1kvUAyxvfRa3L+uss7aYtAeHLTS8IxbC3L+v3vjF7YvHZ+XFn7Siv/Jqf4tLEhmLRMYgVf9A0YahTeiwoaGEDEt1tZbXFBtpoaQy8ufrj3wRfogYJVO6TNOlU8rej3qkVgxM0f+1kh5tj+7d1ILaweLw8r4fcb3HLxWPX9Dte6zfE9JrG1dUrI25UuyYKOv5EZs0VZy61tprmX8hXsW/IB+E/yBWxX/w9/Tp0zUsbLxpGBMTx0I0axBAJpHFSDpASlufFAYPUmFwJzGsPf/7e+a3n3/+RXidePfPUSnbl1Tzo6R7Jyk4p7I+WYPLxy+bqH15j913UYFwC+v2cfuSDLJ0+1lx+/l3x5fSsqeMK4gsMVo8ecgkhHnSWottdoi+JyLySwyNpvUUawwYZ5pshWCc6aepPYyJobwHgI72UwYqcA0SZ4A9jD9MtnkMSABtZ5MpEWF0+4JCXS10LWDAxWENGAA2K4Be0uJXzUA/6CQAgJy7caMmmi44zdhyAB4AfMVZcP79/lvPb4GS1kcffTx8/8OgwmCW6bmJtlJknRm7qZDBSdAB/bmdBMq322ZbE5JtJlHQhg0bqv1Z00nR7kKnS/+D/cnPgG+0YCegWZpVqQli2R+TJk20iYWjVF36Xi0CYxVE8bnIgoLhZDpwhSw4E8EtPA9rHIH0nj26hXbrruv7T7ZkVdgXJr89+/xLotYPLAIw/tcGiO1LGIg8i/g6z6idAsuu23UNrQW+8oehLRwEuAUKNgBOAebA6VhPCQs3AdgAZzlYO0wUmyjwDXbUr78N1eCOYcWC2fLXJ5XB7ocdHDZs38Ht5xr2D5OnTA5PPfO8tZFysNfZp/9LRkp+fh2kY7LFFpubPWm1disbDoRPJfC0gRuyF5yrLPuCbaLQlCWR499/HybNp5/1t3R9DMBNAl7OUZZ96bJV53BMryMEFK/l/n01xS9uXzw+Ky/+zMyaHh4VqDLox8SOsH85YhwQGfDL25eWLVqETTttakNU1lFrX9t129qEbOJ1fBDxbmTaMzW7JPti00/Hjwsjho8Qsy4ZzgDokhyl+7/i9gU70rNHd5vG7fF1MFu+KvIjQLaXXnk9DFS8ah0X8g2RJZ8UW9AMVkyhGAO/UzSQyfSyNjc9vjat26ibqIHFHGgUUzOsqo4kmJNxeB1dQjxPCoAxfiEPI2+brEm4w6Vv/O3339naqMj67Cwfd8rJJyqXU/7l+d/fIj77Vdp/b7z5ThgtEkB59oWFtXx+hA1q1apVWKtlCyssN1D3Gq+Rm/OMaXeerz/Eu7Nm5VpheZJyngjwFo+jU7EvXOeoI3pY14/n7wkZY1XZF8df/h74kkC3sQUwx3JyZlrSCOjFAUMNB51UVCoVgXHzBTDE99HfjyMg0Od9tJti3NEkilNIedAky/U09ACADuPOQWCCmCyJBP+mGgdIxwQU2kKTzbrEEtU6quDNmTvHktnYgsWGbyQ9OJuUWjhYgeCFig4gCNdEiJwF69/vv/X8AMVe7/9mePu9D2xtJpXcBEjh37Ae4xTSmDDvtOOOJkLeXpMkYZ6QALMeYV+aDpcAvEpaXwQsxto0dlJSMabtmdZorlskuq8kmYozmnE2xVRADkDyn6o0ffTRR+Gbb78r0m+Ljil+nv2RMPCUSGsyb7dDDrQ2MYBm338rZl9my0588NGn4c233k0GZqDFBtip/0V2LEFBAsYmKcjOO++koQZdbboowD5MRGybMZKMtbtYzwSwJN1spU2RK9TxIijh9wbgGZ0tAeN4Lb6PZzsnb45NH/v0088MmOWZL78+43pIAJ4Crbf00F0agD17Hm6BstvP1esfyFzeeud9qxTj1+I+jWyy5e0LdmKbLltLeHrXsMEGG5g9qSbQflGhTEN8nitrXxZrPQwePDh88umnahn5rihBim3tkQ1R3L5UEWv0INmSIxXYRr/t/n3l4xe3Lx6flRd/xrjkjbffTdoFZev/Nxn9f4znaF+qMHBpww5h2222kb7a1gaWA5TwOgUhJmITb+NeVsa+zJSUw5dfDgjffPOdpDf+KAIADfRTDB4HQyUF+QTgJ+bZf/99Qo/DDrU43vOHhKywIvEZ/z0//WxAeP7Fl+VfEo1hplrjRwBO+XeMOeMQja7SxNppp53EfO8QGon8kEr8WdH4hXXx29Ch4YsvvrB4lSOymYhzS/J/rBkY+XvtuZvAtxpGhvD8b83nt/PmLwj9nnhKBcIfi9izsaOirPhlvfXWC1sLVN9g/fUN2K8nBi17viL2hTU7Q4zaCRMnWmFwyC+/WnG5eHxNXFyWfdlKjDfY+e3aruv5u+Mv/yp8yTTdAMJgbuTOmmU6Q8bWKRxJztRQQDYCc4J3HAsgAgACToGNDCgGWAeVPU4nZbIor8UhDCSM6L4BriXTS9h0YoYohSGJJYEA0DD2EGw4fTbRfUsmlTJwgXOQZMZhDRgDgAgYc9wzBp7EtlGjxmH2bLHgCp2Ef7//zvPLzMwOd/W5XzRq9FEYfvA/JkgE2KLIfbOmTcPh3Q8LW3fpYtN1WVesFfYAelwEO3ENRT23WHEEXCFghoHC+fg85ycpZ30nYAv7JQmcKmn/JAFymrE6Z4jW/80334SXXn4lTJ4ypXCc+//aDRPYh4pm0nLSrm2bcM5Zp4W111rb95/sRUXsC86/z/0PGdMwajwWH3CQBACw0Qr+j72zgLO62r74mb/dhWAT5rO7W5EQQVE6pLu7J4ihu0MaBDsQxcTuABPFAERaAfUZT/mv7z73XC9IzAxzh5nh/nzvA8zc+t1zzj57r7P2WoozBVyVSpXc1VdfbWDJjsYvHE5Y27vGiMOC3wFkYE5qrK0rVX+3AwTNA9oGo6xK4hrUcf2MOWoO0Tpc+Enx94033tScmOvWrl23VYIb5iwx0FqQ9Pqw71o1b6KW5wKJ+Bmn/QGW6phxk9Tq802kdcK3HHsW+NbxpVAknlwpwO1Y7UHGitVYBbA0nvGFNuaXFi5Uu9pDahlaHwV/DVY2U4/9tmpnPlXs2dYtmiqp1gFDYn/frfwlEV8S+dmu8s//qgju03eAjyPhVCdmf/fnMqY1oC6QI91NN97gSpUuZVICYX/gENprfv5lzPt4xJdly75zzy541j2j//+o/QighvcLBTs5CXtlOFwqJtmDxg3riWV1TqJ+yEJ9tEotv4OHjXJLl35ttU/s/u7zg38YkDAdK1eq6K677jrLN3Yn/8xs/kLd9vrrr7u52l9WKl/d3v4Xm1+fpcOmpo3rG0MKFlSi/suZ+pbuCgzBHnjoUa/FHqkfYuNLbP5CrYPx0g03XG/OopBj4hFfGP/Fixe7+fPnuzdl4BDICTuLLzA0y99Z1pUqWdzq/wQ+kcBf8gO+lLRq+VdbAAMA1Q4ReAYbjSDpN3p6qw82FgcsNpJ3zx471EwTYJGFnwUXUmMCRRY67ae0e3oXUc8MgUG3bu2aqO0070UBDTuN38Ng20evAQj4s97DmCHa+GGUcLp3hJ7/048/GrDBRsDmc5jAvLV6zXBRKEOvD0L3ifvbO8bvxZdedmPVTkpyythb24bZqkOjR5xYDCXtPoVFl651b00lL9cLKIahBHjsT/Focf7VgGEAYVoCleBau7IHfwMTiXmH4Ug4+YueAEdMQWy+ix0Hs4RTIuZquPgdRTCtAiTOb6udYNq06abbFNrVgutg0E3h37CsalavIrOFEon1F2kP21V8ee6Fl9yMmXMEyP+6lZlF0CnxrTxJcgktota7Gu4aMduCW21Gxs+AUY0jbLb9cLVVPGPOwEYgsSD2EcP4N0kyMYzWD+j3/Bl+drBEVAFOAHp5//fee8/Nvn+ODB6WRJlyAXjzn88DwhR7zZo0NLfKRPzM3v3hBcWTqdNm2dyx7zsSSzwz8p/4crK0jho3amSsA6/zKLakxuYggeu/wNDOwfjC54L9NmPGLCvwQ9EWWCqx8YXWosYN6plLYWJ/9y7qmc1fEvElkZ/tKv9kjkyeOsNi/87294LHHuvKlr1D/y9rwP6O9oeciC/k4Y8//rgYvvPEWtlgh0fhssMjMwryeqfEkfp17nWlBRIm6oeM10cffLhYgNtwyxPZMLa3v5Nfnn7aaa5GjWruoosutlwAJnx25Z+ZzV9g4i0WM3/8xElqI1yx3fw65FSHHXaoq1q5grtFHQOJ+i/+9e1Pmza7fv0HuS+/Whpdn7H1Q2z+wkFt1SpV3DU6XD5QOsSx+We848u6tWt1uPyGmzX7fuEDa4zIs7P4UqxoEdeiWWMHCy8RXzIeXxL4izMsK7fhS0krv1uyBYYaxSHABMwxWGzQmXECpag79NDD3Q+rVlobEww1qMzHFTreklQex8/ZiM3gQD+DAYf2mm85PdDENcOGQlJ75JFHi46+3jbs8N5MkHXr13qwT6AJn+UgFaIAb0H3ivfYrM8Gkw06O/Tm0G5a4Jhj3arVP5jGGxsSwB9gCcBI4v7y9/gddNAhbuCQoWqzetGSAMAO5jGBPMpYU1JzsoTL69au5S6UoDiCwzYnrSWAlmrffsr/Ad5+ixiB+Pm1j4HPv/73l0h7hXcf5cQX0Xw7kfTYjZ0usYFZuyEtqPosxm7TZ/z5l832OIA4WtLCySbvwc8/+fQTN2r0WNNFCM6XQWOReRwK/1tuudG1b9Pa1kBi/W0/vqxbt8ZNmzHbTv2C1p6BVej3AYpozBjX4woVdM2aNXEXXHCBjW1Wx4/XYk6QQFhLc6T9Atabj6mbbbwZVwovTGIA2cy5VD+H5cBhA/oYfLZAvYeWP3DwEDtdDiw9z1rybfrhdPmucmXd3eXLmgBtIn7u3v6wUWYoUwVaPfvcC1FZhdj1F+ILrMjGjRq4Sy+51ObOtuO3J+MLc+AzzZ2hw0dYcRRYlswt5l9sfCmnQr/cHaXsEC2xv2csf0nEl0R+tqv8kxg+8b4p0T0oMJ63XX8FxeKoUKG8K3FbCYshGd0fciK+ULS89NKLOgCa61atWmV7zj/O3OylOoiMGECUkvN6o/p1LfdJ1A87ro9IFefKQOOpp5SbmIyO38u33d9PELOtoQ5FLhbYhklGPPPPzOYv5MNvvvWmGzlylObFai+fESOQTy5ETsv93XTjddLpqmSHxon6Lz717etvvOWmTJsZYbdtvb/7nNTXD0XUMlq9ejV34w032sHvzvLPeMcX4sY7cuiFcEC3D3nzjuILtXzDerVltnBrAp9I4C95Gl9K2rj+hy2bVGQAUBAgCfyw0TagtYa+Gg57tEApYNJqykKksKOV8yg9LmwYgGEUj7Sahp+FkzA0H9asWW3gHAAYBQpsOSjObOoAdDw2aK9hrABYB5uNAjMWBfeB/X/uUGksAToY2IeYuZ5/qPTcNm/aaK9vzh/6D2OHxP3l3/HbtHmzGyJ6Pg6lwfjDt2B4MCOAvTW00ZQpU8a0uaBPewqI/wOGEowUEzK3Fo4kO2UGDOM1SZ55LAkxjEwAM/7O4+wkyVrN/GXtZBGBWm+wIFZbhOUE+BJAukDPZ12Z7huvoedyGv7ss8+5sWPHGmMmrCHTAYu8D38/Wzpjyd26CNDxjLzE+vsnvrB5jxw93n3w4UcGIlgCGCkWiB0MJoBpvbq13R2aE4HVmB3jB2MS0BbwDHDVt7H6OeD1LPXexn770x4X5mIQwGeObDs/mRdz5sxx06bP8G2pMdo6sfeH8UajBnUsHibiZ9b2B9rDx4y7z70rpmEsmyN2/cHsqFmjukDO8jbGXDsbvz0ZX9gLH3zwQXfffZONgenFkolzni0Z4suFF5xv7UAkt4n93RfBO8pfEvElEV92lX/iYk5e8pkMC4JxUyRDiK4/1uHtYofVFMMaKYOs7g85EV84IJp9//3uoYcesXXBwQOXjyVeu5QLF8Lk7l11aOm7UBL1g48lIT/b5//2den9B0jH9WM/HSwvQYLE61gHw4oG9etJFw0QFve+nMs/M5u/kM8+8eQTbvyESVGN4jAXYu/vzDNOcx3bt45IFCXqv+zKzw7R4e2o0ePc/GcWRL7u7e/vJ0sPsr7mFIfLyFxkJv+Md3xhzi0Se3LM2PFGONhW2zo2vhS/9Wax3pqo1VRaxon4ksBfNOvzGr6UtHrF0i0g4bSLHgAoAPiGroTaO38XaMBmQZFI4QqDB9Ya//bgwl9KFo5wG+UiGnvqh5kBzqIACQZOxAiQB9FymGhHyMqaVlMPhPhNHHbbhg3rDYiDgcTPg0MSQBoBw7TbtEHxGf8rIBDKM0GEz8R7cy/8HpCPDSBxf/lz/NZID6Nrcpq55fiWBwSGmQcCjw3e2CJB8ytdQzkqFSpYKMo6Y54jph9MFXiutQNyYoueGwYJmjcUoLSaoi0QEokgfk4iFDYD31ImNyhrKxRVOjIXcd4lmQLI80CKBz8B2Yx9BSgIw87cLgGjg6aHkjQJ7A8ZMkSniW9HT0C3vb+TTz7R9e3T0+40sf68wcHPP//iUnqmu++0eZsBBu3qkTZjS3AVxy44/3zXpnUrd9TRR9m4xmP8GHs+jwdj9vHtp5ozxDTTCtS/OWUk+QLoiWVF7mh+rlq9SifLo+V69+5WrSix91dMTmZtWzdzxx93XCJ+ZnJ/YB9J65UuAeDvTW/UHN4iGnohvlxwwXmuZYsW0tErmOnx25PxZfmK5W7MmHESVn7H4tD27q9YUT93jtH3ltjft5+/JOJLIr7sKv9c8f0KASuD5QS5MqrtSds3+7wHq5KsFb1l82bupJNPyrb9ISfiy/dizfYbIG26r7+JMu/Zy2Lv7xR1FPTv19sdpLwpUT/8Ux9tEEkgvd8gsXpWRZzRMW3yum3hAOSySy815j3dPHsy/8xs/rJOGsXDxap+T9IG5LHe+X3r+wP4SeneWay9Q6wTKVH/7V59S+46YNAwh0PptvEl7O/Mrzrq7ilT5naro3cn/4x3fGHOLJCW5LjxE6LuvEEbOfb+APZTk7spj/adbwl8IoG/BIO7vIAvJX3z5cd2RFWo4HEq9DdaMcepFqw3jA+Y7CwGGGpoUCG0CJAQKOWeqUbr3M8RF8c/7TXoo7XX0Z7CYyhsj5TlMG6l6EVQbPI79DD4WThd57McddTRBvj9LMCDAhTG24EqYtmYftX7wFbx1sYC/cRko887tKDyOQHerACP0dFK3F/+Gr8fZU89cPBwt0IW53byGgFtAb1CS2fzpk3crcWLG9AF+AGwBlDMoay5S6LxpvkGA4T5w89wK0W3DbCY3+2v5/KzwE5ifsJQQkgYgJoEI2i0scHZ2tDzw6nlAZEWZ2trNE0vWJyezfQHWh6Ry5iff3iLdz4XiwNGzfynnnLDRoyMstzC/YXnYQbRK62HaTJ5F9W9d/39T3OgbftOasX8wQocBtDrRQC8cYq8xTVr2sjdeedddiAQ7/Ezw5dI+w3jzsRjPvDeBuLq83kmpcYtg/MTbUDmBKeC3nn1n/sjkeUqUvgU171rB5tnifiZsf1hn332c+07drE2h2gsiTBlGSv+37RxI1euXDn7e1bHb0/GF5i3859+2g1TcRQYwOFewj2fcsrJrnuXDmKxH2kFYWJ//yd/ScSXRHzZVf658odVrv/AoZaXBGY6MZm9HCdQYj5SADVq1vTt3Nm8P+REfCFXmjplips9Z270MDLcH3sSseT4449zfXulqWuGXDxRP2C20m/AYM0LSeDoOwru9MwHvi8OTdu2bWOC9uQJuSH/zGz+Qh78lHKTkaPGeBkW8pHI/ZGPwQovUOAY10mMt+OPOz5R/+1GfYs7aDcRDpYtl65eTHwJ6x6kiqkAACAASURBVI+fQTho3qypO0bfeXblnzkRX+hMGzpsmBEOwrVtfDlFhxXpvVINwE3ElwT+kpfwpaRlX3+2BUaYvzz74vffBRzA3IkYH1DohRZPnBdp4/xRdtKmbSP2hulgCRT7TeAEiYZ3ORW7QxsJYBwbSrC8Nu02tOD02uaCJPABwGGzgLOAWEcNF0zY2GvNcbrI32Np/QB1AGuAg6ElC7YCBTZgHu2nXIn7y1/jt0bOjik9+xi4EnTRYtswcRHs2rmTK3bqqTYXjMkW0cEydpuJ0eI8+H+eiWTaa/xccwXtNrS2EMenLdTmOML3Athov9bzooYLYlkGLQwz69DvPUiHTbraVvWeADsAzLwOl7WvAqjpcb791LdohPVHwgUIaMWwGTsc6D777DPXIyVVDNANkbXl28Nsxeq1cLXiZPlArZO9df1tEAM3rVdfc24EZDPdNmOTefdakv/UlBSJsZ6W4+NnDsyR1mDYbmGOeBZu1ubnl18ucT21BtYp+QrC/sbwjAgyY/feoW0LYy0l4ufO94c/tN+RwH6veMIV62zL2uQAqXv3LnIQPs3YitkxfnsyvnzxxRcuOTVNh13rtxs/Cwu07dyhrRjohyb290j+kogvOPEm4svO8s+NGze5zt1SpH+8KsL28Xt0ML1Bx7N9uzbuEmlAxu7v8dgfciK+LJRb8qBBgy03j71C/EQvdWC/PhHGuddr2hvrB7oWYN8vF0ACKBLyNtroqH+OOeYYl9yjm9zIT8uV+Wdm5+fSr5e6lNSekijymsOGvEXum/0T4K1bp3a67wKJ+i8L9S2dZen9h7hvv/tuq/gS1qAdEDZp7G67rbhpUWd2/HJDfURL6yOPPuJGCcANbNBwf7HxpW/vnqbPncAnEvgL8yQv4EtJ3y39dAvgFcU6TAl6xP+MuDL+IvCBy+uv/W6TO7TcBPc/ADLa5IKrKcw4/n6YXmez9LaOVVsfVr/BHQ12D8kHvyMZgbEGO+3YAgXNCCGIivNzA/cEnAXHP+9A+T/r5UYPjve2/vTIzwBLaO2zdjEBFkdrMwPgS9xf/hk/oV6uQ6eu6v1fHtnQPajCeAeh0F46YS2gDT2cIvPzMIf4mf0dVpiK7YN12vw7LX+ab+buo3XA70wT0FpW0Vn7K8Lm9HOWJMJ032hTFXAWTioN/NDnYD2gB2e6crSMRn4GGMTfAyuTecychQoeWlrtREfPZeM0xpsu5vNaOf70SE5x33zzrSVuHlDyjBv+fsIJx7t+ajU9UIy3vW39/SB2UqoAN06TvcaZd5ckqeW7OVnsnSGDBxn4tKfGzxxNNcd8seVNO3Z3fuLi3K17D3OpJJkNem8hqS9WrJjr0rGNzWfmUCJ+/nt/WLbsO9erzwBrR2b9B6DdO3395QAv+/fra5pL2T1+ezK+UBB16NTZfafEPTZ+ct/EFxye05K7mN7l3r6/J+JLIr7sKn6y73To3FVxZLk36zHdUO+YTqzHmbRnWqodBG5vf4/H/pAT8WXJki9cSkqacneJ6W8nfp500omWl9BlsDfWDxs3bbLDwG+/WxbN+yxftBzlL3fGGWe4lOQeDlOe3Jx/ZnZ+/iKZj/YdO+pg3LfSki/7Ay2fn50gJmTPlG7aVw9L1H8RR/uM5GfrJb3UK32AEQ5i44uRDvS/ggK6U3p0V5wptlX9kNnxyy310eLFi1zPXjpcVvvy9uILMip9e6dZbNkb40sCf8l7+FLSrxvXbQHYYsGzcCnYAcB++mlDVIMIYAsHU7TWTItKIAGnW6CKa6XJFhISnn+IjBRoFw0tf/53+xvjDcYZwF5w+YvIGVgwBuAreGwhew+KHdO7irQBwuoJOhqAGABuhURPpq2U56H/xgaGK6oBd2gKUHTrDXjNxP3lj/EjgU1O62OW2GzkjG8A29jIz5CldGpKshXIgK+etSbHUXOWFOCh/wDKALqstIRpFPkdjDQzXoAJh0FCpD0xnK7w3occLE0E2k/teSTWnqUGyxLg1ye5MjzQZ/Pg9R92ygQbFICFtlScgUPrKfPfXlPAXXB7IojSrg2Yh/4Y98l85nOv07pKFUPlE7kSso78pgs4iOtqkjtHOjFovHEStresP8ap34Ah7qPFiyO6KNaZGz0dO+fss11aaorp8u3p8WPu8OGYO9k1P3/95VeXLBbkhx8tioJqUS0VTdDzzz/XddWpMvPQDjkS8TO6P7BnDB85zr3//gfegdiKAr+uWHfnnnOOGG7dxHQ7wtZfPMZvT8YXtAS79ejhPpUJDfHRYhhHCuZw+re75OILXfOmDe20POQHe9v+nogvifiyq/wTWQcOfb5Y8pW5BIYDMQ7nWDcUhul9egtYOdYOine0v+fV+LJ8+TLbg2DexMbPkJ+dLw2mfum93SaZnO1N9QNSPO06dnaff/6lB50ioCTzidoGM6w0AbFHmIlG7s8/Mzs/yXV7CTDx+arvgDJVjUh+du45Z7seXTtaDp2o/7xO+c7ys/32O8A1bdFKLcorI23dPr78j31b86tIkcKW65504snbrR8yO365pT5aufJ7171Hsvvm22+3G1+QUxk6aIDhAntTfEngL74LLa/hS0krv1uy5aijjjGwK4gvUgh4UXfP1mEiA8bhVkogBSAgeWBR4lYaZesA2gmMw+AAwwUSeU64YA2hqbZx44/2e4wTaAvlufybwEELqzmnCXBg8QRbddgFgAqAdqarpc0JhpCxj8RSoi01tK8CblAcATqgSQcYR/GUuL/8MX4zZ89xjz/5VJSeH1pK+cEVl1/munfrZuNO+yaMMrIc5oNpehlIptbNCCuS+Wzuo5pbnALB5vzt9//a7wFoYGSSTDPPbb7r3yQHVpDDRBM4B+jGa/AfSVNwMvWulQj072dzP7SvBrAZZp1ptgHG0UKq+cw6sM9IVmKFr/6u3wXtKOYxoN1mnZwOHDTIvfb6G5bABJ26QMG+9eYbXasWzfaa9Tdz1hz3xLz5Fnj5jmJPka+/7jozTDj4EBla5JLxC+3M2Tk/0cjsk57u3nr7HZuDNm88Zclid+lSJVyliuUT8XOb/eGBBx+xeGKt5+g7YqISWX/XXnO1a9eurWnigUSF9ReP8duT8QXAf8CAge7V116Ptpr+w6J1rtwdpV3VyhU9G3cv3N8T8UWavon4stP8c+asuW7e/Kf9oZvlE4jIewb+WWee4fr17Wd6VhnZ3/NqfMHUKjWtp/tUUhiBaR2bn916y02upQwC9qb6YfqM2W7Bsy9EpXXCoQ77zWWXXuI6dGhvXTh5Kf/M7Pzk8X379jeDhW3zM2rM2+RG2aBerUT9t4v6FqM1tCI/+0xuyDHxxWuz7ifCwWmSG0k1QH9n9UNmxy+31EfrxXRL69lLphGLtxtfzjzzdNOQ5CAxgU8k8JfcjC8lrfn+6y0EQ2xXEYml1ZONgIuf0Z5JdQ94ATiGuyjabSx2NlDAAQA1mHGe9fO3vQbuO7Q/BVpxeD3cRgEYAMwANgDaaF2F+REcSw8SuEDFiLacidPrd8cVOt5YS7CKAOQAM2DOcfLO5+Z9+T+fi89NiyynJ7apJe4vz4/fR4s/dX20eYcTs5DUAqhdfNFFLlkUfcZ6X2OpqC1TgAMbDOCWAWowxyKgFpsW4O5vpr3mGS5ctFKZ26iAt/1MH03toZrTMNcASQDJAp2Xx5Ms8Wx+R8u01xLTHBTgxu9ga4bXjIqv63PxMwBtHg+QbKfDvLc+L5+Nn4XPw5znXkjgDcTWZ8BRNbVnT/e2QBauADiFe2nRrLErVbJEvl9/CxY854YMHxkFSgz0VHzg+7z8sstc1y6drX04t41fPOYn4Em6irt33nk3qiHktS+8nkpacnd3oZw3E/HT7w+vvPqq6yuHwRATtp47lxrD7VA7UPr3+ovH+O3J+ML+26dPX/fBhx/6gwPT4fGt9sSUVOkNnf2fM/a6/T0RX/7Z/xLxZfv550dyDuzZu2/kEM4fmNnBh/KAokWKCNDuZ0zRzOzvsfFlg3LoH2TO8PXXX7uvln7tFi/+2BxPe3TrYoeCuSl/oaOkQ8dOJoERm5/57+T/XMd2rdyNN964V9QPiMD3le6W767wB4LhMOOiCy9UvO1th2O5afwymn9mdv8DMOrZs7f2l4+i+RlECbo/yGlbNW/qLrro/ET9t5P69r4p0+1wOTa+hK6xq668wnXp0sVA/YzUD5kdv9xSH23evEkAbj87XN42vkDMKVO6hIzSGu8V8SWBv+RdfClpxTdfWKaA5honDwBilnAr8QblPuroo8Wu2WhsNhhqXvPqAGOYWTup2GSAB7DJAN48cw23yN+taPlZj+Pf3uFRjpB6zV/NDRImnW81xfQAMC6YJXCqfthhWG3/aJ8lAIGAfDib/iQmG7RCXpO2KWiWMPVCEsLjoXbjgBocIhP3l3fHb430zLr2SNVpmHcW5fI8syR3tloqe+uEwww3NIcBvNjIAWV5FMw0ngObDOANQC3oaZhuAQYJenxoDQWkC8w42kiD6QGn/YC/ZpwQMUwwxpqusNHxWv59OG3hNSlc/zbxYKjd9jP9x+MxVzAwKCKwj6Yc6w1Qz+5PCQmP5fX+AJSmTTXm/lgDHaXJZBpvkdMuNlOAFhik6DEVLVo0366/7+UOhzgxmilB4DsksNz3gP59jRmYW8cvHvOT76JLl65uqQo0Ynkw24B1eYS0U1K6dzYNmb09fi5bsUJGAn3U7rTJGKk+kfX6f8U0d/r1Tde6k7v2TtZfPMZvT8aXjdrju3dPdku+pBVKLfJm5gLY7xnjY0YNl17kfnvN/p6IL2hObr3/JeLL1vknOkPtO3e3w2FibZCkYA8++eST3UABbodLl9gKxEzu75tUYPZO7+deew1Gu49RsVfBggXd2FEjlOcenqvyF7Rn27RrL6AQUxovRRMYTnzWftJfOumkk/J1/fDjTxtdyzYdlHtJ2kTxMzY/K1pUQGz//lar5OX8M7P7H6B9p85d3FeShgndU0GPGPmGvr3lRCnjHvL4RP23dX37xZKl0gXsY/lIcIMNBBcAXA4IDz6YXDfj9UNmxy+31Ed0xPXs1du9+957/4ovfCdtWzV31117Tb6OLwn8JW/jS0mrVyxV7BOrTIABwTAw1CxR0IZBUQKLhySAjSIESkCxzZs3WnIO8MUVWk1hxHnDhb/dEUceaUYKBFI0Y2jDw20UEM+32+1jjLRChY5zP+s9zLyBtlUBfPsLmIBVFy5aArloX10nLTnAjCB4T3KDOQOABn3xXHxuwL/E/eXd8QOs6to9zS356isbRxxvA5hwjADhESOGi2lZUPMA11pvhsDGdMD+YlD+8ZuBcN5BCUZYpNU0kgjxuwNgWtJqylzXfOWxAGImgKwinJYz03MTO4a5ZOYGeg8AsFhgg9cnueQyLTltDr4VFbYIn+eA6BoLbmbBNIHXC46lzGlAOy7en3v2xg7/vr/Vq1e5Jk2bSevNu/SGVlM232LFigh462ZmIvlt/RE3unRPlbbf1wbkm1Av+n76ro468gg3ftxY09TL7eMXj/m5Zs0a10K6HxTIph0YAamZH4WLnCLWUhdpCxXca+Mn6yitV78IMEkrLvC913c86qij3KSJE4x9nZH1F4/x25PxZfOmza5Js+ZyJpc0hECCvyThwHdDDkA8Gdw/3Vjp+X1/T8SXHe9/ifji88/Vq34Q836Q5SVcQY6FOELeOVTGPUVlZAOjPSv7+4SJk930GTOjua/t79rrzj/vXHepWhMpLE8WeJUb85el+k5atWnrXeAjLH2+B/KSU08t6vr0TDb95fxYP5CLdEvuKf2p77aKn4wfZhrDhg52x8i90zof8nj+mdn9b73y1KbKVzdpnyHPBsgJDq5o76b26GwEi0T99099u1yHy9Q/v/32e9SAJRwun3Xmma5veh8vt2SHZGLxZ6J+yOz45Zb66McNG4xwwOHytvHlkEMPcQPSeyrOnJYv40sCf/k17+efa1d+u4VTCMAzQAtME+gRD6AYC5y/wxwL+msAagBg9I/D7gkiywBgtPIB0JlzI8w2/Ufhj+lBaAFlA4KFwuM4RYeNho7b0WKsQVEHNMOJxDTjBO6tWbvaPldodwHkw+wBdptRlMU+giVwpD4jSLiJ0uvicbSqJu4v747fs8+96O6bMi0K9gIkhE1n+NAhZrNOoUryCRstOIPCGKMdNMxrikdjaQq0o/BmbgUnSzYtqPXRFtBIgsvjAM4Aj2GlHWSMtYjgacTtdH/NS+acORvCmomw21gbAIbeaRTw+i/N4QO9oH2kpZXEw/SkjKHG5xEbVHOfz8U9Afjx387uDw2VtjpZ9u6nnq6P3iGZfo3qVVyZUiXz3fq7f+6Dbsas+6PzwI+RF+odOmSQO00bLrEnL4xfPObnV2IrtW3fweYzxSAt08FR797qVWUlf8teGz/nPPCQmz5ztu0PIQYEM5ahQwZLg+nMTK2/eIxfcPX24H7Oxpevln7lWrZqE42bIS7xWapWregq3XN3vt/fE/HFAzw7ip+J+PKne/XVN93ocRNsn2WP5sDHGzH9LbOjHpI3uNyAhazu73UbNHJffukBveOOK+Tq163jrlQbGaygvJC/vLRwoXRG1Xar7yXWxZ0cp6byEjTe8mP98IwkLyZPmxHVlg3xk5g+eNBAten/J0+MX0bzz8zuf59/8blr3aad5W7kqcYEjOSuDevXdddfd3Wi/ovUt5gUdk/ppdbyb6Lx5W86Y1RjHC3CwfBhQ82cZXfqh8yOX2Dd7un8mu6n5i1aCgPY8K/4cmqxoq5blw7GMk7gEwn8JbfhS0nfLf10y5EySADsQhPLxJIFqMFaw7wA4CIwzGDBwTBDj41NhJ9z6gf4BSgGzZ4rtHvCDILmg/ba4QLEYLIRaAEoaCUFoKNPmwttuEP1ukSUIIYIiAdIQkvpL79sNnAOxlxwRTr88CMNkDP6topLWHR8RgA+wI1QTCXuzzOn8tr4rVu33nVQ+wanh7Akg8Mn+ketW7ZwxW8rbj8LDDN02oxhJqal39QFlIl1BvjlHW094w2NFX5mrZ3awNhAYLcxX0OSxPt522x+9rf7cNEi95Z0OhZJU+V7uQcBRMO0O/2M090tN9/kbrrxegM4aD3lNZmTvCaAHIk5oAdJOJ+R9wHIC6cWMGtofYVab2YPAIbWok3r667vb9asWW7SfZPtc3J5V1MZL4iN10+nPieecHy+WX8bxMLp3C3FmFy04HJ5kGJf17hhA1eqdGkDL2PHzwcY7/TE4ARmHPMBkBJg/o8//ZjsifHb3fm5vft77NFH3djxE2zeIeJt7YJKbjGVGD6kvxiBR8rld++Kn6sk9g0LAZmCALATJ5g7DerXc3eWK5el9ReP8QOY31Pz88l589z4CRMjB2f+UIA1doD2+EH9+rjT5RLNnp8f9/dEfPGHP7uKn3tzfEFnrUWr9tozyEs4rPOGNexHNapXc9X1/93d35s0a+k+/vgTC+2dO7V3pUuWzHL+sqf2v+HqQnhSRjVb5yV/Wp4/fOgAY+Xkp/qBw9V6DZp4SRvlgJ544ONni+bNXEmNYVbyzz01fhnNPzO7/z322GNuzNhxUZkXuz9dMESHDxlgRAzy3r29/nvuhZfdaH1PsfGF3J5rsNw6ixU71eLO7tYPmR2/jOwPOZG/fPzxYhEOOkQlenzdg2nePq7WvdVccZl05Kf4ktfq9wT+sn38zEA32kbRVdsknSiu0LIJeIaRAsAbtF9AgSPVggN4FowMaAelXYkWtoCCw7gJbaqcyllhI0ACsA6wAn21UPTQLkjiEi6AvILHFlLL3FoD8iiQWUz7mS7c/7n169dF2XGAbBgs/PwzBXjQ5qFl1WvThcCduL+8OX7DRo6WS+ebfv5E2giZJ5dcfLFLSelhLZ8InRNkaStGb40NyINagLuwfP70jriaV0EZJZaGbe0fypCYW2aUQNCOsNgAwF559XU3fvxE992yZdE5ur2/HFuggOvYsb276MILogw7QLZDDznMtzhH3j04nMHECxsTbaEwWmB7cnmdtyRLSjNyf7BGO4lu7XUO/GWtrSoKLrvsEteiWaN8s/6GjRjt3hD4Ge6PWMOFcULv3r2MkRg7fsHZOHwvxJNDDta8+a/YiYoTtjFYm7sH84lPgSGZU+O3O/NzR/eH5mbPXr3MWMHaOFQQQLBkfl937dWueZNGdkixN8XPwUNHutfffMsf2tB2GwHHcT5Ol/urgUhZWH/xGL89OT8xmOneI9l98MGHdlDgW/qJk1vcVVdc7pornuTX/T0RX7be/xLx5d/559jxk+T2+6aBbF4iQvu1kovT5SA4RExrDop3d3+fKSb3+AmTLB6lyATnxuuvy1L+sif3P/boxo2buK+/EVMnYhoACEXOdflll5qxQn6qH0aPmeDeee8Duz8ObznAI35ee8010lrtHGXmZyb/3JPjl9H8M7P7H/tvj5QU9+4773nH8IiuKnOdfLVXavJeX/+tWrXGtW7X0UzaQnyxYKCcBQC3RIkS2VY/ZHb8clN+PXPmzCjhwNeJPr5wQDhCwD71YAKfSOAvof7LDfhS0tdfLNpCUm2CyWK3AWoZa00sG8AqDBLQXmBzBJjwzqZJXqtClwfRDjQ2Gs8N7Z6mkSMmEAAdgF047Tpaj+OUHBdGLpJ59NxwIOU9eG/eh7bStevWeHFaXQB1XAArnBwRiGACUCDD2MDEAXabL5glnK/FRuHJMUHi/vLe+H355VLXLSXN7zMGGiRFBYOnTJ5k7c6AVcFogLHnMTAhmZ+0eXB5EG1fYzNh4GEtZZxK63e0lcJkA7ALoK21I6voZP4PGDTYvfjiwrBe7U+S7MMk+Apjc+PGjVv9jvfHPafCPeX/affUfGV9wGQjAfOuTb4VxYp8fZD/033wmXA4iz11ysz9oWdYtVr1SHHsHSvDBtSpQxu1NZxlnzUvr7+FL7/seqX395lHzP2R3E8YP1YM22N8OzktwJEWc+IO4CzAPnMBoI1xAuQE0DRxWl2WSNhc863A0XbdHBq/zM7PjNzft99+6+rVb2BzNbhIc7/M9W5d2rv/aE7sLfETt9LUXn3tewhtpd4UaH83edJEgUgFdmv97Wz8XnntNde1W/JWsSI7/pGa0t3ddMMNcYkv6EXWqVvf2LaBLWl6c7q6de7gzj3n7Hy3vyfii/bETMTPvTG+fPzJZwIMekV1IMOBIDEFva5TxT7Jjv2dtqk7y1ewWFWn1r2uYYP6O81f6DKByZ2Z8cuJ/W/lyh9cg4aNTP4lKsbO7q376tG1k6QgiuaL+uHtd99z6f0GRZ3DY9vwptw3yZ144kmZyj8zsr/nxPjFK79et3695SZmEBYBrqnb2J8xfLrm6mv26vpv4JDh7vU3/AFhIBwA5HJAmNyju+Uq2Vk/7Cr/JFf69df/SpakQK7Kr+kI6iRAmy6kbePL1Vdd4RrVr5Mv4ksCf8k/+FLSquVfbQHkYtNGRw3zApxEuSjWYENQqP/4049GC2czCW17AG78HnAOkKJgwUJuzZrV9rigvwbggHYbF4AarT20e1IYA0LwOB5/oFr+AOiCFhefCYCNwELQ+VltetCOA5rtgRHPTOB1aSMEjAN8oFWVllYYQIAdifvLe+OX1rOvWypnTgCQ0E7MOLZt28bdevPNNu5m1qHfe92+33z7oEAso/VHWGvGeEPnTH/CtKTd0zQII/prgDBhHlmLsuYxc7Bdh07R9o4CEr69u3x5d801V5t4sQf2nPtWYrkPq43vsceeiFKc+azJ3bu6G2+8IQpM87p8Hu7lD1qwAdg0p8Nmaq2wxsyTMyptsJHiNrP3t2DBAjds+Iiorp0pwuk7K1z4ZNc7rUeeX3/p/Qa7jz/55F/311SsrZIlS/gWcxxktfYZQ5gIJCqMNwCkbx/2GpAByA1acMQxwDu+M9PUM2dZf7CQU+OX0fmZmft78MEH3YRJ93mNLt23GWBpvhUpXNilSLh4b4mf3VN6mzNncAsO+0uL5k1cqZKlsmX97Wj80JCjneaEE07QYcERu423rVfBgqB9fWngVKlU0RgV8Ygvc+fOdeNoUcaQQ+smuO2dqZb69F4pNo/y0/6eiC+Zj597W3zp1DVZAt5ibgkgCCxr1kf1qlVcjZo1snV/L3tneR1kb3BXX32V6yn2T2x8eVcgz0eLFrsVK753y8TC//a7Zco5rnfNmjQ22YvctP9NmTLVPfDgQ97oKgK48Z2xB6XKZT0/1A/NW7W1MYi9P+ZIs2ZN3O2SvMhM/pmZ/T0v5y8PP/ywyRgwL6j1yLeoL08/7VTXX7Ioe2v99+lnX7huPdK2ii++E2d/N3bMKBlx6IAwDvXDjvKXRx973PUfOFgSVD+6M7T3d2jb1l12+aW5Jr/evPlnV71GzShxIqrVq/XXsUNrd8lFFybwiQT+kmvwpaQNq5dvAawy1xhdBHFYa7DRWOQeCNhHWkCHWqsphRusOJhFaLKFNk4mOicVh6uo2Kg2VYpXwAnAONxKATs4xTCXVL3H4foZz4VlxOvzvhghwE6DfRE04wBU+Hy+CP7H7AEmHC2onMLzeXhv2mF/+OF70wYwF1RdvHfi/vLW+H32xRLXO32ABzwQJ46I8Z5yysluxPBhGt/DjBHGXDRjBc0r2IyAwMGxkvlAkQiAxe8NjDOdtdDGKeacnksyBGjrmXKeGZec0lNtrW/Y+99+e2nXskVzAS/ewOFNtad9oc/HSR30+7J3lDENwm7dkx2aUVz8fM7smbZeEEMuXvwWWw8YMfwsUNiK1wiwxntT0LIOuACJYOBl5f4AnFq0bK3k71t7La8z48X027Vu7i679OI8u/7eefd912/gkK3ajLk/QNAJE8ZH2ld8/DJXMH2vxAyvK6B2Qv0stB4H0I3fk7x4cBONvb+N6UbMw/2WFj8PXPoWiHiPX0bmZ2bvoJCiKgAAIABJREFUj3nQsFEjK86ChqDFTN1jSwFOl11ycb6Pnx98+JHrO2CIgaoAr2G/IZ5MGD8+0qax++tvR+M3eCjaRvPcqJEjlaxeZuxrwHBjQ0Tclo3xyjzld371ehOWCKvTWuP1O56z4NlnXffuPVwJaVp26dyJqBGX+Uksrd+goft+5Ur7RKadGmnzb9+mpbvyisvyzf6eiC9+/0vElx3nn8yRIcNG+pxT8dMzP5PEkj1GcWScuR9n1/6+evUaV7X6vXbAfcrJJ7vpU++L5i8TdYhy3+SptiZjr2OPLeCqV6vqypQulav2P/KjBo0au9WWH9G14GMJ+3Bb5SWXq6UwL9cP73/wkes/aGh0PoT7K1q0qInd2yFtBvPPzK6/vJy/UP81atLUrdT+EvaWQNbo3LGtsan3xvovJa2Pud+G+OLnk3OdOnZQq/LVcasftpe/YNR2b616lgNTa1mHmWRrAPjbtm7lCsnkZUf59YxZs93Sr752V119hQwyrrPHxSu/Jr8aPmLkv+JLkSKFXb8+qXk6viTwF58r5xd8KWn5159vASQAmOLGrBVUCwsBwuAEiunBYQKywskDjzNNJSUEh8ohZJPa7NCjMg0APRadIIwZKGZNr01R4yix22CdUSgDvLHhWntfTBFEAoG23Bq1thjqLhCFCYfLEZ8vFEs8nzbXQ6SXhcHCZrHnYMHxeY8V2w59OdpReX9ETRP3l7fGr1WbDsZK8YmKZyYx59L79HLnnneuLzCZOxEnUFoXALII6MZOspbNwM4AZJPGW0QbkMeis4ajrYF5ETMFWJHMsUfFWhuiIpmrWtWqrnGjBnrun2K0PeamTZ9ppz1cADgnnniiPseBrr1Ofg6RQH3Dxk11Mr3efl+q5G2uR7du7q57KqiF4lTpsnSzAvpgzWv05UjaQyBhLcGC43Nbq+tu3N87777jUtN62cZI0R7aHC44/zy1c3TMs+uvW3Ka+/KrpVHGTbi/Xmmp7kKdZIXx4zsGSAUwgP3DfKBICqwEM7dQvMBswxy69DtAftOciYBrPJ9Eef/9AGN/N/acibQSS+I8fruan1m5v0/FDuwgzb8AwoaTwAvOP98ld+uY7+MnZixfKfmL1ScjASSenHfe+Ta22bX+tjd+Ldu0F2v2Y/fEY4+qMD8i0rKZ9fn5lZg2tH6effbZbsK40d6EJU7z89NP5Y7ctr2tn1jGG2wE2sPyy/6eiC9+/0vElx3nnz1Se7tPP/s82p4e8tHmYjOVFptpd/cHzCuWL18uNvenbs6cB9wy/Z2LwnGS5BNsjWuM7ixf0To6uC65+CK14l3lLr/8cnfyySfudPy+UecAe+jxKpTPVz6Qk/vfQrmZDh48LLoPh72IvKRLx3Z5un7A2OmrpV/bdx/yDO6vT++eGpcrMpV/ZmX95eX85b333nVdunaP5qnBbR3ADVmUva3+e+vtd116f9+mHOILQFfRokUc7uqQVeJZP8TmL7xv/QaN3edffOG7QNDCjWjMFStWzNUWs/fGm643rfdt8+tFixfLVKSxdaAUPvkU9867uq8+PaXXLrfVOOTX5PgAuMRPrljCQdtWzQTg/ieBTyTwl1yBLyX9sOxLMd3+ckfIzQ52my122jojItv8DKQ9MHOw4f0pYrgAE47WLVhnPM6Dcfsa+AVbDkCN1wP4AkyAGUerKe1aQePBnElVBAPawVbi+YB7P4vxBljG4gEIhMX2X4FwJPnBmZS21AMEluBWysV7cS88L7y3IfOJ+8sz4we1OqVnn6jwLnOK/5937rmuT5/exsrx4JrakgUEc1oGM4SCmusA9fj/FjEk8KxMb1LA4zguAowjOUarAkCG+QWCzmby239/c5WqVreE9iIBOYMG9jfwJiW1p3tp4cv2+hddeKG7996a7uKLLrK5CgOFYoW18MYbb7g2ctPx7LJ93P2zprn5Ty+wU+nyd5VzrcSY433YwMKJHptVYGHBbgui91m9P57fslVrJYFLoy20gHj8N7Bvb3fc8YXy3Ppb8f0qucW1te+a8WCsYdzQ5jZk8GBjAIT2NwBWDw54MwoP7P9hoCvaebAb+Y4CkMbkCTGDIgQQltdnDBlT9AD/1PPDRh7v8dvZ/ARYzsr9cV8ktgA/njXKN+nn6KABfd1JJxyXb+PnN98td23bwwbzFyfGxBDaJIYMHmQ/y871t73xK3V7OXufZxc8rT3s56huYFbnJ/thqdvLGvD//HPPqKVNBiwRB8Xsnp8A0R07dXGLPlr0r/VHy/pZZ56R5/f3eMaXSZOnuGcWPGf5jZlRRMiNjBPM7HARk7x7u3TVlL8giYBG5dFHHyX36RNc2bJlJN8hZ/ZffpV21AAdLG6U6Piltq8ccfjh2bL/JeLLjvPPNWvXa2/v+K/4ecopp4jBOjwqWZDZ9UeuPG36DMsTaBkPh2TRiaG/tGnd0hj1IX8pXeZOk2k566wzDXQP+cvOxg8mCIzboK2MkUHLFs0E1J2UI/sfOTumCnQDBLd58jgOP4bLfKLgscfkyfrhzbfect3VGeH3VDoz0Jz+n3KTM2SqMdiY9BnNP7O6/kL+skGtyN2TU9z7MsDZ3jyKnVM7+zv502WXXiLQsJfPt/Xg7Mivt3d/dCS0aNnScbgTJD98Tv6X69s71XK8van+6yztV2qgkJ8Fdlm6xuIi1RyZjS+7Ux89/vgTLkUH+IwRnyNc5N6zZ83UfuTbXD/RIcHhhx9q8lLk13zGKtVqah87yM2aMd1q/2nTZrp5T81zs6ZPjVt+/eGHH7oeyan/ii8X6nAZADeBTyTwl9yALyV9vWTxFoovExwXo4xilWQwsNZw/jDjA3SpbENRa6haSNF9A0zjZ7DbANT+KQg9wy2w5QDtgtUxGy2BgN9bG51YPwB5UNDZgEkgwnMB99B74D1Dq+rB0m7bLOCOYpgLhDsAhvwbxhsBG3OFTZt+ss+WuL+8M36Tp8xwz7/4Uox4KC1/Sa5XzzRzqCRwAiKEU1+cd0w43zQAfRshmwRtpUHvwphwOPBpXoQTEMCVwJYjqaBYnj17jiy6x9tj7ps0wRUrWtgNHDzUPfHEPPsZrkEVK1YUmIUw/f9pznompjlV6fnM0x5iZL0q4XSuOrVrmalCZQF5mzZtduPGjnL/UaLs2x8PtELMg8+ePsuJZXbc3wcffOA6d+lqOmaBycfnv1k6c82bNspz62+oHEtxsTU2WqTtju9p8MAB7uxzzrGkMAgP83trK0UjT6AoCTBALH/aSV2E3cjYA85Gxy/SamwtiAI1aP/j4jmAGwCiXPw+3uMXGJjbzk/7PFm8v8WLFrmOnbtEWwS4Ly5c8Tp2aGsxPj/Gz/ETJrtX1SoOi4SLdcr3O2TQIDOSiMf6ix2/lT/84O6pWEXMkvPd2NEjNS//ly3zs3a9hqbl9MCc2e6kk06M6/yEPUsyu+36K6n21rq1a9qhXF7e3+MZX9L7DnDPPvd8RuvdHT6OfKxPrzQd9lxobOtuPVLc4o8/kV5nYddXDILjjz9+t/e/RHzZcf45YdJk5SUL/xU/W7dq6e64444sr7+XX3nNmOnbu4455mhXs0Z1V+b2UlvlL0OHjRAj/3F3vlj/w4cN2eX+h+ZRNbWqBsmV2OL57vJ3unv1HhxgegZK/Pa/559/zg1SGya5O3UGeROx49prrnJtWjbPk/XDzNkPuKefWeBlKHQzduCq+2OtnnfeeRF92Izln7uz/gA7mKPTZ8zc7VgTXqCBNENry8Qju/LrHd3fZwLc2neEie/bjn2r6X5icF7hWihf3VvqPxiumD2FA/kwDoFwQH2TU/knJnFVBZxtEgEBkC1cjE2tWrVctSoVXd9+/d2atevca6+9bvhAlcoVTY5n7gMPuCfnzTfpl1kzp9lnHj5ilMWsl196Pm75NRlta3UdYcIXG1/IW/qn93KFJScS2PoJfCKBv+wpfCnpu6Wfah15fQVOM4JOG6YKFKoUsBgf/C5qIgygww47LFKMUrwAkEkPToAZReph0tqCyUbrJ8Usz0cLzrPlPDWV3+E4AuDARasoC4H3/VkOpoAltJYClgUtOD4L/+bis/JzvjD+jiaWDwpJxo6jQObzULDSqoqjauL+8sb4rV27xrVo0zG6yZupgECp4487zjRTYF0AnjEnAXuZT/w/tBZiUrB/xOU2gDOI2drJquafF+z93ejQvJY/NcIxlLZntZPWqCVNwFXuqiuvdP3ECvvoo488w0rzrJq0Upo2bqx5C4grtpyK+KAFx2cJRT206lat29lcPf3009zEcWOMmUBidvNNN5rJAp8HQAjgzbMdSD79esqO+2M9NWjQyLSYWIdBG4KW60njR5l2Yl5Zf5s2bXL1GjbzLemaD9YuqvuD/TF+3FgxXQHE/PjZSZbG1mJPRCMvJDB8r7B3mQ++tXT748dYeLdZ4pOSP71nOOWDHRc0reI5fjuan7tzfxyI4CK3cuWq6Gk8c5Q4yZzgMCO/xU/WVovWHYzVyBVA+EIFCwpUn2iMonisv9jxW7T4E9e8RStXrmxZ10Y6aEkRFuzuzs/OXbq7l195xQ0eNMBdLlYCcyNe85OY2bBREzFx1kbXH/s5zIUZUydFZSPy4v4e7/jSsXNXHcK8ni2FMLGnW5dO7oYbrrdx6CJWxNtvv2P746CB/Rzzenf2v0R82X7+CRu9dj32/t+NKRvYTEcddaSbPm2qHepwZWX9DRs+yj38yKMCvQ4x8OsQ/UmOfeIJJ7pixYr4dtFt8hc0ZZs0a2mSFs/Mn2efa2f73wCJoMOk4yosZh55QWCb8TMYlfXq1JL27K0G3MZr/4PVV79+Q7fBJDq8A7mfc/u6USMGi+1WME/VDwAS9Rs1t30ltN2Re5wgAHziRAxolGNmIv/cnfVHPjN85Gj3qGRQsuu6685yOmhukm359Y7uD/C1Ca2BK1ZsVatRB44aNkhdU0fuFfXfuAn3qaPm1a3yM3LPful93IXqsMlKfMlqfTRoyFCBZw9FZHv8AS0XupWPPPyg4t40N0xAGnuS5cdI40Q0lJHO8ZIdf+sw6DjtT8dbe2k7AWJ3ly8bt/hC/ffpZ5+6TtpzY+MLn+OG6691bVu1yFPxJYG/5E98KWnj+h+2rJfgO2AVJ124fjJhKTphl1GUsAkHZ5NQrAOcUbCZyYECPomJOYaqePtNrBBAMl+wJhn4hTMpLDZeE2r8YWK38VwWLCdwJC4w6H4V8Ab7LYB0wVyBgG1OlLi2aGMDaLE218jJkoF5+pwI2VoBApNOnwfQL3F/eWP8XhWbadDg4dbGBAAVdA3q163jypUrZ3MsAKwEJE73AJQ4WYQlRgsDbYRcJD/B0Y/Eh/ZKmzsCZcKcNRMG7SfM7y+kW3Bv7Xr23E4d28txqpRr3aade/e9922jefCBOdb+A+jmE1Z/qhnE+UnG+cxcCCAjhMwcfuiB+601lZMe1sujDz9g4F9okTTQT/Ofz5ad90c7yQi9J7ltAKv4Yps3bWiGCnll/T33/Atu+KhxlqAHx0lOsRo1bGAMgzB+sNNgsTEnSE5o6QjOtzZHFIvMXEFxYWfjZ+9hZgr7+jZl2vb0M+IWr2EADrEo0uIar/EjpsbOz+y4v6efnu9GKDFnXvpWfL9WGjWo60qVKJ7v4ucT855yJLLhfq1VQ2zUJnK7LVWqpI1xvMfv8cefVFvXMAcjprxYJZqU2TI/75s63U2dOs3Yt7QYchAQz/k5/5mn3UjNHaQf/CmyZ502aVzfWt/y6v4e7/jSqXM3KzjCxbyrcM89Osg80sFIniD3vmDAk5FimbmMQyVzaYvGIKVnL/fyy69aG2r/vumuqPS/srL/JeLLjvPPefOfdmPGTbT9PrTAEUvKlb1DbPbau7U/jBg1Ws6eD2s+HOEefnCujemuxu+bb76xHINr6uSJ7swzzzT2yPb2vyVLvpSJQVP77BUr3O2aNW3sVny/0o0fPzEqmRHmHSx8Wk7/c9ZZcdv/Jt93n5vzwIN2yMhebaxg/b9Rgzqu5G235qn6AbOt4aPGWr6AdAXsenK4Jo0aqh28bKbyz+xYf+ztj+wEdGsr0AP25Hg5Un/77be7DDfl77pTB80NsyW/3tX9PSc28MhRYyLyHnS3+EPUNq1ijTbyb/1Hnd24WWvLDWLzMyMcTBhnuWs89/fY+mjJkiWuUpXqBpwFx2EmC+NRpXJlV+veaq5k6bKmGw3AFi5jKcJeNcMEXx+RY/LnadKAnTplMqqHcc2vkZVq2LCx9tQ1W8UXCAeTJ46x7rsEPpHAX/YkvpT0zZcfb6GtFGF5QC3YO3wgihFO0DiR5ySKvnprFxVgRksObZwsqEPEblsnhhKnc7aBKmkIIJtfdF4fqUCBY9UWsd4WcjA+QAsOI4TffiNh8MkG2m0YIXC6DjuFzwIYBwuKC3AN1gsXenCYOLDQPJPpAHekABLYbQBuvwv59p81cX95YfyGDB3lFkv0HZDE04A5Cf3b3T97ltqFD7e/A+QakKTiD5CY+eZdSP8nUAstP7GZVBSGkxbA4V91wmoMAAPG1MaJWylzBqMGXCs1lx5/4smogcKsGVCi93UVK1fzG02VyiouG0nb63druwaQhmnAZ7B5p9f7Ve3WXLBc0vsPcPPnP2P/7pfe28C2Fq3a2L/790s3vQxOywEAcM0EMIS9l533t0GGDhUqVY7qd7GeARuxz27Zoomt37yw/gYOGeHekGNs2Px968G+bpo28KOPPjo6fjYutBnjrBwxPsCBFCOEEIMsfmRg/JhXXIwborXExQBehlZTPkM8x2/b+Zkd9wdTuVr1mlFdH8/a+8udf+7Zrn27Vvkufg4fOda9+dY7UTDcwFSta1huhQoVzJHxGyrg++GHHzHX5QsvOF+zyoNuxKfdmZ8vvLTQ9erVx92lwqiFhNyJeSTl8ZqffGYfT/zBB3OfRB0h9E7t2+TZ/T3e8aWZ3KQ/VhsoV6WKFQS+toqY5XhtzxVid9STQ+xP0mjLzFW5UgXXoH49Gw/aDZ8UwEwO1lfmIP/5z5mZ3v8S8WXH+efgYaO0B71pw0Newh7ENfm+STINK7Rb+8PTTz/j+vYfaK83ZvQIA7x2lL9wePiNwJLxEya519/wn2dg/77uEjlQ72j86qsAhX2PwyoOqOTMIX9ZtOhjsaNGOQwWwkW+XUIHMA3q1bWW5eze/1ZI6Pze2nWi32Ng4uOi3bWzDFvyUP2Q2jPdvS8dqVDABTmPqfqejxNY4nVmM5Z/Zsf6GykAcEegG/IGI0cMs1y1geYEXRy7uthbmgukzY78elf3h2RQ5SrV/AExjKmIk/xFF57v0nun5fv6D7YrB4Sx8YV9tmGD+jJlK5mj+WejJs3dh5ofwTwhzBPmc/Vq1VzdOjXF3m/jPvn0U5v7O7sMiNP/u3Tp7IrfcqPVR/HOr+fPf8oAXOtwi3T68Gezxg2M8ZbAJ7zxZF6o//IjvpS0esXSLYBYAGtHHnm0erRXG/DGhIVtQZAOLV0sLsAb2k0BtmD+mCCwit0AyMEAgcnDZfptEZdIwLKfBX7Qgur127wGl29T8SBIWKAsdhhzgG8GpghA859lf7UEydVUbaR8ZsAK3hvduZ9EWacIoLAKpg2AGHy+xP151kxuHr9V0j6q16hZFCDxIMsWuXNd7FJTk+3zw26kRQHACqQMwArWo9+gffAHRAiFJ6CtzWOBTQGQY04EACfoY/FifdUCuuDZ590RAngff+Qh98S8eW7goCH2muim4BIGaMX7AuyQYJGQBnYaCbGnVe/vHnzo4ehz0cWoWKGCu/U2bZy67ixX1k6TWW/BXTS0vWX3/fXunW4taNQIMGE8qH6gGzd6mCXpuX39AWrWqtfIwP+Q0PKdXXbppQIc0qL6ZgwKmznsVmJJ0G9jSjDGwQWK52Zk/IhFfFe8P3MH3cDQbhocymxuRdpj4jV+sfMzu+6vb9/+7iUBNmHNWEug5sKYEUPUqivB3HwSPzeqLblhk5Y2dwLgzPojnqSlpdiBTk6MX0uxZd9//wP32CMPK8k5xBLZ7JifS5Z8JbCmkYkrjxk1IqIppVPmiINePO4vWSLd6FUyR/wG70EI4snROuzKa/t7TsSX2nUbGFDC90Qr4OFHHG5SHbHxZdbsuW7SfZN3VQP/6/e33nKz6yxWNvFtrNgr98vxkr0PaQTc/zKz/yXiy/bzTyRPPAOFg0AYwp7RVFStn6NHjtzt/YGuj7vurmgxoZzMMlrKbCk2f8FcYeTosXIQXOLWrVsXkYrwUwEG/nS1dxO/tzd+xHmE0Lm6du7obhOTbNv9jz2TA8KJ0gPjMDxcdLbUvreG2OS3m2Nidu5/XaQ3S1HPvA0H9RxwjRs93IzZ8kL9QN1Ru27jqCg8cZfrwosucAP697d4nNPrb/jIMWpVfmSrOHGpcqWSAm1uvukGYxnxOdmTPpIxzq4uQDe09rIjv85IfOnVu7e14numl5cnItefOmmcHfTk5/qvZ5/+7qNFi6PxJXznUyZPktnJKdm6/nZWHz3zzLOuR0rqv8wTmCvWqqr6YUD/dHeR8qi5cx9U3EBewktF7ehirytZ4jbXTW7ndBXFO7+2WHrnXVEA0x8U7icNzHNcBztcTuATCfxlz+FLScu//nwLrB5a89gACx5bSJv7WpuwsM1ARHEIDbpsAG2ebbKf27hpozHPaAdlYuNewnOZ1Ca+qU0VkwRAO5KWoKfFBksyw2uH5wLa/fTTjwawkbwD/AGUsHl50MyLzPNZAfNo/WID4d9cgHG0phKcYbjxWFhzgIOJ+8v947fo409dWq/0yKmhd1ekQO3Yob277tprI8mNjDLQ+xMV2zsciYWpxzAXvdA9AO5+PrHE6MAKbi+mz3w4RK3GMNJM80sgLjRo2JFscA0aNnGfff6FOYJNHD/W9Unv555SWwnXY48+ZHo5vAfzKxiIMCcBZTzoAhDo3VE/+OAj17J1W3tuGQmLdmjXxt15dwWtoR/l9nemtMjG2GdHR+tXvSYnid4xM3vvD2et9L79PJgt1mDYyLuoUDvnnLNy/fp74aWX3LDh+q6s5Yb5ID0/xankHt3MVCN2/Ghd94cDAj4ZIxUTAeDg/oklv6nYzcj4mY6OacIJsIuA1bQq05oaWhSZofEev3jc31tvv+XSevaOst0CWN1dCRGMt/wSPzFPGDRkeBSMD8Brco/u7orLLzd2a06MX4VK1WwvXPD0U9aavmLF93aABIBvTENYlJqfZqyi/ZZDBFivAEJeLyUpqptCfED7CYDrl1//60qXKWuF92PSWDHX1DjPz0UqCjp36ea1imxN8tn2cR3atpKr8wV5bn/PifhSuWoNt0zsngIFCrhHHnpAY+0ZVbHxBaOFnjogycp1qVjT6b17WlyaNft+gXdTLO6lpfawGJnR/S+74md+iy8vv/Kq6ztgiLlmB/ds8JW6dWqLZXpXtuwPjZu0MNYILcKPPDTXtytG8pd+YsEtePa5raYGB+GXihlWv14dd/ppp9m+vu34AaDVrlvfrVq12gxjyGkodne0/2H0NHnKVDH+50WZfLxp4cKnGJP2qquuyrb48oiYv+MnTrK8zGtJ+/09Nbm77qdonqgfcAjtN3CId601qQYdyOpKTUl2V+u7ymz+mR3rD42tR8SYir3o0KhWtYq1a4b9oVmL1hkD3aTp1lrtndmRX2fk/l588QXXu483EoiVEmmlzoyrrrgi39Z/HBA2atrK8gLiDPGF/ZUDQhxkuXIi/yR3LlP2Trdx46aIjM/WO1JoF4X1Xk7SLq2lUatKSzn6cLdgwbM73L64F55zppzOU5S7n3bqqXHPr/ukp7sXdegQG184nBg5bKC5fSfwiQT+sqfwpaQNq5dvwfyA0zuKWhgxMDs4gQPAYMEAXkBL3ygNNQKi6U4oOKC3BvBG4QaAxkaPyYG1RpFYWvvcX1GRbjanQPkE3Fu7TrpXaGOht6Vi41BcTAVCBMtogEAT+BaYFphaAHq8Bu6kAIF8Xn4X2Hbot/HZwmdiw0jcX+4fPzRTXlz4ylYnuRTKtJYiGAxoBIjLpmQOWyas709KKWBgiaE3aNbtVKfauDiVYe6yj4XnUNwCznCF9lXAM0Cx9bJcv+rKK1xftYS2bd/Rvfvue/a4V195yf2luUhbKkYfvDafh7kdTvACeMFnorAOmivXXHO1tZg2atzU4U4E4AzjgQQIpmYAt+Nxf+vXrdfnqBlluYVdsYROvDu0bZPr19/cBx5xj0ubzsCvCFOP9uIZsh0/SgVK7PiZ1pqxHb0phQdnafn1P6OQyej4UV0xTwBZgz4FCZG5LWN8YYfamHrEd/zicX+041epVsOSKu4psAFvufkGJdgtTP8yP8RPXOUefvTx6P3ZWtV44UpMW3JOjB+F7B3lyrtzzz3XjRw+xPbOKgJh1qzVd5zFi3bOEWLeMj/vuqeijDFWuqefesIEj+0EO47zc9WqVa62dC+DFIRnputgoXRJV7lieSs+89L+nhPxpXLVmtL3XG17FYAK2l3bxhdYRtNnzMrijPCGPYMH9jdA9jFpCA4bPtLyH9hNN8qxOiP7X3bFz/wWX2bOmivW+3y/tVBiYnik/6ZNneIKyIAgO/aHrj2S3StyMeWaNWOqHfCF/KVRk2bmUou21pXKTZDZYJxNAzYiv2E5yDb7HyLoY8d5J/YRwwY7HBAzsv8tXfq16X7Cuom9rr32ateqRQt3FPN3N/e/Zcu+c411X8GUKOzvsLFaqJ0xL9QPI9S+tuC5FyJMPU8GAEScPm2KvqOjMp1/Zsf6g+m2Leh2rMB+cqVTixVz3bt1sf2hTbuOGt9dM93KC1Ru1aJptuTXGbk/yBYVJWHAFbqeAILITerUqmE/z4/130IMkYaO3Cq+sDY6dezgqB9YwzmRfw4eMszY0uQSO2obDcAbpIWDVZc1FahbqXIlt1hksefBAAAgAElEQVSGUYMGD3ZLly791z4W2Kx/inhTtGgRN2f2jLjn18gB4K4a9JtD/dCtcwcdECLzkcAnEvjLnsGXktau/GYLZgMbxTLjhN3a3pRIH6bNnQSKyxgy+u8oFSuwyWD6sCg5mYfdRrsnbX/YjgPSHXHEUabfFpG+sADKc1ev+sEWGwsAQA2ttV9UGMNuC86o+9FqKvDEzBnQ69Jjj9AmtmbNagu4JK8AFTBeAAcpjIP1OIw42G0//rjB7iMYQyTuL/ePX0e58X0tbZHY9qsTTzzRimTTF0RbK6Lfxokzp738zDZoO4NOMlDkT80Br8HlmXCw20jiCPhsJsxFHC/R//LKLLbDu+Ilb7c5dZMcRtN04ooI++bNHuzFCpv3QhcuaE7wWXgtQEBez9peNTdJwn/5+RdXqkw5e+nzZRs/YvhQ9+qrrxrjARC4rNpIDtRnCa2p8by/BtILWi4Q0NieOAWraChatLDr3TM516+/dh27upVyk+VAANCEtX+S5sQ0OcZtO34HauzRm8RUgzHxIAvMOO84GpxtMzJ+ptFipi+eyRjBcC2ecFrGKRkMuJwYvzA/s/P+cLZlLgZRfBZCkSKnuJ6p3fNN/GzdrpPu8XvTR4qEB3eCHG9xG8yp8QNkb9q8pbujTBlrrfhBLfR3lq/wr6Q0Mz/woP0TBvp37e7bPUeNHO7OUzsh+3e852e9+g3cD2LPhFZ7PjtsmPFjR+a5/T0n4kvZO++23IbrbpkfIC0QG19wkqzXoLEONDOn6bbtnEFDarjAleOlMfaMmFHpaiMnf2rbppWMLrS37WL/S8SXzaaJt23+2VkOsRgP2N6J8ZL+Q4yeOJId+wM5K3qvOJJyAbrhfhnyl0EqhJ966mmB2hVcUxnA7Ch/iR0/9Fyr1aylOPebowU5uUfXTO1/vMdzApTGyWwh9oCAnKtypYquUqV73CE6DN+d/a96jZpunT4ne3TY3087tZjrn94zT9QP3ZJ7uiVffhUSSPuzWNFibuyYUVnKP7Nj/dGGvC3oFuLEBdJ0Gzyov+0PALkZbS9tKZZjduTXGb0/9OaWLVtm+xv/ESvPOON0171Lh3xb/82a85A5GIf4Yof6WoNz59yvmHRojuSfX3211FWvWdty7FjzhO3lJgFEQ9eV/Jjx6di+nbtEzOoHZQozfvx4q4e2vajLcDOdPXOaxVH2qesEKh6quAuOn5359Y+Sm6pSDTOIf+IL94VZSxuZWiXwiQT+sqfwpaTvv11i7aUUYPRmA3JRpIYWUlo+YY0EbTQYaqtWrYwCbIBjAHQb1MbJSTtBkqLmWIFxaLJ5hFn0UhW/sOBI1o1uKoAD1gqJS2AewYyDXUdhzOOCUxR/ApzhgAOAwr9h4gHyAbbwfAoOUG1O/TBTQOON96ZgTtxf7h4/AnTNOg0sWWFsg8MowtO1atUygIOfmxaS6ap4i2qj8OOyqznDfOX5hxx8qObG5ijABjhGshgcQonu/pRGTqS45Or12DxuLu411y677FKXrBNBnucp7ppD1v4A+OzdMWF0ePc+pp9X89jXgvv/7DOQoN91TyV7TpHChT3LRcA1r8M6g2ljZhGRlpV43t/kKVPM+juYNPA9cc8Txo10hwq0zq3rjzlQvVY9r30UiQeMRaUK97jq1atvNX6BdQigD8ji50LE/TYCjtn4KZEzZqyAR2uPi2i+8SebM+9FLGFEzQE1ov1AccHj+T/jR5wzXcocGD/GKrvv7z7pR90/Z+5W5hSsr/Fjhkun89A8Hz+RF6haw7sKcoVT83vuLu/q1KmTY+P36GOPO9rDmjZt4srfWdYckps0oyVj964Z06cYuDJl2kwxpGa4zp06uBK3FY+2V8dzft43ebKbM/eBiE5ehCkZmTsFpa2aV/b3nIovpW4vqwIE6QN/webBFZCcCqBl0uSpEgnPOvMxdiahRzpk0ABX+JST3bvSEeyRnGqahhguVJJzpTl/b2f/S8QXz3zfNv8kjtSs3cDAJQo2M13SHnKTxhBDjKzsD+s3bHDzZZ7woTS1YMSj0xZcpDFloAUZhnY4IKRFKjm1pwF9D9w/y3Rjt81fth2/Pun93dPPLLC8Z5ZY4QWOPcbnL5nc/+ggmDHzftsryFfCxeds1LC+u0ksSg4us5K/DB4yxNq/PDPW5/vUA1PvG2e5Sm6uH5gn1e+tZ6BQaJHl7+wvTZs0zXT+mV3rb8DAwe4hte5u77pAJj6DB/az/KV12/buww93baRQvvxdrmmjBrudX2fm/qYqX33goUdsDlhmHdENffiB2ZZv5cf6j8OfZctXROML94xrKUYttm5zIP9sJIfjd99//1/mCTvLVELNxRogdy4tZ+42bVobsWaEDFrmSRc79jJ9bR3+9E3v5a65+irTpOW+W0k3sHSpEvbQ7MyvOSDkcDm2fsDdO7VHl1wdXxL4S/7Gl5JWfPOFYuLfxjYD2EKTDT012vJwkcE0gfZOAxlgkOhnBTAuEBhHq11oSY0teAHEODVkAW0WAEKxbIL32vRJJthgAck8SOJdNDZv3mgtokHk8KijjnGr16yyjZhAS2shv8PNArYdSRB0ZC4KRZ/s+5Y/7oWkGsYbwuqJ+8vd47dy5SoH040MzswwIiBbcvduAsEu8+3HKhiYa+i5oSNkjpQIe2qsAXQJ6OzQ/AxADf0u2EqhJRUGFBs572GAilhrv6oYGjxsuFo7XtXr/ndn+0u2/o65e1vxWy1xRV8gXvdHm+Wbb77huvdIsbXLV4QeE99VSvfOrlixorl2/b3z7ruuu06TA/Ae2nr69Opp7XqMH/cXkjD7vSXwvjjyTETPVsMl8vc/PHuWOMRlJ6+0ret5Bvbqe+G5xAvYkvwbRi8XMcuDeQA43r3RDilgvNHiHKf5Ga/7e0vU+67de/gTeYqmSJt2z5Tu7tRTi+b5+PmhHOW69kj71/316pkm44ELc2z8aJmfNWu26y+HwSukvUXr3+Chw3Y7lvTo1tUVL36zivdnpT3Z11WrVtU1kmFLmPPxnJ/vv/e+69i5i80Zr33IQYlzvdN6mFZLXtnfcyq+lLq9nAFfOXUdKDOU3prnF198oQrrRbbO2duqqAWoUcN6Fu/C/peILzvPP197/TWXnJbu8wbNdfZO5n1zgeilSpfK9P7wyaefubZq7dseCwQQNi2lhzkcx+Yv5Mm333GnxbKhgweYztPOxu/Lr75yDVRAsxfWrFHN1atbe7f3v9Wr17jRY8eJre9bYMOFs+XdAmaysv89+ugj0TZoE86PtO32EQP/xBOOz9X1w7Jly12nrskRYoLcNpHcUW7Qq2eqWtcuzHD+yfp74UV0a0eYtMnuXAcdRAfRvkZG2N4F6DZsyCCby63adMiYe6k03dqJKZvV/Dor8WWRDDaIWdRvzHOft/4toKSrzGH+k+/qP+qYWiIcoIoT4gvzCUZpNTmF5kT++aK0kzur/gKkDzJOvO956tIhl/jggw92OjUt39Zn5jDgoIMPdA11yFNbh5sw/QcMGBBl8YYXmavDg+ViMzZRF4CRKfS8q6++0g2SRAK1XXblLxOlGwmDMDa+EGfGjhpiGqsJfCKBv+wJfClpzfdfW5edodCa/NYGunqVL0xp4VPgwx10jX5GQWrOkboA6DApMDaQJjI/R5MNoIvnheB/tNo9f1Z7BWwzgDxuEiYaLamAbABkJCFHSB8O9kgwbwjsNhhrdtKIYKmSe5IeAjLgC5eJyCoxKXTc8WYrDVUd0Un0ljx7xZ9iJu4v947fs3INnSEHNw9yeEo5/5+hFo5jjz3Wj5/+A0QLYAk/Yy5R9JGwWmthpPWY3+0noCQYLng3JO+Sa2L6BuT+4dLlWPrc8y/sTq6zW8+95eabTFg0XvfH627S2qsqDS9OCUOb+L5ai/Xq3OuuveaqXLv+Xn71DTc0ok3EfTCGJJUTJAh9otoETSNE10EC7WHAIiRPAuNdbuV2rN9DfTftMs0rWoD9iZw33zATFs0R36bqdeBgLHompcTsIyf73oTibyV73oTDa+/9n8UjAN3AgozH/IzX/a1bu85VU3tPuLhHwJIa1Sq7m264Ls/Hz+dfXOhGjRn/r/sbN3a0jIIK5tj4dRPT6I033jRdyhOOLyjNk2EC3p7YrZjBk0nIAexpb6Id55qrr1br0ADto5vjPj+/++47V7de/SigyV5Mwt2oQR13/XXX5Jn9Pafiy5VXX5ep8SbOsS9ceeWVBtYtePbZHbaC1bq3pjn60QYYe7EPdpJZzs2SSgCE6dCxi9skse5yZe9wzZs1NvOgeMbP/BJfFr7yuvagUT4nibBu+JN27sJFivh9OxP7Q4uWbYzhFvYzzBDQ4/vPWWe586XVyAFcKHpj85cKlaoYKNOwQT2t/QrR/GXb/YH8qZWcKT+WBlyhQgXdZElzoP+WXfvfSwsXuuES61+58ge7h2OkafeodAqzkr98qzjSoGGjqHZU2N/vrVnVlRHrJTfXD7Pvn+PumzLdxgrAIchYTJ0y2RhKXBnJP3lcxSrVdhtwy0iAuVBGNzDdyF/aSK84o+2lzdTSnNX8Oiv5y8qV37v69RtFGG7ewZT110DgcfFbb8p39d8777zruiWnbRVfWAupqck6OLk4U/ElK/URgGqlytXM5M0O0iiydTGvn13wjBk1vSZHWfTaVqxYscOpFm05VS5A7lysaBHXTYeDl1xyqXv0scfcOOlL/qTOtxo1qrv6GsuKMpj6/vvvLRcLRgsd2rd1d5Urm235GZI+PeS4HuJtYLz17Z1qwD5XAp9I4C85jS8lbdqwakvQbgOYoC3riCOPNMYbgBjuoiRph6t1AeMC3+6lFisBa7Db2BwDoMbPAN7QX8PVlMXESd1hYqeFthMm+i8CzDBhgKUC8MZ1mIraQw893MTdeV9+HtpPWcRQ3VnY/I7PAOgHmGeiqwoUuKoeKJ2JzUouAe4IHjDj+DyJ+8vd4zd77kNqh3jWkhhaPYNWyOOPPWKuk0G7zbRwNAcAVQBAghAvwdRaSAFQoKVHQOAArgVABmAY4A2QlzlbolQZ0z3ZUxdAx8KXnne/R9ZAdt9fAJrvqVDRg0gRETvYoPdIX6hq5Qq5dv098CAmCvNtrQfAELDs6flP2TgzfmGjNzZrpK2UseReMdHguQBvXBSdswTsvvzyK26lNHp+1vzhcYeLkXuA2CFoncCYpVgB1CuipAH9CTTkTjrpRMWdgwyMohD2QL7aoGHGxWgLZnb8GI+lX39jyQfaThvWbXAbZWqDAcZPMqj5r5iY3OsvNj/84P0snUHm/UknneS6duloehpczCW+h7AuzAlL68k74/rWWF4jrJnyd0unUPfiWRz+MAPNqQr6f16Pn1Onz3JPPvVMhIHg7489bN68J6LAa3aM367iSxVE9NescQtffF7f//9cRl3jdhWPYC2MGT1S+9omV+r2O0yrDnFixjA75+f27g+Q7bYSJaOaO4FdWrZMaQNt88r+nt3xZUfr78abi+9qOLf6fZ06tV3N6lUlTL3YNGvPkvNkWlov98w27nDFihZV+9EEc/vb1t2SFyQW4W5ZVQw3YgtgzFqB7cVvvcW1ad3SmxNpLyUuZCR+7o3x5X5pLT351PyYua6DPuUQj8gt2LRibS9AP1bxVwe8u9ofyshUhXwZl1IcZ3FKt/bEbfIXWFNrFTfQYv3uu2Vu7PgJ9j6AbrVr3RvNX7YdP3TYUuVMzZXcvauBt2H/y8z4AcwAGm3v/tboc2EGQ37OHHpuwdNZys84rLrr7nuijo3kfBzeV6hQ3t1xe8lcXT88/NgTarGXY3QEdONzk0M8MPf+yIGxJyHsan9g/G64KXPxIVPBJObBF1xwgRs7eoTtDy1btc2gkcKdapdt+K/5mdH8OivxBf3Lu++p4Flu/BeR1yhduoTlq/mt/ntx4csyPJlkB7+se/I1/j5zxnQZchyZqfiS2fyT+TlS5huTp06LdI5E3GI0b6jDytxeSgZwDeyg8u8tSW7O/XMlh3Dfdpm6YarZmAtDIO4Qs+joaSfTNurwzyWvcf6557h+Mjh4+NHHLGc1+R7kYPR+99xzt1pNm2Vbfs1BRSzhgHVKe371qpUtxiTwiQT+YrqsOYwvJa1a/tUWwDMEx2Gi+TY9MdkQSkWEOpLAMUF5nInSW0HnXSQPUDEK440FTGsDQZP20/+qqPXOkd7lD3MFgDxf4MkIQckG+nC0kMJOCzo0h0v3DbfRsBgpJCh4Q/uoP1lCA+IvE2CEWQfARxLARn700cdY4UmrKRs57524P4FVuXj8xoyd6F59/Q2bGxR1zLvC0kIbPWqEMYpoDWWOeODVh3fmXgAMzAGX1kI9DkCEoG/sNtMn9KxIa3FWwEVQn/YN5vv1N96a1Rwm25736ssvRoS1s//+WCMcXDVr1sISeO45rOfL1O7WR+0QuXX9DdWJ+ltvv2vjRlBkPHHgGjZ0SHT8wv0xR2CyBfarN1IQOw0GpFpIOdVt3qK1B/KtNdRrBNoVaWm2uKf/Bf0MCg/TcVMMOfjgg1QgneUuu/gSd8ON17uzVQhbfNJ/mZmfsIYXvvSye+OtN92ijz52S7/52ooukgFj2PEnLE/9PcqsiHzO8O8w8Xje+WqznThxrBWFAUwzg5HIoUNoJw5ryrfHel3Cho2buOXS0yCuelv1v9zlmhMpauPI6/FzuJzlXn/jbQOhwv2dfPJJYqiM8GYrmk/GUMnk+GUmvrAPlix9h0xLirqpkyfaZ7n1tlI7TVgzGlQAiOc98ZixnMpLO5JC+On5T2oPFsvT9vL43l/rtu3cUgkvBxdT5uyNN1zvGtarnWf29+yMLztbf7dEtEIzMrYcADz55GOKES+ptT7NYgx6oIVPKezKlb8nqv3Fa+GwfdKJJ7h75SYb2sS39x4A6Q0b1Dc2TfuOnUxH7KqrrnSpMgsiZlj3wC7i594aX4aNGO3efue9aC7K/gDzHodKAysjB33ko+TEJCc7iy+YNdHNUVpuv53lTLi9/OV15UGDBg91q+R4G3sh1zJpwlh3jDpRQv4Su/+RFlWsVNVAfvan4XI45jnsf1kZvx3dHzk9ZjDEmDvFSmkjx+us5me169TVIfu66P7OfL9E7f9pqT1ydf3AvHjn3fejh5iArmj3jh8/LlP5J+N3861ey2pHF26158sEAf1qDAY+++yzaI2WkZgSHmNGCmK6MT8bKx/MCNMN7UlAkKzm1xnNz7adn3WlxQXYHLpemBdXXH6pay0TmvxW/80R4WDe/Gf8mEZyUWqbRx5+yMYqHDBnJL5ktj5aKWOneypW8YezEdmVMF9Mw11rnc9AO31VAVUQcn6WVMHIiF5bwAq2Nw+jLafKUwHXiBUF5cr83PPPu88//8J+Fvue7GFdu3R2HN5lV/7C57qz/N32HfpuJy8lU1H6plUq3p3AJxL4i83BnMaXkpZ//fkW30e9n+mvwQhg8cISC+14BAFEZSnM0HgDZAtUVBYXQBcMs6CnZow0ndJuFluDTZpTQF4TIA+Re0Cw3+VQyuvTzsrjvPC5B09gsaHbBjAX2G2AeySJmDPwWlwkizDw+DxowwWDBph1gHEkHb/9ppbWxP3l6vFr2ryV+1abrBXCEV2uK6+4wiWrMPAtg77lD8CXU2HGGZaRL6oFWmDWYQw5z4LD0dbaBSMuQMaWi7B6TExamxun0lddc31m8pa4PPbll7Cd5x6z//44qWat9O8/wC18+VUDuz1z7P8cbpV9e6fl2vWXktbHWGDkIhQ1jO+1117juusEP4xfuD/iAAAAJiqckBo4YgwCMXKVNNypgvWbiDNuANyioBupXUByI38P8zD8GUwU+Ax8nwULHOtuL1PKVa1S2YqwXc1PnAlHCAh6XK2FAG8cUFgrtMYjtFLbn6GFKQCC+jyxnzN2Aprzju77zTdeMUYCc9+exvel2G0uvjHsNuJ7MB7huX379nWvvPq6xUaSHD7PaQI1U1O6GjM5L8dPHAeZO8Zmi9wfot+dO3WyPcr2NSVi6ALGK74s/eYbV0uAyC1yD+whYxZaM6rVqJVtMQQzhZPEcOsqvUbaP6ZOnmQtHczPeN9fnz7pck19wxeYpvX6f9KHLOIG9euTZ/b37IwvO1t/uyqqYycE4tK9e6XKfGOQie1zVZdeX32BmfUbNnFLlnxpPzv77P+40SOGuZ5iuT2fAXmEGwSIdpHZBhq4HdVq+tXSpaY91atnih2U7ip+7q3xBd2ur5Z+EzVPIhb/R+y0vn3TbRyCczmHPRzuGmNjJ/GleIlSlo9iRDD3/pn/yl9+Vd5yT8Wq0cOjAgWOsYOmM888090uDbmCBQt4M4xI/hK7/02ZNt1NmTrd9ovRan89Q22rYf/Lyvjt6P6Gq+B+UEL3HGjdP2uawCC0m7OWn3UUCLxYrbBhf+cQ5Ewxt2n/ys31A/vL18onAtON7/xauTB27NgxU/kn43LDTpiwN998s/bjZOU1ynk1t3g/AIv2HTpk2nzlBLXT3VHmdovX8+SGu1Ls15y4MABp3bKFaXbtKD/bdn72HzjQvSitO59/efbXmWeeIU3D/vmu/hs6fLR7VwAupk/MI/LWU+QGPnrUyEzHl8zWR23VZvzWW29v1zwhsBSpr8gPiUO0f9KmzNr88sulbtiwYe79nei9hfw5GC0QtzwRYpuDb03EU6UHO3nSeMspsjN/aSxjk+/V2ULuHvTCr7ricte9W+cEPpHAX/YIvmRGCmx6tHziLgoqTOJOAGDRFFCB+bOYZ7SZ0sLJAsTkAMtdHgMwRiAvVPA494NcTaH/hucCkHiWig/vPgnwLaDQT4NhA21dAH4AZ7wnhRCOqJg1kMzw3rDZvOA3r+TpTrwPnxswLziYeqrq/8yd5DclMYCFifvL3ePXoVN3x6lLAD/4s3KlSq6uev8JlgRq5hFgLeYdnmHhEQZacNi0mYc43wZdA4pqHmKOY3o92kEAfO10H2ac/sspav/OkptXFr5ooFs87s9MAnT/E2Th/YicFLnv0GpbqOCxbtTwQQaK58b1V6NWXTvtD4kXJ2OlSpZwTaQxEsYv3F8gxcMQMwFe2n4AZiOGG1dfe4MB8CVKlLDxX7VqlQwm3twhoLXteEVBuAh7liQiMNTuvbeG3AHrGqC5vfn5+edL5BbWTizf9ZbcBN3Brdh2Gcx+b731VovBMPYWLFhgn2Hhi8/ZqSEJF69vbL0ICyO4UQdXZ76f0GI8jjkhij+HHd7leYtieEGdhqfn+fjZTNpJP6zyTJFwf5y01qtX1/aPYLYCCy5e8eVZgSE9e/VRO1gtV+veagKpXnddVaxl14Vo9w3XX+uCWUNaaoppqnmHRW8mE6/7G692N+aO7fMoQGtaASQQT/LK/p6d8WVn6y8zoNutav3s0rmD69q1h3vjzbdsqgS2SeOmLdwnEqbmGjSgnzv88MOigvkZmVO0JKcmdzP9qY6dukrk+hMrZPv37SOpjyN8PrWD+Lm3xpfa9RqKRbrW1lSI1+gndpdWkf/CvJQBYEKUIb2T+FKxcnUdEK+3p857AumMg7bKX5AZqKl9j6uVWD3lyt1hf99R/hL2PzpIqtes41l0chDs0K7NVvtfVsZve/f37bffuTr6Tji4a6nPd8/dd+1W/OzVu7fFRWJy+IyAQyOHDowcvubO+qFF6/bGKPQHgmha/s+VvaOMuVRnJv9k/K678ZbtLl8c7h968AG93p/mNIo2Iw7VCMAv/vgz16Rp04ws+1zxGO7lkQfnZDi+jB03zj3x5DzLb6xlUusPDa7RI4bku/ovObW3abPG5oPXX3et9oHOmY4vmamPnnvuedembQdri441T0DDjetHaamH2GMmCYBv0oy85Zab5Nzcwh13/PEm/UNL+/ARI4xtv6Mr5M8WMjlcjjlUDu8xZvQoHWicnu35We/e6e5lGeWF+MK9ni6Ar0+vZCNwJPCJ3Fn/5Wd8KWn1iqVbvPaRBMZVkLJwf0EvKwJwcYoVDBJgvwGAAZYFbSwKW9gbJB6wjHA65fX4N6d+gHY/yiadE1V+zmNhy2GkQAto0GrjcRghBB053oMEEQo+wBlJjW+N2sfYOQCBxnjiFIhWMp24rZWWXHArpTDHsAHGXOL+vMFFbh2/mnUamrYa7Y+wJkAGKFYR3eRn3nIcZg89+QTKPyJuVybnF2VkBuZbYBL9oYTY6xR6JhlzBSYUc4p/33TLbXs8KXntlZcMSIzH/XGfgJLTdAo+ddq0KJOQ74F1NnHcqFy7/urUb+o2igHrky6d8urP+gK3ypUrFx2/cH8cFBCHmCcYawQjBTut03dQsnRZCZNf4fr07mVziFh33fU3Zhh023aS2OsKrCJ20a7MaW5TgYGwEWDWMT8pkCdPmWbuZKano1gWmG1ZmXRouKEZ49sr9nP3VKhkByRzZk+3RIWWw1idQ9YARg/8ku/EA9reMIJib+aMGdLnmLLVAcn+++/rJquFKRhu5NX42bh5axPtDUke996oYQONT2l/cGPIY5KfJ3GKL1OnzXTTps9wPdNSzbBk1uw5boLctLLrQkS/tgDfZ5Q89xHjqYFaCKtUvMePZ5zvb+7cuYonft4xFwH3AIEmTxiTZ/b37IwvO1t/JUuXUYufN33a1XXJxRcJ9B7gYHrARuGqV7eOtPKquBq16qi9bLm7+KKL5PLW13XrLoZjRJJhV68bfo8OXB+xmzmASJVO3NsS8S4iQ4ABYiged1yhHcbPvTW+1G3YzDTYvB6mhVI7+Omo1lAOdogrQQbFhPPFJNxZfKlbv6ExrrmefXqeMZJj8xdArdp1G9hrzp/3eETzaMf5S9j/klPSTPOPeDZtyiTT+4TpHPa/rIzf9u6vZeu27u2333G06k+aMM7m0e7Ez4GDButzL4ju72aCJBfOsaOG5ur6oUqN2p6N6LcRK95rSIexsvQTAScymn8yfnUBVpQAACAASURBVDffWnK7y/f220u79nIORY+xes3aNpaXX3apG9AfN10nPbyKUWAko+s/Ox4Hw5HDv1NPLWYHWsuXLzOd3HVqE97Z9crC5zMcX2bPvt/2zgDOWH2n9x0/Zni+q/+aSvbk+4gxCeNKPKgko6Q6qn8yG18yWh9x0FixSnXVy2tN4yz2e37i8cek6X6EXNc1BqoZAPK5ou2iEa3gamo3rV37XosB6L3dL3ORKVOnRh+f0bnGPRYvXtxY179IkiO787OJEye6hx5+1OoHay8VJlFQhIPhcoJO4BMJ/GVP4EtJv25ct2XTpp9s4QGosWFQlAGeAcIRWGGl0XIUNKFCy+gxcibduPFHY6Z51tufBqhtULsngBkMCi6YcZzGwUQCAOE1AdlgxsFgA4gDBGDzQs/Ni2V6kM0Xk796cX0VTAApQaeNEyaSIpIN3v8w9OA20n4K6OeF1o888miJqCfuLzePX4MmLS1YM/6MKePWvFkTFcm3a2w1P9SKTHIT2EW0hlobIUK2ACCRlg5037gAQwBncbbEhMGSZgNvAGSkk4DGm+ZSbgDd3n7zdWNkxuP+2Gi4cGgdOGhQBKj0LbyHS9h01IhBuXb91W/U3GIABb0lI7qPxo0burvvlkZDZPzC/QF0ESOMsWVsNB83YDYC/jds0twtWrTInXfOuTYHcHRdIVaBtersxmWs2ohbE6eAAA/Q8Nco1lEgA7YBSgQ6fVbfyrN//+fOOO10i6HEQERpK1S4x7WTKHqId7Qo0EYd2lH44oJQqFHrjfkoIxytjafVvjZ85MgIIO3jNLox940HiM3b8bOeimXAUO7ZA+7/55o1bezKS9/D4oGB7rpnzat4xZeeOmF9SSLJOKZeKJZR567d3QsvvJjVKfCv59Fq3Vdi7IvUntWkaXMlrrcK4EsxU5Z439+DDzwght34aLIOu5S1N2vapDyzv2dnfNnZ+itT7i7FoV8yNO7kXQ/Nne2WiNXStl1HMwf6f/bOAs7Kquvih9dWQETSxMLubrH9FMGWDunu7u7uRspAMbADwVbsRARECQEFEbv41n+f51wuw8DMwFwmuI/v+wNmbj33nLPP3uusvdaUSRMs7wqF92jpnJLr1KnXIF2vmfJBsFkpcEocLbBNoAcmDIBxw4cOUv6UL9X4uafGl8rVaxkTgn0o6EvdVraMmM017fAPRil5iO0j2qBMNmUH8aWhGLhoaR0uLb5pUydvk7/AdLtXJgVcHdWSfouAlx3lL+x/n3/xpasnjS72iPtUBFfWQWXK/W9nxi/l/b2zcKHaGsW+0dWrRzd3qQ4SdjV+zpg5y82YOTO2v/O58+XL60YPH5St64fqteqZNmfo6OG7b9KokbtJLMOM5J+M3/baS68uVUrf8UUCaZe76TNm2uuecPzxbszoEba/A8J73bPdd5166ilusFws0bhl0NA0pKvoLwEx3Xv0FOvpxe1+mHkvPb/d/Czl/HzuueekGzbKME0vifKfkTamTR6X6+q/WnUb6XD551h84YC5xn1VBeCWy3B8SW99NH7iJDdh4mTbX+JZZ4BxzZs3cTdrHh+gzqD1G34y/Ta6Krji20Wt401GD5jywNBGEurHHze44dLNfT6F6c+OZih73kMPPqB65MA042d67y++/ps+bZqbMEmHy/oQxBdi9X777aM8d3QSn0jiL1mCL+VZ+c1XmwGtYJV4dtk+pjtB0QqTAkth0GcCPUCaB+N0uh21oB4sF1JcRINLEu1PLMA136+20wkWNUw1Xg/whAAbBMMpSk3o2lh1m63VzTTjcE7VYuTfgVW3UWAan5PH8nNYW7DbDLCIAgKaJUXUVopGHEUVYCBX8v6y9/jdfncFGydjSGqOAbwh3nmTmClcBErmjmfv+HE1hoUxxAB8vUsjQNoWMM63oDL2od2Q1wK04D1+FVh7jYTNs/qivRRsLBH3t4/uFcbn40884caMGRdji/K9sAnNmT0r266/u8tXse/FA7Ewtf5z9erWcbdJ3DeMX7g/S9po86DVHfda00bLY7ECkO2xx+dKJ6m/N0aAMUk80+PjafW7Mg8C+Bacd4l5vEfQvdyeLltG3jOAe6HViXn9wKyZrngxacpp/gMwsS5M01AA5N6R2QwMQL5DijdrrRbzk8c9++yzbjRzIjLLCevv+WeezPHxk3jixwAWtN8DGiieXK/2HNrMWWuBQZmo+FKuQiVjtcx94jFz+asuBsuyb77JyJDv8LGHy1X3kYcf1IHSRne9BNpLnnCCGzd2lI1/ou8PVs2AAQMNvA0t/Pz9gRmTc8z+npnxZUfrr3qNIAqevqG/4YbrXGtp56xfv8HiBweQrdq216HBJ+4SGSD07dPT3Aff/+DD9L1gKo+CnYBhyvlizsCYo/3mzjtu155bN9X4uafGlzvuqWh7BPdPvsvf79L3VEUsFA6AYaqRv/oE1FmuvKP4gtvwc8+/aLntHWrNTJm/cOiN+QoXh44AfDvKX2Cp1KvfWMDbF3LdLurul2ELOpUp97+dGb/4+6PYrSYA8pvlyyVof77rJ2ZkZsTPSZMma29+Mra/c9/M+Wefejxb1w9l7ywXmQ9BDPCmXewvt956a4byT/KX9Jp58R7t2rbRQfSNbvXqVe6ueyrEGJg7HQgy+MRZM2dIgqKQAY5vv/OOtRdeecXlNo//FjB2qw4YqBlTuzAM215+lnJ+cqiDY2/IdcL6m/3AtFxX/3H4wwFhiC+s3Tp1arkymksZjS/pqY++++47uQ9Xtjif0jzBOtFUW58s07AmjRu682SstY90v+jagJWKiYeFOiM6cCDuW05PlnFL61bN3alyJj3ooHzu408+dQN1yP+FDgR2dPE6jRo2dPfIsZi/pxU/03N/Kes/gODBQ4bZOg3xBVxilKQwkvhEEn/JCnwpz9JFH2/mVAvm2XrpTdhmqglKID3kkIIWYAHUmPD8HN032GUUc2gLceJRvPjhciFaawy0ECgBxGC3cVPGWEGAXG4ZsM5Y7Li78b68R9Be40SXhITn/vnH79J5+8WMHQBKYLvAXKJdNOh0kQRRgPu2RE/D57UB/dav/zGmb5O8v+w9fmXuuCem0+V1x/Yynaz/A3TTwMPgCSCwV3Lz7X3WyhcJxoc2D+YbgddcL0mINW9wuaX1jsKQ4M5cYUPLDkYKaHIxbxNxf7C/WKdPPjnXjZCQP+so6GTwnrOmT8626+/eilVjSSUt46zxhg3qW4tgGL9wf57dphaEAyNARcASiQzzhniC7mPNWnXckiVLbeNNTVcig/lnqg/3LZz+ygygLeWbxGtjtGzRQsLIN9lpJbEa4BGmJ2Ab3xfFoCUgZtrgWV0wRK0dSJ9zrjRTRo4abQVlACpZV488OD3Hx0+K5XCF+wPEJ54AOrJnUBzYeCUovpSSKx3A7ovPP2NtZzfefGumFknEt5deeNbeAwdT9uTnnnlKt+MPLhJ5f089/bQBttbmj4uvfY2b3YvPzs0x+3tmxpcdrb85c55wI7TOMnLheAu48YfA4ddldoLDI/Fkwrgx6izY6Jq1aGUvd+qpp7oL9Dhi+gKxKpfL3TC9F3Fj5vSpKuBXuwZqcUJ36ZmnZPSivIs1Eh8/99T4UuaOe2PO0nyvSFLcXvZWAejVLZ4yJuQqxrBHLlP70K7Gl5sUJyh8MdS4SILfO8pfnpw71/Xq3c+GvEP7Nq70zbd4wD0Txi/+/h5+eLYbKjdxcutJE8a6kiVLZkp8QVf0kUfn2H4VcnjuBXAlO9cP91SoYvGOQyzfkfOfgW7sLxnJP8lf0uNuDOutluQRihctIkLE7+ZuC0N1d17FpeE1a8b9VuPVFsv2EwErXOXL3SN9v4bWadBITM5PPvU/T3m9/OKz283PUsYXmFJDhg7zLPXI2Z3Xe1o6iLmt/qtctZat1xBfiCX16yNVcnNC4ks7Me45ZCFvSE1bLabfppwSuZRGDeub6+j/9trHuiNGjxkT06UMh83/iOlIrRUeT3s7LafkmOi9kZukdh115FFuuvYgBdBMi58p199T+gww3eLjC5/lmbmPJfGJJP6SJfhSnuVLPo9VigF4g8oLa4yEGjtVXJUwOQBk47QCxyKyARYTp6YeyFDxpsXzl5BvFjOoNa6mgF+w33gMtse0MLEAAN2g44d+fYwUaDX1CPq/5kpq7qc6/QOR5nW5OPnj8wTtN35WuFARt3bdGtvwgv6GbzXdGHM65XHJ+8ue41enXhOjWKO/Fq6mTZu466QdEcaTnwdgCiApzDMYmAR830an1lRE5AWocQE6cPLrtTcwBvnPkiTeBYbcNddlPdMN99JwWp7Z98dJJE6uJDHQ9aFXe1YpTp97u2lTJmTb9Vehyn0G+MefxjWoV9fdeNNNsfEL94deWgBiGXvGlqLRWmRog6Ad+Z//XKmrUxctTjUj2Ikf8llJODhNjJ+3O/FSO3wKjLqn5j5u7azh/kxXU4CbP4XcbGCcuduh1Wlt/f6kj0KB1gBaOIYNH2E/Y+2wng5S28jUSWPtZzk5ft6roogW3DAG3F9NmShwehyAUVpjKG4TFV+ukl7ksWo1nqgidancIu+rWSezp4GbKv2mIzXfWrft4L5WS+LcJ+YYAMuVyPt76qmnBOKPMtOSwFRn7508YUyO2d8zO75sd/2piHpcrsXDaZeKA+UzOhmuLnWV9Ni6ax7VNubBLXIibCHNp3Xr1hnoiU5Nl67draU5vdcE6XLto720ilx2OZx4/tmndTClw8tU4ueeGF9uu/NeL1sQuWPzvd5z112usvQUfd7xj33VB0k39dffdBCtA45djS9ffvmlmz//VVe5ckXf5bGd/IWDpPtkaoDZ0OmnneaGDxtkec729r+Mjl+4P0Be5sfPys9g3mHwkFnxZfTo0e5xHQjGLj6/7nfqxLHZun6Iby81nSjtrXwv18uoKSP5J/kLJk/buwqofQ/H7auuukLs9V/dCwLaxoybEAM90rvOM+NxCOzDtGWSwda0Vj/de33lZHffebt1H9ECv0bzMbVrwSsv2kF5euYnh8Rjxo63jpfg0s68mKL9JbfVf3feW2mr+MJ3iv5sWWkXZ3Z8eV2O47CkU5onpByvoN/mTWL2lr52FVe1aiU97wCNyWY3afJkN0MtzwB0XFs9XrlWlcqVXO1aNezAd4a04UZpnacE+HjOCLWinnbKSZkaP1OuvxdeeMENV65il+JLMOGbNmVcEp9I4i9Zgi/lWbb40812Yodlsf4DRKPYNWFyZXMkHcZG0wkLgZXEYj8FQE7T+VnQWAuOo7DWQtsWC+vggw8x7TYYa3/KYY+iD7dR3PaCeQMJAe/xt34GGEcCCNUeVh2P47Vha/C64fOQ7PNYPi8XrmkYKcBuMWtqAXtozgH6Je8ve48f2im//eaNFLgAcKso6axcubKdqNJm6IN2HmsrDgYJBFE2BhhvzAfmCXOE1ghOoM29L3JnDEAERWnYALbnHJUZSUp6X2P+vJf0GcNnytz7Y/3uJ5B6sjbJ+++f7hlNttb3MoBlrIRp2VSz4/qrWqOuJfqBmciftZWM3F62bGz8wv2h3Rb0AI39iokL2pGR+QYsMGLKDTfdYjEjEReA6aRJE6Xpdoz76qvFrmKlyrtUZO/oMzLnF7zykm+hpI0+uj+SVMBG31r6jx1q+MTVG1GY7ma0Xh588EE3bvyEGKjJnMBIYdzo4Tk+fjZo0tLGOTCf+S5ry2gAlqS1HUeCuh60TUx8ufOe8raPPvfMXCuScCUM5g6ZMf9wsUPvi9hxT7lKroQE8ceOlh4fcg0Jvr/Zs2ebCYdnewDY/mn78OgRg3PM/p6I+JLa+oO5wGHHs8897/r1H7hTYDwxbYpaB1d8t8K169DJCs/HHp3tFi360jVv2cbGYYiEoQ877DDTBGONp3UVLHiImy1jFtpUW7Rs7S4Uq6p/vz46VPVunKnFzz0tvjRo1Nz0P8MexHd6nfSLWrVq5Q+YFWsNFNPFOoDRurviy6QpU82oh5g+cvhQd8opJ1us39H+l5HxC/eHduPsR+bY+p46abxE1gtkWnwZMmSIm/vU03YPfMfs4eiF3R8d/GTX+gGm228yR7GDvsjMDWOb2267LUP5J/d8RalrU12qrPGZaucsUqigNHlfcg8//Kj77HPvXpwdrkMPPVQ55VRpceWVAP7PrkOnLm7he+9v96O98vIL6Z6fcx57TJpjk2LdVXxP+UTWmDJxTK6r/5hLPgfxhAPmU7MmjSWtc1OmxhcO38tVqOxWybTBZEai9+M9ySVSGmGErgprIdV+Qvt6Y3WaXHvdNVZrr1i5yg3Xoe38+fNj65fnbHl8EUkW3GHrG2fTeCkXHlfqqqtcF7lpB933RMXPJ3TgNXrM2Fh8Ia6ZkdhUTzhI4hPZs/7LzfhSnh9WL9+MeUHQbWMx0p65SQUvDCKja0atprQewHbj5A9QDhFqtOCgALN4KP449UP3DXCOdjb03EyfLXJBgY0RkhTYbVww3GBaULj+JO02+wzRz/Llz2+fBRCNwMvrhfcmkBCwgtlCaHMFPATAoZ0KgC95f75VOLuOX+t2nczBJ7QZMCewYK9Tp7YVAIC1QbcNmhMLMui0MRcA1phjFJyw3YJTDZsLQLEBTVHbtD03aj+96urrsjx/eeO1BZrDiPJ6XbrMvD8ToRUQOVHaKY888qjda6CyH6Z2gX59umfb9ddUQuJr1v5giZp9bo1fmVtLi3pfPzZ+4f5Y52z2XPYd6mKTB0zkIuYwR+pKcP7zz7/I9NZPkogbrr/eWnxgEe677/4mnD9vHnp9W9ibmTXZSJIef/Thbe7P63GiV6Z7jgpnGE9+rfzrT5kjYHripEnu4dmPxOQASEAQV+/Tq4sdvuTk+BnmDglWkDsoLWZQs2bNrM2cRQYYgj5kouJLF7lD4urWrm1ra7t4VW2Cbdu1zxQglnEeNWqkO/H4Y123Hr3MKKV8+XLSYWkkrUpEmRN7fyNGjnRPSIuJWAKgy5qDaTV0UD9bazlhf09EfNnu+lMcYh7iNopraIhV6Y0HN914o2verLH0uxq5rxYvdufI5XTwwP5u0OAhYtF5ptA9d9+lFrc6rmbteu7LLxel+dLt27VxN0o/rl37Tpqbr7s+vXs6zDlkZb/d+LmnxRdckH/44Uc7zCOukyNfLBfsTh07esYwB33KN4JZTZCxSPT6W7FihbHPYOreIJ1KTBfSs/9lZPy4vyVLl7qq1WsaAFtfJkaVxWDJzPjZu0+fGDMzAG9HSKuSvCQ71w9NW7YVm32lzYkga8L6u09txxnJP8lfLr8ydfb9/4nR37JlU2tZthZWxfRgbsECrVW7jluq8cmqi3b0CRKjh43H2H29ZJnMX1raQWlqF6BbWvlZmJ/jx493T6otkL2F/J71V0RacuNGDct19V9taTL+9NPGWHwxI4XqVV25cuUyNb7MkrsobGtywACAkbf+n3KTLp07u3flZI3Z2jcpdGd95wRyUxhm/OXOPutMy2lOPPFE7f972aEN+q7hebHHKx9n7qI7mRLkowvjoQdnuQIH50t4/Jw+Y4YOJ6ZuAfb1mXFIxmk9iU8k8ZeswJfyfP/d15tpJaJXns0VkMKsu8WS+FUFCm2csMsARKxoi4pg08zSQqQNFDAHNBxwjkWHMyJgGAEzFL6AXxRyBFYua3sSAELiAKhCC2oQ0udnJqooEI7XAwREH47PQgDgfWJup4B+iJZrMcHA43PCwDM6vRIHPmfy/rL3+HXu3lsJxDLPtozalC+79BLXvl07C5YAB8GaPhh4kJQxD6wNQn8G4XpPH/YgDXR2mF6Acfwd4IFWnKCDRQtYVl+vvfqKMfMScX9mJqI13UfJLQVf/Ik9jKwBEkTOruuvXceuKjCXWAwJGo6Xak60ae1d/WAshvvzwJr0JCMghX+HtgTun5hFC+rwUWPM2jyzDBTC3OG96srkocK9d8cMZpYsXa72n5qZDroxhhgCdGjX2mJe/P2ZOG7sZwLZ9J1wGk+cJYYHR2fWQf/+A6Tt8XoUz2HBOYnxH+8GD+ib4+Nn6/ad3TdyfeOm/H6Vx11x+WUqTttbnGDv4XsDLEpUfJn79LNad32ld1rMjZODKazrOY89YYntrrQZwoAY0L+/HFFPk1vcSw5wj3u4f+oUsSxLmEZdou9voESV573CCbfXcuM6seQJrkfXjjlmf09EfNnR+iMfYv29+fbbrlPnbrFDyLT2HwoWGGkfffyR69zFH5JcddWVrnvXznqdrjYOXDjIdRb40rJ1W/fW2+/s8GWJH+3atHIPPPiQtXEB4o0YPkwxFW1c/9TU4ueeFl+69eijtu2lll8G/cLTJBbep3cv70itXIX9E/CZvIV9fHfElz59+7sXtPY5aJwqBiSHMOnZ/zIyftxfq9btbC4dddSRpifoc+7Mi58tBNJ8IYA47O8ADsSwIQP7Zev6oVOXnmaKE5yx+fwYCnRo3z5qX0tf/kkesj2mWzPJq6Af6Pd3Dsy0l8NY1/ePxE91yRUskWzB7rpgUh933HH2di+JeReuc84+yw0dMtD2WFpfaTtM7Xp1/stp5mdhfuKEOn/BAs/C1/bCPR915OGuf58eua7+qy827dp1P8TiC98dhIN6atvNrPiySrqdMKA5cAUECxd79/Ea08E6LIOUked/e8vY5HE3Xh0QtJXHXzw23syLVnMc4Wk71gDZIdw4gaXheYEpl1I/mZ9DpqhY/l6TiUl0/JwydaodLnswkFxls0lyDOxHDE/iE9m1/svN+JK1l1KQmusdiaFOqoPODXRvWGuAX7R7soBo+QxtpUxkmHCAYuinAZTRU82JDEUGmmycUgCGsWALFChoQsuhTZVJnz9/ASH962OLgp9B+fx+jdxP9b7oxtEmVYDFrWutWkh5T5IC316aP6aJRZAODqbr1q2NxYzk/WXv8es7YJCSu3dtfgXg9fDDiruRI73mFOPKeBvQotPBUOixKTHnzMnUmE5yKwWQ0d8DwMZ8CuCuaRBozgZjhosuuXx35SzbfR/aSzkxTcT9IarMRtNADkE4KULhDg5SiDS3at44266/fgOHyCFroSUeIdEk+R8pHYgwfuH+KHZI2GDemkNyxOZCI5DYQbwieftcCX6t2nW3cW3a1UnAfAP0OLbEUbH5SbtmRxXXmc12Yw7379dXItvnmwZi/P2xLtisAJqJm6Zlh5mC1g7xnStIB9QX6+9rJe3BOZrfXSIWR53a95kDdE6OnyNHj7O5E9pL+V5KlDha7ZejYw5ZfA/hSkR84RS47G13WBKKHlfHDm2ld5ZfxcRrEj/vLdmD9RmedifJVaxr1y7u8OJF3YcffaS2wDYG3lx33bWum34OaEKrJw6Kiby/+g0buZVqLwHQDHPuwgvOc927dM4x+3si4kva6y+PaWwiQt62fQeNkXde39F1x+23ybW5tot3QT0XppvaSQcoRj4RaWLhPsrjGjZqojY07zKX2kUb4sAB/dzbb73tunbvqXwuv5s4cbwrpvYhK0J2ED/Tvr/cFV9Gj5ngXtNhFXsQLftcBQoc7KaprY4469tL0RGO2IFRPpLI9YeeX+OmzW3d1bivmqsghmt697+MjN/bysdatWln99y3dw93kfaGkG9l1v1VqVrd/SgmYdjf2cMvkGNi0yYNsnX90H/Q0K3yVQ66jjzqCDdKDOCM5J+stStLZX23RVoxiN/DiOrQvp21AJe97XYzYOEqcfTRbtbMaQaejNCh5mwBHKld8+e9kGZ+FuZno8ZN3JeLFlluEswUrrzych0UtMx19V8zsSa/+ebbWHwhX7vqyitce33XmRVfuuiw5qV5r2xjnsD3bbptyhPr1qrlbru9jDnS/qmuszFjx7pHZXKS8oAwXr+Nud5YtUXZ20qb3tvvf/zlRo8e4+bM2fZ5YU4cfvhhbsa0+zW23qwn0fGzvw4oX5OWXah7+BzHH3esGzViaBKfSOIvWYIvGehGiw1UZ2NEKClENwuhVk62AMo2bdpo/wYEo8DMf3ABgWw/WUEPuAHrCNMEHEx5Dtcff0jnRQndX9pYAMJsM1LBCAuOds/AWmMRUywHhxNOFCkkoerDoOP3MOpCuxNg3k8bNtjJDy2p/LmvHr9Rn4fND9YcVz4cULURmMh+8v6y9fjNfGC2e0ibNW1tgakGm+nRR2bbWBojRQAD48t4shmzWQBUMXdonwvagswXQIc/VYza6UYERHAqTGsEz+ECmCmVDZhuBrppDSXi/kxMX+vhltJlYqfJQfvstjKlXaUK99rPs+P6GzV6rESWn9ZI0ViRx1rFASfnPvG4AVsezJczsuIRwGtwV47XjgynbV53CqfFvVwdOW8F6/P0JJvpeUzJE04wwXxO7uLn56/SKSxXvuJWAEh6Xm9Hj+HEGS0vkpaU98fzYPsBsvlWUg+KoG0XWIAkVWgP3XbHnWb3zrwzxqAeW/qW/5Mo8m05Pn6OGDnGzX36mZibYGA2Pj7nUWP+ccGI5vsJun+JWH/PvfCSsd24brrxerV/NjSQe9Mvv7pZsx6Qc9+j223HiZ8DjHn58uXdzTf/n9tb3dMvqZ20e8/edkhWrFgxN11JrB1smYalb7NO1P1ReN9a9raYM643p/nXlSl9syt37105Zn9PRHxJ3/o7yICtr79e4po23347Fq8FUD5j+lS3UK0/vcVuChdyGg89MEOGCp+5Nu062o8HSI+tpNiGONluT9PtOBUbw4cOcR9//LFpMLEXjhwxzNwo/5M2oO2dcdq7e3p8GT9hkntM7bvxrA32nIcffMBalIJeLHuquYZqbSRy/aFd2lAOkUgkAJICdgC4pXf/S9/8PNAOs2uISYUbLmDbIIG0mX1/m1QDcCjBnAv7Ozk+eUmVSuWzdf3wkPTVHhVr2fSDTcbhHzswnvvk43Yv6c0/mUs7MlLY1VwhM5/PPvOgH2lIKgAAIABJREFU5hvXsuXfuSlT7zewpmKF8u5oAY7kG3ffW8HR+pzaNV/tpeT2acUX5sAdimHkfYEByfq7Sa3wlTUvclv913/gUPeGDkBCFwrfKS3WY8eOzpT48umnn9uBDXMttQ4Pax0lh1Z+zKF2i2ZN3eXqCvifYtqKFavc4MGD3ZtvvbVVx4ZnjWnfVw5O7Dn66KNkJNLQXS55gr21f0ycONnMFlJzRx0yZLA7+8zTDW/YHfGzTr367tvlgJoY7Xm39YsvusA1rFcniU9QF2TT+i8340vmXop+GokaIBpAGU45LCxaNAE6gqsiABtgGSBa0aLF3C/aOAG+CKYk455N4dtbYMYBtNHaiZkBrRUsQhK9gw7K5zZsWG8nq1ycyh9aqLD9jOcAqgDyFSlcVGDahtiJB69J0AaQ4zPSMsVi4jPR5QLIRvEBk46fAcb99NMG04dL3p+cS7Pp+L2qNrcx4ydtpS9FcJwxfZqK1PyefWnW7HKijFoLKZ4p9kh0jenG/NXvmWfWmiy2B4CTt3THXdfPvbCZM0ezi3tpnjzaxBJwfwBRP4lpc2+58rEN0MT3tb6qyajixhu8iG92XH/vf/CxGzpsZAyE5XMyJ+6fMtkVKlzIYozpvmg+AD4EPTwes+8++pkA++CGC7h0gApVGG9ffLlY2kgNMq3tk7lFa9YZp52yzfwknr73wUfSZmm1Sy2F8UnsGLUqnn3GGdu9P74TACTi3UEH5lUs1PdAy7ZiNN8ZBSKC/uUrVPQFD3qHkQ5edTlU3XzTDTk+fr72xltyrBq9zf1NmjDexOZpUScW8F3AFEtUfAH46tGrj5xin7chBJxt2aKpO+P0M9w/+u5h5n7y6adu4cL3xERdZnsVh1U4fKORdvLJp5jA/ZFHHun+1jh+//33bqoMUdC7Yd4druR8uOZe8WJF3T8YDikeUoQn8v7Wyp2uUpWqsVjNd0j7fq0a1dz1116dY/b3RMWX9Kw/Yta/Wp8wTWkHRTcstatixfJqwyknXa0aGvutXQHvuL2snAPRdVpmBRUanb369HMvvTwv1dcqXLiwtTnTKdBIDnbsnYMGDjBQ5ddfNzlstPhfWvEzPfeXW+LLwvc+dEOGjYjpAZk+pGIpMRiGDzGWAyDLK5R/Jnr9AbYTT7hgzl579dUZ3v/SM36PPf6EGzJ0uOUJk3SYdKykKDL7/lav/l7GSHW32d/r1KwuZvCV2bp+QJx97ITJVi/Rjk2NxOHNZBlNHH7Y4enOPxmLK7OBrnB6wbnq1aq6alUqaZ7/ZzUYoMuf2peIJeMnTHSzHnhouy8F6Jae+ILpUNVq91neDqGCnIUcpWb1KtKcvCTX1X8jxb5/Yq4OCCMgi/iCu+ijjzxsNcGuxhekDJAgSKmrFj9Q9t56Lw6MiWlI+3BASDvx/tJon/fyK9KDG7ENoJryeZdecrFpi+JY+qkOhFKaJ1x+2eWud6/uXv9d75Po+PmH6oLSZcrG9C7D5yl9800yeSibxCeS+EuW4Et51q5cttkYYdamt69tgnlpTxGoFdpMAbDyiqFGuyhAF6whLlgTG1QosPgCgyi/QDYzYdDrUXRYC6qez+uZZlfEZgqGC7w2Qds0MrR5UQQBnAG6sSnRVgrABrgHiw0AjYCMi1L4OcF5k9qpYNut//EHA+IoPgANeZ/k/WXv8ftm+XLXsk0HOzWkgAs6AF3VrnTRhRdaMuuZOt5Rl1M100CL9ISYO8w1GG/GgItaQWA4AtSSMYaAC4uS+cDrXXP9TenNNxL2uNdfnW/gYCLuj6T5vfffl/ZPF1sz8Zr+fbX5HXHEYQZOZ8f1t3jx166DtFOYD1zh1IzWylNPPdUzupgP+p2JWpsekXe4tTlCayUMOP3OtFAi/S5kHWZK1w0a/K6aHFiLT437dDJfQawxnaKlMj/32msf98yzz7s+fT3jaVeuFi2au9JiO3mNutTvz4A1baaW0HAQYgcOf9n48zzWxML33pM+VDdri+K7AaRjDgzs38cVLXxojo+fXy5a7Dp367XN/Q3o38+drBZNElm+G+IK32Oi4guMw730ffcVS2nuU0/F5vG5557jblG7DlpaCFLTispc5gAhHBAw75FqMEHzJV/r+c9YK2FoG71aBXe7tm11ICadUz2WvdHcWLVvJvL+aG9r2ap19DkxLfFrq2P71u6kE0vmmP09UfElPeuPwyFyIh67YsVKMd5aqF3r+21CA+2DP/64XlqAj6caNs6WnhKFDtfLah+CAZXalTfvQW74sKHG7Gyhsdu48WeZAbQ38xf2Hs8cT1/8TM/95Zb4sky6kF2kNxvipB0ua643atjAlZWLdoirFJEwRRK5/jAQq6x2TADa07T/DZbuGYeNGd3/0ho/Wp4rVKxi+fSdd9wm3aZ6ViRn9v09++yzKuRHb7O/D+jX2x0haZHsXD+sWrnatWiDKY5fbRz4sed2U756+umnpzv/ZN1lB13hjOQkZ515phx8r9ZB0BGWry/VYdFLL81zH3z44Q5f5uUXn01XfvbOO+9IliPkq/6gnPXXtVN7SUQclevqvzfVxj1MBgfkYSG+sKhnzZqh3OCQGBtsZ9dfu/adpef8RrokVaj3DXyL3K/vvvtOV7NGdRFiCmkMnHvo4YfFYptkGED8FXseOUuEBRCb4vNrxnHmjOmumAwxwv6X6Pi5fv0GdZpU2Kp+4JCwWpUK7srLL03iE5IOy671H4OWW/GlPGtWLNlMywtsNBL30IqJThstm7Sa0srFxovW2tp1a2JgHG6i6NSgv8Zi47kwkDBNoO3EAx6UwXnEPDrInE4B0kDU0VkDOPtVlHmYaTDceHzhwkXss5Ac0M5KkZFXraKAdvzbWk0RxlcUKKA2VxZuME3gdQAMCdKAdgB0LPzk/WXv8dtIO0Ot+hETx4unwsord+89rppO1wDKYDMBGgDM4kS6j+YlAK3pmcDYEXCw/34HaNx/iYFxgHOAcb51meIQZuWWebo956iMJCG7+tjXMVLQhpSI+2MNTZJz6Ww5lwYB5ABoTpk41mzAs+v6AxitU7+JAREUhhZHNO533XWnWDU1LM5scQGU2QbOnZEJDOvfjFVU2AKGGfPH4o5iiuIQ8ez+6TNMMDalZkV6x5PPUqd2bVdJLQ8k3TsaP6j6aGr07NnLipeMXjCN27VrKzOAS702RRr3h24Ua8Jc9awFX469SqT4jjiRnzBhgs2JAEiagLHW0bjRw9yhOrjI6fETHdL7FE/MWS5KZhkv9LFqSbuEvcm0TLRfcfqeqPjiT+k5uT7QTpuHDRtmbLVw8ZmOOaaEtZNguECsyicGAYcHuHhvkIzCpwK51qzZok969tlnm0ve+eefL6dJ2kL+iAl6M68Z60Te3yS53j46BxDIt5hw8T0/OGOq5Q85ZX9PZHxJa/0ZiGPA2wH2Ha5Zu9a1kFszh0+ZfQHuDR40QDIh+V0jtSauk2h3U4m036M4+odaIpE2YBFkJH6mdX+5Jb6wh1SoXN00RGP6kIonV1xxmdjLLcxsjDwlCOoncv3hwDd9xiybHnXr1HLly92z0/vfjsZv0JChZvhCHHpw1nTl3t7gzEsQZF586du3n5k7UQSH/Z09aOL4Ua5ggUOydf3A3lFd+0sAqgHfOO+rVLGiu+eeu9Kdf7I/lLrmhsxe8tny9V5fMC9d+dmsBx4wMwbio2cQ/mv79NjRQ11BETByW/330cefuO69+m0VXwClunfr7C65+JJdji+vv/mW9OE6pts8LLTSMzeZ5wVklIhWKJqhCoSShvrFjRI772nkOwLqTDagv8e34adkuVWvXs3dV7WyP+AM+1+C4+en6iLo2KnrVvUDiwPCwYklj0/iE0n8JUvwpTwrv/lKa2Wz9cqjyRaSC+ifBbT50ZLFAgLYgh2AW+mPYpP5lk3adPZS69ZBBpTxOMCz0CcMyGYLU/+ncAS0++WXn+0ULRTRgGw4k4a2Un5H6yrvEVpSeT2Ydtbyqs9DcU2SaMCbNOf43CT7tJNRWMO28y2t+/jCK3l/2X782sut8hv13ttmG7Us0VY1ftxYmz+0B6LJBqWfceZEJrAFKF4J5vxJqw1JJWMPwMBjYXDyM2sx1WuH05hLryiV5QnKq/PnmRZTIu6PdVJb1vIrVq7cSn+EIr9n9072fWTn9de8VXvTlQEs9Yy3PNIPOdKNGzvGACPuzxBa/Q+ACZCNBH4LsOXBftPyi9ou+R2txxQQixZ97UaOGinb8w/SPQ/4zq6U0G1VtdghyPrPPwLR0jE/dRMCXNYZ4+19sQ/Tc3FP/3fTTa5mzRruEBXN3HN674/5HpjFoS2bP835TK6qKzUnuDxL8G93jIwGcAfLLfGTeLLsm+Wx++Pgh9N5WsM8yMb3A7vMLDgTtv5Mk9AYhwcao23+/AXuhRdesDkAqJbWxfjA7LxQjN/rrr1Wp/0lPMPmb7FjIz2OGItct2K6XAm8v7p167vvpNsTdAD5/KzJwQP65Lj9PZHxZUfrj0MACsoAvP32x2/qDvhFwvVt3Zcye8msizHq1bO7O/2001z9Bo0M1KtUqaJAm9qaljoU1UHWzsbPPSW+tGrb0eKIOSnq8jlnATdLrI0wfolefz+I7Vi+QiUx9Lcc2GCEVEfg25FHHL5T+19q47dk6VJXpSqtff9Ko6mBw6EQYDgR91cV1p5aCb28gd/fS0gbalB/mIVeZzY71w+tNS9WrlodO3hgLhwhV8Spkr9Ib/5J/nLNdTdm1nLP1q+zYN6L6crPqqm1dO26dZaTBKYU8wLh+9xY/xmDtVotIw2E+ML8v/eeu5VjVtnl9QcZ8+lnnpdUy7AMaQtb62ik98ZY4HLaUeYOZ0qPDbfSJUuWuf4DBjiArbQuDvcflgP33ui4mXP81vtfIuIL9d94HS4/IjOI+PoBvGLKhDEWw7NzfEniL7kXX8qz+tvFmwluoRUT9hCFHYAGAIexJFSocuIA6AbDBIBug9zXaAMlaNDGhaspBgkw4zzzbB93iFpnaEkNLBuSvIJ67q8C1ljUPA+NNt7L3lf/hu74G4+ThTGLgiucePDaFC8w8ADkeB9eB3YbLKjA5gj3Ek6ikveX/cdvnESLn3nuBdtomXcwKxnbmdJ1owUr1gqG+HnUjuwBOu9wxOmQ36RVQGuO0M8P5R/dCeZuaCv1mkcwof6XLaj9r+kEkFbJRNwfzNE77rxrK00aWgKuu6aUKNYVs/36m6aT/blPP2en3oBmbNam6zZVum6KI7ROwgoiYbEEQYcAgJcGugEwwQjT88wZNpo3xA2YsgcoqQdgQveRour1199wixcvdqtWrbKkmTYbGJKc+EPzP+qoo5VwnOEuvfRSscEOsTEDLPVSSB70tVbFHcxP4ti+im+LvlrsaK/5SA6UuEDyPqGYg/FU8oSS7hy1IF5xxRVufzNE8Os3o/fnQUnlSKwpaP+a+z+LVXrX3fdE68wzlVhDN1x3jU7qy9k95Ib4OW36LPe02nrD/YVTWIrl/AejEykpBdyMMzB+GY0vKecncQ0GOW9KIrhB2nrLl39jc+2Lzz93Y8eNi+WvAK2lSpWyeYd8Ap/VXBK1FtgriV/MOeIdrHHYikGYODhAZ/b94VhXpWo1zyw2LU2/rtABrFq5goE4OWl/T3R8SW39IX2R2vhRHHHgCCvhw48+TquOSfP3zNVWYmOVuuoK17RZS2lZfikzjxtdhw7tDLSlX2hX4+eeEF+m3D/DPf/Cy7bOAkBErjl+3BixUw/bLesPl1mYsikv9jW0/dDa2l86ULu6P7SWW+m70pc8+qijTMvN61FkfnyhRbZylWr+8FQxMezvV5e6wrQhc0L9MPOBh5Wvvhi7B0M+dWFqg9ZmevJP1t/NpcuKYJC6pmOaizyHPID8fc4jD6Y5P9cJbAv7SzCo4BZvvP5aM1HIrfVfuw4QDpZvFV84IBw9alSmrD8OfDH1Gj58+DYMtbSmkB3UUp8Alim/vl5j0ahBfVdc2rh7K+948aWX3MiRaIVuYePHvybP7927l7tI7ubkn9vb/xKRv9SpW0+H9t9tVT8ce0wJ171rxyQ+kcRfsgxfsvZSWjih0McDZXaqoOKVRAOQDTcJLzq9r60pilFaYCgkSb4DUIbGG22g/JsLthwgG0UjxSkFL0w2Xo9ijwSe98HVlGLXa9sIBBSYh6A0J2Doudni12vAsMOeGCYcjwsU1+CKGkAYHkdhY61SyfvL9uP3xReLXI/e/WJjyryiIO7Yob07/7zzLAGk0AyFQjBS4EGwKHErZWNAV4uLDZr2GYpDnheAFoAogAX+ffW1WX/KSHspCVoi7u9NUct7S1yb4ju4NrJeunbu4E475aRsv/5efPllN3joyBhAFDT/unbu5M6/4HwbZ3OvNfDdC9Oz3mGy4bZmhwS6X8AJGJCcHgHQxUAyzRFPdefwDqMXL4oNsOdNOoJDqAcZcGLm8R7U8I+3Vj7Fp4yMnzGC1XIYnHWJvXxOwLGgYWdtsZqjHEjs6v0BxnCTvN/Che+67j16Rbodvqjiat+mlTvllBNjIHZOj5/PPf+CzZ1wfwG0JZ5cdNFFuzR+6Y0vO56fasU0cyHAs3+kx/WlI0kM14AB/c0N7G8MEhTXwvgx71gH6KpEJD0f7zS/aZkMheyuzM/t3d+HH3zo2nfsFM0RD9hyD00b1XPnnnt2jtvfd1d8iV9/Oxo/Dh3JdTp17ureeefdtOqhHf6+Xt06YiqVlnZjd/eG9oFLJY6NHqY5uOmZ7H+ZFT9zc3yhBbJPv0FRlPT6hfy/qgTlb7vtNts7Ern+cB9s3LT5Vq1cKQf+0EMPdej/XX8dxkibM7z/MX7kCm0F+HLRjnzG6aclLL7MmTNH7oZTI5F8LxtBHdCxXRt30kkn5Ij64e13Frq+A4bYdxQAIrsH7S+XXILgf9r5J9/1e+9/bIyh7YEWuxQEssGTMXBBi/aC887Wp9lxfvbqggWWm5D3812aZq8WWLPGDVQDnJtr678x4ya5Z59/0dZuiC+wy6ZPm+oOEfkkU+KLcgP0ZRct+sr169dfB79fZWh2mFup8l7TClb8qywd45qSuThQnSQAejfe9H8x1md4YcbuYuVa/eWszQG1Gd3tpvyFmv/Ouzhc3hJfWKdXX3W5q1enZhKfSOIvWYYv5Vm36pvNgSVGiycbIOyQTdJaY5Fx5dXCCgETNhnFK7MZMM40oSIwzvTT1H6KCxuPAaCDzolWDe8BEAewh/YLTDbavng9QAGAEwpob02ex9gfFJxBTI/PwWIH0ONz8ZqAfmQ9AIC8duFCRaSP8r2x5WgfI7GMZ8El7w+L5+w5fuvVatWgUYtYKwPJLIAGQRtDBQBXCmdzQFKh6lmOvvCD6cEVgFlaT3kcc8eDFx6MA2KgBZGWaR6THYwU3nhtgdaKZzJl9v317tNXBdebMYZqcIQaNXyQ3O4Oy/br70C1rd9boYqBTp5lhLDuXu6ss850XTp1sjEFZCBeITrPegdoJ9YYk01zne8VXS9aNY3xpt8BuvGa/NufvPkDAt7DxKmNaSlTF8Uiqq19xeillT6Yv8CWsyRE/zcNLft75o9fIu6vrxKuV199bav2QOLi6JFD1Kp0VK6Jn//+u9mVq1Q1phMZNO7OOON016tHj2w3fl8qGa7fsHEsEe7bp7c0XS60ccou87NXr97urbfftu+UWMt64QBj2pSJWgf+4C0n7e/ZMb78+ruc4xV/uqn4pBV5Z66yZW41Z9MRo0a7xx9/UmD6yeawzFjBIA/7XzK+pJ1/sufcW9HHEf4eGPgnnXii699f5jgJ3h8aKCa8L7A7PRcmMY0b1XcnnHB8hva/TepQqVm7nvvuuxXmZtuvd8+E7n9NmzW3Nmr2WutSYB9VDjd+7AjTmc0J9cM6SeLUrNNwiw5xlH9ikkNukp78k/XHd7CvtIgNeCSm6j8OSIMsjpfnQU5Lv4k7ZTHn1OhnQVvTaiQOCqNcxn7OgaIeZ4d6UVdIeB0eFx5PHRXaOantyGkiPNkeY/m1T7I90Gyurbii69+Ri2uo0XhfHuM/LpIWysNwxkwjPyNfXbDgVXvtoCNIJ9Twof2tFsyt9d8LciUeMowDwi3xhXtt3aqlcoCLMzX/ZOgA33BAHzNmrLrGfDdZeq7QLRD03goVOtTVrlXTpKF69u67jVkDOfSsmTPUGXLwbs+v33zrLUeuG+JLqB86dWgjM62SSXwiib9kGb4k0G3ZZphjGzast6If0IsLhhrtIv7EQa6jERj3uwrU8Dj0kihyKWC9lowvTjl1Dy6kJOI892CZHgDQAfpwAYzRagNjjb+DTAPS4Yxqp7GRcCtFcj4ZKSCO7R3nfIsZoF4h6cGZU2pkrMAih/FGUsl7wmoCMEzeX84YvwGDhplweEgiwmnXgw/MMlDWGEiW/MJwkkh+VPxZUhCBcfwsPG4ftWXBJCHwmo4bSYfmqbWY6nE4R1WsUN7hBEgrqjHCoqNrf+LktUY88wm2E21hwWHQJxQ8nPUR3EH9832Sw6lOeG+fhPhNlfd+Re0i0yTm/8Zr8/1c1TrJzPujdQ3nngCcAzDx9zNOP9W1atE0x6y/Xn0G6jT4gy2JqCWbvsW0SJHCFm8YftqHAVgBv7i436DlZ7plYpBYksv3AOvWTte9bgWn0rBMgrOy/U7jzSmeOd1Gwq8mig9jDoddY+2qPVVzjBO0zB6/LS5zmXd/v/zyq7v7nnKWPvv5qaJHhxNnnHGqa9GssSVNuSl+jhg9XoyhhVYYhPYw7nHa1Ck6MDo0W43fhx9+7Bo1aRbLfQeooL9AZgnMtewwP9lny1WoaOuC9ce6oZg7/bRTXZtWzXLs/p4d4wuHBny//foPkh7Ps+mph2KPufrqUq6DGEPjxk90Dzz4kDtOWjyjR42w/RPjjfj9z7scJ+NLWvknjFnaLsO+HsCEKZMnuWLFiiV0f6D9cJPEy9N7sXfdcP11ZrZQpEgR6x5Ja//DHXe4HBS9kcEYd7Q0tBK1/61ctVJGMLW89EPUzQBog1ZUZxXEOal+6NS1h1w7P4qBVYGxN0MtpgeLfJBW/pnZ6y8n5y/rJVeEbmHoHjDwUfv2GWec5np07ZSr67+95XBfvnI1I4r4wyxfWyBlAnMyEfmn12n/R6YIY9xjjz22QyZtytgTr/dmhAblxRxMB91LHs9jMBapcV9Vy7l3d37drXt39/Zb71hdSHzhPw7Ix48ZYeYQSXwiib+w3rICXzJNN4CwgnKt26hC3QvPi+1hi59ecC9CDljAQoVVQhCAiWbsIUUIQDHAOjQ+gnsZzqLW4mWLW8WwCn503wDXYKtQ8AJKsCooLGgBY3Ea+wQ2HM5a+gzGhFMCiuA7r8EpWDBrYJHDeIMxx2cG4CMAFCpU2P38s1hwunhu8v5yxvih6TZ2/CQDSwK4RrBE+PnOO++0FlIDvjQXo+M8D9BqzMOpX2gpNHaUiZPKXAEHXhUcLDLmI/MX5zGMFFq2aObKlCljP4OlYZuInQz6E0LP8OTkzhs4sCZMQww2nT4ERQyfBQadzVexOC2ZjNOA8a/pAWN7rDaoB1UQDRoyzKHp5u3AxfLMxPsD1Bs4aHAMSDLQUWurltpQrrn6yhyz/ha8+rqbMGmqjYHXkvLJWNMmjd2NN95g//anWXIDFCDGWg/jx0lsiAHBjj2Aqcwv36Lsx5YDBF7fHHEVn3y7J/GOwhTATi3KVqBG7czR4YSd5Oo1Mnv8mJ/GysvE+3v6mWfEzhgQYz7y2sznOjWrSaT/6lwXP5k7I8dMsLUdCiLmQ4vmzd110rALyWF2GL+PP/3MNWzUJJbf0gp40YXn29zLDvPzqaeeUrwaGlt/xBLWS4O6tdROdVGO3d+za3xhHyGmjRRb7aGHH0kX5nLuOee4gQP6uieeeNL2Flq7xo0d7YoLGPrzz9+32f+S8SV9+ecr8191k6ZMtz09FJnsHXfjpF2zZkL3h5at27n33kuf8U78JOGwuXLliu4uuQ5azqOugNC6ZmzwaP/7USYNlapUt7z8nrvvEnOlRkL3v2nTpruZsx6IDgPZf7ymaJ1a96mr4YIcVT/M07wYOny0xUR/7mu9bK5B/bpq9b0uzfwzs9dfTs5fnn72GWmOeSmR+L0ajb/LL7sk19d/I0aNcwu1zuPjC9/DA7Nm6iA0X4LyT5zVD3BLly4zg6/PRHjIyBXAN55jpl0RI5J/FypUyD34wEzP29zN+TXa8nfceXeMbRlkrDggbNe6hZF0kvhEEn/JKnwpz/fffb2ZYhJQ7SCBZ7DRAMk8UIGG2oHG4gAo4EN69lheM01gYw8/Cy6IxiSJWEG0n9Lu6V1EPTMEBt0P69YaU4mL92IBwE7j9zDY9tJrAAL+ovcw5hJIuhglBKSD9fyf1IpIYUyiQLGbT2DeOr1muFhktJdxYsyVvL+cMX7Ms/qNmhsIFRhljB+nyRPGj7X2Y2sXxUgBPUAlkswt5gj/JhFmjtCqQAszf4af0UqEDlKgxAOnwXRr0rihtG/KAs9aEcl7/GbAMAm5s/fyLqke/A1MD+adL4wEBBkt3OsT+vZVwGbNd7Gr9hawDAuLuRoufvfk3KfdoMFDBbq9EgGHAru15jLj/vgOasm1dJ0Ei+27jJiAnPTMuF/uWr/51u2csP5+1ZhVr1nP4kxwtOLvhxUvLs2LaYpHwYXSA+y7a/w4GKAFg8tccvUdZ9b4+TYTsYHFTvkVhq+5bO7a/fGC99WopTi5zgRxDcwTGMU8njltsh1c5Lb4+cMPP7hGzVp7qQHE46PrMIkAT544IZYkZofxQ3erZas2sc84aOAA6dicE2NVZjS+ZOb8RF+1YaPGMn3wYs+BzZsvX165Dfayw7Scur9n6/gSxYEJk6a4qfdPi82N1P4Co23k8CHGyOrcpZtJboweOcKVOKaENEN/M6Zbyv0vGV/Sl3/veNobAAAgAElEQVT++cefrm7DptGBjCQKoviZP38+E84/SNrDKff3zFp/3333nWuuuLB69fc7HH9+ifQK8zn+whShsTSxzj3n7FTzl4GDhronnpyrNZzfzZg+1Yrl9OQvO3N/7N8VK1WWgDXSNdQcOpzUISQ50oMz749cP3NO/YDxCZIov0VO4dwLewki+CNHDLdugh3ln5m5/rJyfyDfTC2/Tu/90fZerfp9coNdFZE9kBGhg2AvN3LYQKs3c3v9h3bk8FFjvQRKXH7WqGF9d/vtdyQsvjA/vcFTPsWBJ90oHfLAOtyVi/ygV6+e7rJLLtzp+mhn4ktYay+/PM8NGDgoFl+8DMw+rnrVSu7aq69K4hNJ/CVL8aU8q5Z/tRmGGuAFExPmGCw2CjKCIQyyvHnzu9Xfr7JNhAUKVbRY0eLuB+kaWOGmn5OMm8GBfgYDjgTAt5zuL5e2Db69j5Yv/b9AgYJqZ/WOPeG9Aeh++HGdB/tUJPFZDhBQAvAWBDV5DzY6mGy0w8IoCu2mhQ4t7L5fs9o0BygkAf68CPmfsfdI3l/2H79x4ye717QBeaaZF6pnHvVWEEcvA6ZlEJZn/GEg+Tm7yeYXz4P5hAkHRYY5YyFYDjCmP39HgDxic95wU2lX5tZbRIGurpm4RcQU4MbMDQx0g6W2l4HPv0lvxyc33l0VRl5wz/TMO2efjQTE2g1pU9T7GzvqAM3lXzfFksyx4ya4R+c87l58/lljIfAevGZm3N9HH3/kOnbqEmmB0M7qW7qvuvJy17Be7Ry3/iZNnubmSd+I+UDiHrQvevfq4c479zw7CNjd4wdlPbTshjmSWeMX5qdvidaczYT7QwS/Tbv2kQmEP8Dge7zi8ktc3do15AabO+PnyDHjHGwm9jFztdXFPOrVo7s7TwYt5swVrfGsHL8PPvjINWvRMpbrDujfz12mE/6/YL/CuM1gfMnM+fnpp5+6tu06bLP+Sl15hWvWpGGO39+zdXxBL1Jz9OHZj7oxY8el2gZ05JFHuiESv+fgsXHTFrbfjBk90p1w/Ama83LxNj3Tbfe/ZHxJf/45QgXxy68s2CZ+NhGgdf3112+zv2fm+iMfflhsx/slR4HcQcqL8e7auaO7/PJL3bdy62MO/KSulfjrKq3V+8RyP/qoI2P5C4+tXPU+u6dmTRrJGKJMuvOXnbm/efPmuUEC+ciJyNk4CCFfoxBuUK9Wjqwfxipfna/9hTqDfYU4zf0NHTLYlSxZcof5Z2auv6zcH7aXX6f3/j7++BMdFHT1jNHI/Io9jzbpGtUq7RH1H2B5zdoNDDQnVwn5WfFiRd24cWMjiaUt9cPOrL+06qN9VKvjbj9xwiSxqx/OUMtpfKw55+yzpSE6xNbDztZHO3t/yKXcV7OWZKvWx+ILRIv95O58/+QJqut+TeITSfwlS/GlPBt/XL35Z4kpsgGi1cIGDhttPVpr6KupOCNhQ8uIVlMCKc52tHIeoseFgh4wjEVNq2n4mT8Rd6bdtnbtGgPnANlIAjm9oIUUphsAHY8N2mtoawHWcdIB4h3PUvCF9z8ur05yAd4M7EPMXM/PKz23TT9vtNc351X9h7FD8v5yzvi99957rmNnCZ1HJgl28qM5eKISmAED+lkgBxQDPOOE1Ou/6WRMY+71AkWbNfYbzo8HWGsZV2DPkeyFn6GZ8+xzz4vpVsZxag2IF3tfa6MW4KfPEWsXjTTefKupXytbmB9+24GhBFMJ8Cysg5CMoeHBvfz000b32ONPqKXvGtexYwfdy6+mJwedCUbTLt2fgMDGTZu6L774MrYPAuixhnp37+KOOvrIHLf+Fn212LVq29G+6wDAc3MIRw8c2D9iEvr441uIEXj3LcXeaXQfS4YBXWHUmlGCuZSi0ee1/MLlGWDeIMEL2Pu55TUh1L6q+EVC6LXy/Loy3bfMGr+4+WmJtC4YdDDedvb+YBU0a97C5oTNV7t/r+fUrXM7d9qpp+Ta+Pn110tcl+697XtkTfJdsC+UPPEEN7C/BJpp684G4/em9EdatW4bm4c4fl0sUXOuLJ2fmtdN1Y77qdpfU66/Xt07Ky6fkOP39+weX4JmLvpusKPjhdMLFChgABttPLXq1DdGRK+ePazlVzuUYpln+6e2/yXjS/rzT+ZI+07dtomfRxx+mBsvFj57fKL3h7Vr17mJYj2+KOH1+OvEE0u6USOGxvaHESNHO3TaUl7sVXfecZsrd+/dOpTM51qIQbdQzMhjjinhJo4bE7kpJ2b/4wCyeo0abuXKVZHEhz8MJZfq3aOLO+yw4jmyfvhMe2rnrj3tnoJ+Ln8vecIJZl4SXOMTuf6ydH/YQX6dnvhCvta6TRvLTUJtZweoAt969ejsTj3llD2m/hs1ZrwOl1/dKj+jHujbu5c7U+ZhiY4vIYb9T3nSN8u/lRRJf/e+9JQzcpEjwP49/LBiWZJff/jhB0Y4YI8M8YXPf6n2Q1xLk/hEEn/Janwpz5oVSzZTjNAuilOMCR5q4dDe+aeKTsA0QAxYADB4YK3x79CelF+tJRuxn41jnSHGjbMoN2fFbZwAOUUzmxNMtIOVMNJqSitESCRht61f/6MBcTA8+HlwIAVIQ7fJtNu0sfEZASz+EP0fkIXPxHtzL/ze6N0RAJK8v5wzfs2lY7J48dexk0OQKIplHP1OO81b2eNMCqjlkxkx3mjvE7jCnDEtL2uD8kxLa5eIY50xzwF/0VAbJSbMq6+9vs3JcEY2mow+9sADDzDzhmZNm3jAWIkL7bAeFEB/aufv7+OPP3YdOnaJTsq2OFKdKge7Lh3bGmiVE9df1+59HA6PfDce0KSYVMIuBuRZZ53l241p9UWPD4MErXuYrrQKI/IaDgCCuUI4TeTnAHSAq3wvQZOSWGLut4qHJIYeqN0CsvF7WLvmNGZuupkzfv4QgfkpTcvINIKf7cr9ffH5FwboBF2fYPpx5plnuK6aE7k9frZu18nmDhfjG7R0+vft487Qd5Adxi8l6DZQBwznidlL3MvK+YnLIIBtvIg86+/4445xHdq2zDX7e3aPLxwoUURgKjN9+ky3Vm3iOGjWlAbXYZJf6N6zp3vzzbdd+/Zt3eUS4EamA8Bt+/tfMr5kNP9s26GLWywQP8RPDoTZF5o0bqT9vNRu2x/QXho8dLhbsmSpxbT8ag195OEHrDOF/a9FyzbunXcXbjctKSqDhWuvudrNkLYa1yBijVrZE7n/vfzSS/aZzYQIXVzbvSWUf/ppZsSSk+uHHr36ua8sX/XGW+H+evXq7i644MLt5J+Zt/6ycn/Y1fjy5htv6JC9S2SNKhZ6pJ172qknyxCm1R5V/32idd1VB4Qp4wuEg77KVahpwyFvovNP9pt9VTu98MJLMlkZoa62H9Isc8ily5cr52pJn3HvyDBud+bXeyv+1W/QwC1atDgWX8JBa/cuHd2xx5aw7zCJTyTxl6zEl/IsW/yp8SmKFikml6SNVpzSlgfrDa0Wkn4KXEAKNIxwIaUQDaLmnqlG69wvkcuaF35Gp81eR7srj2FjKHDIIeZWSkJIsOZ36LHxs8Ce47McIjtbAL9fVDBTgMJ4218FMAvmN70PDA1+RjEMkw0dusCA4XOyqNj8eH64kveXc8bvyy8Xux6yoA4nh4whzKPDdaqMVgZgBJPHDDWi9lPmAr0KaKrFXEgj63FrA9Uc9O6lOAR591NziDQWE/bnYlXqcdbyYM580hvR8yl0eG4Aq/gsADbMf7M1j4wVAvPN3ErjBP9JzEORz3PtBAYWnT43+m2BxWnMz7/UJqkPYy2UO3F/gIy169TTafJK+9xm9hBpgbVp2cxdo0Q7p66/Ba+9pqR9pLXG8CWF+4O5N2zoEDsFZExxa+O+AftJ7PfVHOFngf3IGMAkREiaAwY2ZRhvjBOJjMU2Pd8bbniNPmsdoe3BNANh4Xq25F/S7AtXZoxfyvlpGnZ6A3QFmX87c3+slXpKRLwmEAYgAhDRitILt5RjaalSV+X6+Dlfrcn9Bg6Jtf6EvYJ4AhuBOZDV4/fqa2+YFle4YLqdc/aZWTo/TRuyTl33/fff+1hna8Kvv84dYEienGv295wQX/76WyxbxSHGAAkPO8m3fUg5WjQ+7HX/WAyDOe2lFra3/yXjS8byz3cXvu+6dusZi5/kEeShsA0nTRwfOVvvnv2BsZ8z5zE3cfJU5e2b3Mknn+Ruufn/JMb+nps3b36aBXJ4wCWXXOz6CBxK5P73q1yzq91XQ50p0mKOcp/w/s2aNDCQOCfXD2+9/a7r3W+g3VL8/R0lPT1yE6//u23+mRnrLyfnL9RomActW/aNkToAm3x+vbdr1aKJOhlO3OPqv2bNW7nPv/SHyyG+EMP7iXDAAeHuzj+JM3/+/a+bPHmymxUzQEk9vBQsWNDNmjFNJJq8WZJff/Thh65T566xbiVfb222To62rZsl8Ykk/mITN6vxpTzfLv1iM4wwf3l2EMLJxvyIjA9oWQjgAIK8tHFukNiiaTMIgLCWP4FiCPaG5JzCBuCCzRRAA7CDota029CC02ubS6V+TsGzScBZYNTFDBf0uKA1B7uNv8e3lQLUAawBDoaWQVgbBHDAPNpPuZL3l7PGDxCks058QouktWdGF6fK1157rQG7FBym24fDbdQiCCDmgRa1ERrL0beBGvilTd7YQ7RxRk6kwWggABGwm0wLDuANQM7mOMYMAmhoKcW5NAj2i2UZtNjMrIMWk+i92TSZrwA7AMy8Dpe1P+qXPM63L3pgL6w/dloKqJ25v9mzZ5vuj61k7tHai/51xx17rOvWpb2t05y6/mg9b9Kspfs6Ot2Pv7/GjRqark5gCObU8UvE/MTJcII0Onz89W6svM+xxx7jBvbtaRoiuT1+cgjTsk17mzvhsCi0fzdq1EDF6s2Zsv52dvwA2hs2buY++3yLe1j1alVdhfL3ZGl8mfPYHJs7xBEYCIDRAM/HH3es69e7uwGCuWV/T8YXD8RndP/bk+ILgAqt6l98iXQDUge+pZCf07JZuUrlhO7vqcWXtWvXuvvlCIoxU/whZepl8dY/Je+YPHGcO/roo7zZWILyl2HDh7vHtQ9xkYOE2HvsMSVc317d/IFSDq4f0MBup+6CpQKP4u+P+22qfPXGm27cI/LPjO5/CPejbewPtDF3Ild31u48YuggOyDe0+q/z8Us7yJgP2V8OUpajKNkjMORV6Lqh+2On9YshISVq1ZLzmWQe+edd7YJL9QrnTt3cteUutJqcTM02431EVJV9es3lPb891tJ+1AntBWT9rLLLkviE0n8xfbsrMaX8ixf8vlmwKvQcoYT09+RK2NwQvL6a39qIcHwiNqwBCgQKLkB2qyCqyk/4+/59DqcwBUuUtRtlKhrcD+FHYLIPb9jg+KkEHZa4UJFzAghiHLycwP3BJwFR0qMEEgOODlikfHesJ3Czyi2aTM1urU+Z8FDDzWAL3l/OW/8PvzoY9dforsmrqp5Yu2B+t8Bas2cNGG8O6TgIZGovthMpt+l5FdzxoNVXnMtsOD4e5hD/Mz+LubcXwKXD5QDL22maFzx+qwDfmeagApSAIAAZZ7N6ecsG6LphtEGKOCMuQawbMmD/s56gN0WWG3hZ9wLfw9MG+Yxc5aTvdASyXuzhoJbJ7tbeu5vlZyf6kjTh/lvnydqIwXYbq1TQ5wQzSI5B6+/JUuWua49em9zfwTSqZMnqd28YI4dv0TMz40bf3YVKlaKXF//Z3PW1oa+L6zTTznlpD0mfqLJ1LFLDwO/A2sRgJ41fv+UyTr9OsQYLDu7/tIav5fnvSKdpSdsH/U6kF6Lkv/RurF+/YatElkec7par0xXNYpFvMfvv3tn5FOkdVNXGiX7C9BPRHz54ccfzVEuOAaHmEIMadm8sbtEenO5bX9PxpeM7X97Ynx57/0PjdXEegjarsRU4saQIYPkXOk1U/ldZu7vacWXJUuXOrTcPvjwo/TgbfaY8uXucTVrVE9o/rJkyRLXXOydYHhGjgVwT3xr36al7UG5oX7ANbiPNILj7485wB4zZdJEdeTkj8kE5Mb8M635mTK/XrFihQTva0fMe+XMkdER84LcBJb3nlj/kZ93kkbgV4sXbxVfyNka1K/nrrvuuiyJL4yfabruvZ+bv2CBDFEGS6d9rcUR5vnFF1/sevfsrn/5vGZ310ezH3nETZg4aZv1B4Dbt2dXwxiCTFUSn0jiL1mJL+X5beMPmwG2ALRYPExIALCfflof08gC2MLBFK016yUXSADzDNYMjlmAAuH5B0mglRMKXovExP9uXzsRh3EGhTi4xHGqES4AviKFi9p7wMowvaRYG+DfMR03ThUB3IoWK25tUTyP/lzAElxRDbiL0+3hNZP3lzPHb+Dg4e5T6RyYhTYOfoR0zalLL7nEtWvXJubyw3gDgNFGyFEZJ7aAT/7UXo6jESAWxPABuiz1gwkX/Q5Gmm/XUUKIwL5O3ay3L7ooPg86MK9vX7Tn0W7oWWqc7AD8epBOp98qjj14/Zex8GCDAvZx+sOpaGhdZP7bawq4Y01YaynPFcAHmMdGSzKT1v3xQbt17+4WvvuesfPsxMqaxjebLlSHtq1yzfobOGSEw1493B+no2zwZ0lotkc3L3Sd08YvEfOTse+idkWEcJnngWkMa+nMM09Tu0KvPS5+Dhk+2vQbt5ifAJzv484680zXvVtXW5c7s/7SGj9EiavdVzOmK5juqjiNB/ZSkovZgun9ZWJ8Ye506NDJfSRXOTNYitYY8eniiy909ev6e8mN+3syvqRv/9uT40uvvv3FSv0yOqj2rf+sh1NOPsX17NnNchHPqM2c/T2t+ML7k78Qv156+RU3fsJEt2aNL4i3dx0sWZYZ90+R5EuBhOUvfAcNGzeO2ge9cQ8pFfvzmWecriK9W66qH9q076j99sPIaMkDScTP8+WS3b2731+YG7kt/0zv/Az5NWuli3I1TDzCRV3IXozGX/OmDffo+m/he++7wcNGbhNfDhJBYNTI4a5QocJZEl/C+KGd9t/mPO7ROXNMe/uEE453ZW691R0oUk5W1Efr1XVXs1YdO5AM8YX5xPpr1qS+O1duqkl8Iom/ZBd8Kc+q5V9tPuSQQw3sAkwLhgZBgDC04wDG4VYKaBAoegRP3EBibB1AO4FxGBxguEAyQEEAawhNtY0bN9jvMU6gLZTn8m8WBC2stApi1gCoZtpYkWYGST+gnekyaRPjBNHYRwpCtKWG9lXADTY1jB3QpAOMA7RI3l8eA1Nz2vj9LKZOkxZtbB6gA2gi+R5tcXVq13Jly5Tx/1akZZwBtUK7KOwPCgNvTf93BJKpdTNiSvJ9mHul5hYsOU5B/vjzd/s9wvucOGFyQBFu813/ZtMxAX6YaALnjOpNm6r+80mvd8L0rqoI9O9jc9+bOPhWV9YVzDoycgPjaFXVfGYdGJAX3R/zlxbX9Nzfw7L3JtEOoGRopQXsHqAWwkMPLZhr1t+yb77RSWCvSC/Su8da8a97pSWv9C235LjxS8T8nPPoHGvd4PsJ2k6+zXpvN6h/bx1wFN7j4uePYm+1bNPR1hpXKJZZL9WqVpaz3x07tf7SGj/BGC6v5A5SsiA8+GehwN6XOGL/8A/0VwT8+7jgf8fj+Nd///5tRkK8SGbGlycef9yNGTfe77+RDiaflXjVvWtHc5TLrft7Mr6kb//bk+PLTxs3umYt28W6PmLrUmvk9tvKKpZUzdT9Pa34kjJ/4d+0nM5+ZI4xa1O7mjdt7EqXviWh+cvoUaPcY1FbaXATDJ0EOJYWK1Y0V9UPFP31GzWzXNQ6LuLiZ51aNV1ZzY3cmH9mdH4+/czTbuSoMZYLc2BNDs6hIFq5I4YOdIWUr+7p9V/vvgPdhzr08i3j0b6v+HLhBee7tm3b2HeXWfVDRscv1EfU6uHwmzwkK+ojajEOl9959117f29E5+vEs3UQ37VT+yQ+kcRfshW+lGftyqWb2SQOFOiASQE0TNoxufgZ7ZmsLMALwDHcRdFuY1IDwAEOAKjBjPOsn//sNUDjf5JwKqBEuHg9FidFD4AZwAZAG4kBzKTgKHGAwBOKC7TlTNxcvytWtLixlgjSLCzADJhzMOv43LxvoPzzPrTIwoLjXpL3l3PH79nnXnDTZz7oAS2NPWMcTAswVTjyyCOsQKWANpAXUEzzhZ8BwFHEGqAGcywCtQjUbBh/aB4aKBFd+wCy4VYp4G0fzXVOSyyQa30A4rHJhXZqnkJyy7P5HS3TbF60jQHI8TvYmuE1fRLmi2l+Zq3ZejxAMvdkj9Pn5bPxMy5+xpzf0f19tfgr16Zt+1gbmGeg+LaGO28v4+647dZct/4emj3HPTLnCVvX8WxZEhGc2I6Vhl1OGb9EzM+lajVq0rRZLGEzXULYF5qT5cvd5creesseGz/nPPake+DhR22dBta1137c2w0c0Ncdd9xxGVp/iRg/4kZWxZely5bJAayhZ0dGOpkA2qy1CmpHu63MLbl+f0/Glx3vf8n48q97SIDWw9qHYgZLcW2TXaRtdJEYqJmxv+9KfPn22+/cuPET3YJXX9sKdzv++OPchLGjDbhPVP7y+huvu959+vkcjPeJ2LLkceXuucPdXvbWXFk/zH36eTd56v12z/Hxk78PVftxyRNKWo6XW/LPjM7Pzz791DVq3DQm/xLMediPK1Uo5/7vputV1yXrv+Vau7glBzmncGDHvKpXt64rU6Z0lseX7FAfzZw50wgH8fGFOpH6p3uXDu6ww4on8Yko+ifxlwONfJTV8SXPimWL7EwdzTUKj8AC4OSBE4hDpJO06eeNhhbDUPMnVfsZw4zEHKCM5AI2GcCbZ67tZ45/eQWI/aLH8W/vEChHQb3mb+YmCCrtW00xPQCMC2YJMO7y5TvYmHFcAQgE5MN54icx2Whb5TVp36PNFaYezCRAFB6PyyoOqMFhMHl/OXP8fvvtd9Ni+mb5cs9qihyO4JmhwzRp4gQDVpmDnMAAeJEIA8qCVpnTqJ4DmwzgDUAtJMqm6xY5k4bWUJKIcPIDeySIlsK0A/w144RIcNgYawa+eaCM1/LvI404fQYAIeY45iPQru1n+o/HY65gYF5U2KKZwHoD1OMiCeGxvN5fgNKp3B9t002aNlc7948xoV7PTP2fO/qoI8Ry62X3nNvWH2PQvlNX9+13K6KTLS/AyxgyJ4YNHewOFds2u49fIuYn7NCGjZsodv7swWddgLDE2SOPONwNHdTfWMN7avxkvbVq18l9p7njD2o8pYy9BE3A4XKbw2U7PesvEeOXlfGFPb5u/Qbax3+KMQ2YN+zzJ514ohxLW/s4lMv392R88czw1OJnMr74/JO9umOX7m7J0mWxvTdIUhxwwP4OllexokV3aX/PrPiCzts4Faboq52oddy2dUs7mEpU/rJSel2NmzYVu0DmZ8rlAeyDJuQxJY62vARJjdxYP0Ag6NglaHJxGOzjJ2xqXB0B3gqpXgmMv5ycf2Z0fm5UHVm/QSPTMA1sJNMJU91ZQi70Hdu3toI4Wf/5+vbxJ59yM2Y9uE18YT5hqoBB2q7UDxkdP9Ozzkb10VfS6W3Vuo3lJPGas3xOCAe3lr45iU8k8Zdshy/lWbNiidawWGUCDJi4gaFGIcKGQVECi+fnTT8bqGVtMFp4gGKbNm20RQ/wxRVaTWHEeYT+P3ew7NQxUiCQoulAGx5ueST4vt1uL2OkFS1azP2i9zDzBtpWBfDtK2ACVl24QCm5aF/9QVpygBlB8B6HOoSdATTQwOLicwP+Je8vZ4/fSpkEtGjdwcAsjAECmMA8PProo5XIDLb5xVwKx7f77SsG5V9/GAgHgMwVazWNEiF+tx9MS1pNI3c+T3Pf3xs4RPpgpucmthxzib/zHgB8wYUrzE+SSy7TklO7tG9Fhe4sUFuFalhjwY01iLbzesGxlDnNfRoQENGkvbEDrrxb7o+11aRJU7f4669jwEFoBaP9GlewokWK5Nr1t2LlKteqTQd9b94YI7TwApYcf/zxrk+vnhZDaEnOjuOXiPlJnG3WoqUVV9492jtOcu0nvQ1O/ooXL7bHx891a39wbTp09m1A1ibuWaj8v2TJkq5Xj+6mybij9ZeI8cvK+LJBc6ddu/YWTwD7OQT4VxIOfDfEsV7dO4ulcYLt23vC/p6ML9vuf8n4snX+SZspeQlAS5BjCflx8WLF3PBhQ5Xw57N8IaP7e06NL4BI9QXc4yIY2ueDOyV5Sb/e3dzhhx2Wq+sH7r1t+67W0kT8DAc75Gd0ZgwaOEBdRAfa3pNT88+Mzk/WSItWraUBttjqs3iNWeRYxo4arrowb7L+i6tvyfvbtO/sln2zfJv4wuHy+LFj9rj4EuojuugaNmrsfpQBVYgvwSALV+QROnj//fdfk/hEEn/JfvjSulXfbObUCfDMrLvVV8+pTADF2Dj5O8yxoL8GoAYAhuA7m2wQKQRUoJUPgC5oOJDA4yKK6UFoAaUIRH+Lx8GUg42GjltBnQDB3iEo45RqmnEC99auW2OfK/RrA/Jh9gC7DQFpNN1gIRXQZ2SjM1F6XTyOk5Pk/eX88Xtl/qtu7PhJsdZSQKfQWnjyySe5/n37RnbtXtQYxhjtoGFek/zY6aJAOwAsHhOcSINDYKwFVHMHViaPo+DkvWClHWCMNd+mivuJB9/2szlnzqmwZiJ2G2sDdpt36gK8lo22wDzmJMU8F4lH0F8jMTM2qOa+CbpHGnasH/5OcgbbjjX6h9ZKl67d3Ic6wQ7P47PYWtDva1Sv4i679OKYE3BuXX9vvPm2Gz12QjRGaEAGISwnoeYzXKdOHQW8H5Ttxi8R85M25AEDBrk33nzTip0A7FIM0jLdqH4dd/lll9jvkvHzf454MnzU2JipSSiW+d7OOP106YR0tj0otfWXiPHLyvgC87F//wHurbff9RY2EGEAACAASURBVA631qLuYwnxpXGDOu7KKy6zQ4M9aX9Pxpct+18yvqSef76y4FU3ZuxEYwWavArM9Uix4thjj3ED+vWzA4+M7O85Nb5QJ3To2FGHPkttzw35WXBxr12rurvumlIWW3J7/fD8iy+78ROnpJqfnXTSia5b1646nN1fWWCemEN1Tsk/Mzo/2Uc6durk3n13YTiftn0XXW5qtbq1ariLLjwvWf9FemTx+RmEg3Ydutp6SRlfjj7qKDd40MA9Jr6E+ohOtmbNW9jhMleIL8j8sKYA9gElk/iEOguT+Eu2w5fyLF/y+eYCMkgA7KJNj4DqLXUxO6ANaR/7NxcsOBhm6LERNPk5rDPAL0AxNNi4QrsnJ/fsvGiv5RcgBpONQAtAQSspCfwm/YwLbbi8el02Id+e9z9L8gFJaCn99ddN9uXBaAri6fnzFzBAzujbKi5h0fEZAfgIXEH/K3l/uWP8Zkjb7dnnXjQNtXiBb8b5kksudh07dLCkFz0v5ghMFlhngF/e0dYz3g6MfmbUbCXIbGaw25ivITmGlWntp0GIGCFxvS5PCMwqXo+EAmD3r7//9O3SRsH2wui8JoAc6FwQi0XLg/fhsaHQR9eQNlBaVAHpvKU8Ldp/2ToIDDqey1obNmy4e+31NyJg22vYBUfU66+9xrVs3tQetyesvynTZrqX582PtPc88MbYA2heeeUVrlHDBgZ2Eoeyw/gZAzKT5ycg7KBBQwSavB1LQkKMZN6Vlf5HlUrlkvEzxf4waco09+JL82zusN6DgzDx5SrNncaNGxqbOn79JWL8/AaYNfMTIL+PgIE35Ajs3fZoLdSBgmIYcbXsraXdPXffvsfu78n48qcd8iTjy/bzTx9HXrGWdH9I5/ch/n+KDgT79OljOW969vecGl/WrVvnevTo4T7H1TWV/OxagW0tmjXZo+qHUWPGu5dfeXWr/IxQzxy58IIL1KnQyDStc1L+mdH5CUAydOhQ5SbveOZ0XH5G7lzqystd1coVkvXfDurb+QteE+Fgcqrx5bTTTnMD+vezQ/3cHF9CfQRjMhAOAlsymD+yrqpXqehuvOG6JD6xh9R/ORFfMtCNtlF01X6WVgVXaNkEPMNIAeCN4MmiRu8G8CwYGdAOWrhwEWshDUwTGDehTRW2kLnmCfQArOM0DH21kJTQLggTI1wAeVi7/vDjOkv0KXhYTPuYLtz/pF/1Q4wdB8iGwcIvv/wce28eE7TpAnCXvL/cMX7rNfY9evd3n3z6uZ2iwhKzNlCxMwi8p8tuvE/v3pbgkvj6Yvpv74ireRV4UMy9QFPG0IAK0+zcQ9EZsdgAwIIzbpifzMeDDpTpiKjLzGkDdiNX0sAKDQw7NoW8B+XzLc7RuxsLKdJug/EGcAeACGMOtidXcCziM8Iw4DPQNv2H3LF6KYH/4IMPvU6XPjPv4Vtu/3GnKsFv27q5fZ49Zf39qu+n34Ah7osvF0U0c4w2guWjc2eccbrrLMYb7RxcWTl+aEWRZHvQNXPm5x9/SENGp8iffvKZnzvm5BrWxf+s6OvSsa0Z4CTjJ9ptW/YHiuSuPfrY3CFWBHCNtUV8Oeecc1wb6R8hXcD6S8T4ZWV8IQ62btNGhfIXFse8uy2gARpMm8X4O9U1a9JALcmH7bH7ezK+JONLWvknWsbdevZ1n332hYHVMe3Z6PDtmBIlXL9+fU3Ta0f7e06NLxzYd+vWw1rTuUL8DPnZ6aed4po3bWiHk3tS/YBudaduPd3XXy+L9pYtTHzmFDqZHTq0M+mSnJB/ZnR+rpfWcKfOXdynn31ma8K3AW7Jz0495WTXrXMHA5OS9d+O69txYk0+J8JBavHl8ssuc+3bt7PD/dwYX0J99LPa+QcMHChjmNdTrf9uuO5a16xpoyQ+kcRfsjW+lGfpoo83U7QDUOEECqhlrDWxbACrMEhAuw1wjY3BO5uKSWJghYtAtP2NjcZzQ7snCT0mDAB0AHYBjS6ox8HCwWUyFMHoueFAynvw3rwPbaXrflhrAAUXQB0XgR9mD0UrgAUAB4w3Eh/YbR7wkHC+ilvMHtCHS95f7hm/77771vXsM8AtX/5t1Obpi8TQeoy4aK+ePVwB9bJzGXNDyQ8JHwYe1laKVpp+R1spTDYK6gAYWzsyLaRRizLzlqQIYJjXAmgjgQAkAxCDvsuFBhJXaCWl1TSsBRhvnNQAkFFkh1YUY6Lpg/wP/S29Jm6l8aw8NptgpLBm7Rq1bnSWAPx39j4xgBvQT2sER7K2rZrp8fvbe+xJ62+99B26dO/tVqxYGWvXDa60fA+IR3fv2sXlVdGTVeNHbOIzwdQlfm7WuO3q/FwvPYt27Tu41atX2/wPCW0QJy5WtIiS2vYGMCfjZ+r7Ayf3PXoPcCtWrrSiwIP4tIN7l2R0zLp27WymQJk9fox/VsWXdTpM69Spi+571VbxM7QlH3nEEa5H1w7R3rtn7+/J+JKML2nFz1WrVrj2nbu7lVpPQboiiJwTN9BXBXg79NCCMdZ9/P6eiP1hd8QX8pHOnbspV1+Xavw8Xm7QnTu2iXL3Pa9+wDSgZ5+BpnFnesA+SySDs1zlKGm8sb/QDseVXfPPjM7P9evXu67dusdpDntAKMipHHXkka5Lp7bWTZKs/9Kub39QLQyw/+Wir1KNLxAOevXs6cGoqKsnN8SXUB9RF/Xo2du9//77W+Vn4ZDwxJInGOEgv3Sck/jEnlX/5TR8Kc/33329mUSb1lA0bDAvwEmUi1ZQ2GQAZRt+2mDtnyQUoW0P1hq/B5wDpCtSpKhbK3CAxwUQBMAB7TYuADUcSGn3BNgAhOBxPH5/tfwB0AUtLj4TABvABCyEX1Qcof8WTuN5Piy68Lq0EQLGYaZAqyotrejGAXYk7y93jd/3Ahk6KNFbtZrWYrWaKnlh7M1oQFdBJTAAb0dK88AYRfo5AC1MS9o9TYMw0l9jgwrzyFqUcSDV3GEe8tqc2vJ43sO3n3oNQeahtTHqdZlfrANOLwHhTJPNnEk9MM3rAjJDAf+LFmzAF83pwK6xVlhjPskZlQ0zSs7MjETPWbVqtWvTtq2A5Y32eiGpRyQfYA9h4g7tWgp4O2GPXX8bf/7ZdRdrCRDBa1+ofTcSyGdeFBEbt1PH9q7EMSV2+/h5Xck/fHsr2nu030Ssyp2dn4sWLbJT5B90muxNEzhF9uAx8wmr9N7du5jGRTJ+7mdt5tvbHzZt+sUEi9eqRYq1G4plJAKJAbgQtm/f1p100kmZNn5ZGV8WLfpSc6erWOw/pho/ud/+fXpYPEvu7z5/ScaXZHxJK//ERbylzH3WrNVhcZS/sudvkUPJ79q1bePOPuss28fD/p6I/WF3xJf3P/jA9erdx3KqcEgRHz+JI+QlJY4usUfXD3QotO/UzQHeB7dS26f5T/OkwMH5TUP0RJn4ZMf8M6Pzc4WA2A6dOrv1P663+wt5cJgbAG6dOrSJ9HaT9V968zPcX1u16WgHhKnFFwgHffv2kTSUZ9Tm9PgS6iOwhzZt2rlvNa9Sy8+47zatmirHL5zEJ5L4S7bHl/KsX/PdZooR0EIuCg5Ya7DR0FPzQMBeas/Ka62mAA6w4jj5QJMN8CvYYsO0yH/wwW6j2lTZUGB1AMbhVsrGTNuXOTjqPfLrZzwXlpGnHf9rRgiw02CrBc04Aj6fz4MYW8weYMLRggrLh/fnvWmHXb16pbmWmguqLt47eX+5b/y+VisDbYWrBMAF6ro/SQQM84yzZtLMKHX11TGtJhhm+8XaOEV3R8xVcwow2J/k+flvrlL6GXPOJ5O0r26OtQYG0I3fA575zQ2NNlq0vMkC7k60oPrECmbTZjNi+EWgsGnFRcAa783zWQd+o9TjxMDjZIfXevHFF92IkaPsd/H3R9LG5yhWrKgSmNYGNO7p64/NuasYbysFUgJeUvAEEMpr7O3n6tSp5W668cbIfCWx48f4EMcYf9i2HFIER1zGinkAwMrvvRFG2vMT7bHnn3vOjRk33uZD/P2RpDB/jzzicLEL2hrDLRk/07c/rFr9vRgJ/Y2pEkB81p+PJeit7etq1azhbrjhhth+szPjl5XxhdjynObO2HETrJU9/v4Cyw8An3iC829yf986f0nGl2R8CWZj28s/P/v8Uzdg0HArEO3ATTE5GJPYD3RVqljB3XHH7eZontn7w+6IL3zmyVOmuIdnP2K5e/z9mb6yDiiLFC7kOrVvo4P4Qsn6QfUJgGy3nv0MkA0yBt7dVXmcchWuRg3quauvucZ4cNkh/8xo/sLce2XBAuk/Do6RLsL9BYOR4spXW7dsakBssv77I8P52aJFX7hefQfa4XJq8aVgwUNMYodD14yOX3ryz90RX+Lro5UCGDt06Cgm7Q92vyG+UNOTvxx+WDE5q3dxxZW3JPGJJP6SE/ClPN8t/XKzF4v2BZxR9RQ8MUgITqCYHoCeB+YZj+MUnM0jr/Ru6LUmiTcNKj0WnTV0HgATTK9Nm8shYrfBOmOj4YshIFh7n9hDAXRjUaEtt3bN956VpCKV3+FCEphMLHqeT5vrQdLLwmBhk9hznELyeQuLbYe+HO0AvD/mC8n7y53jt2bNGtd3wGCjXDNPALhgfnGFhOaySy91NWvcp/lc0AuFa56js4ajrSWLkZkCrEgL5BglwF5D38halaXlhPto9LpmjqD5hhi+OYzqd4DEpokUgWs8H8B5330A8/6000t7b+ai5jX6crSj8v6AL/wOgAjgxVpdVRwzp4dIgPadd9717LpU7u8EtZT26NZFj9eaSK4/iy/EgO7S/fv666UGqjJuYS4wL0hwzz7rDNe4USPpyxRI2PhZbIucaplzJBLMFTv1tZZi38KIYQbisLhXpjU/V8vJatTo0e7NtzBM8KBxyvs79dRTXP3aNdSyUSQZPzO4P8CS7t6rn1pilljhGGJD/Po7//zzXL16dQR2F8vw+GVlfFmj9qaRo0bJ3Za54wvjlPcH06J1i8a29yb399Tzl2R8ScaXtPLPlStWuAGDh7lFixZvJbcC8xrgm/V3muJ0vbp1xU4/3nKSzNgfdkd8+V45V79+2l9xDgyO6ZGcRbi/4487xvVUIUwOxYF4sn7w9RH7CMAbgOw/OjwLTPwAnvD7iy68wNWuXUvtyEWzNP/MaP6yevUqN378BO0vb0WHidve3/HHHevaqQUQGZVk/bfz9e2ypctc736SxFixKtX4spfqkObNm7lSV13lW75zUHwJ9RHAPgeEQ4ePsDhjGvBx8ZP8pVixIq6zGJPM1SQ+kcRfcgq+lGf1t4vFdPvXHSwNLNhtJjRNW2dkUsDPOO0PzBxEpX+KDBdgwtEyxakfj/Ng3N5W+MKWA1Cz1juBDYAJnJzTqkG7HYGAYticSQUwsCnBBuH5gHu/iPEGWMZjAAJhsf0uEA4QLziT0pa6n8AS3Eq5gg01zwvvbdpvyfvLteOHntUQBeaF730Ynfyg+edZY4AcsNQAyipVLO9uueUWA2MBv9BKAwDxLaK0kXrmEQCI13TC6dTbuQOaAYqgvQbQwXMCkMaxJPOLOQcIRyFLSyhrgfWBntzfen4AAnmf4HBmbSdRCystrbDbeK2nn37aTZg4yesXwogzJ8GgieHv76wzz3DNxeTLl++g5PpLEV/+/ec/N2jocPfhRx/HwIUAToW2YE6TAWNLly5thwKZNX7+9X2LIoxbTnN5L+YEF+wG3AANADTWsDfR4HHoTwLGpZyff8os4Ym5T7r7p06358aDiAE84f7OPfssOcQ1slbKZPz8z2QLMro/wCQcPmK0W/j+BwaIprb+GLuqVSq7MmXKGEs2rfHLyvhCnHriSc2dadM1x5g7xgW2uBN/f2fKcKRRg7qucKFCyf09jfwlGV+S8YV9fEfxZZPy3MHDRiov+SBiZ3iH5Pj1x0EfTntVFEtgNu3s/rA74gt6uNPun+Yef3JurF027EOefeLv75yzz3TN5PqMFDOH78n6Yev6iLyyT//BMhf4PCZxwiFrMO2iTiI/rFK5knKTW5Tb5d+t+WdG8xf2keeff1EHOqMtLwVoJdcxhmck4cKfZ511ugC3liblkqz/dr2+ZV317jfILfpq8Xbjy5VXXOFq3FddbNMiu5R/7o74El8fbRBpZvjw4e5tEQ6C4WKILyF+Hidgv3+fXoYHJPGJJP6Sk/ClPEu/+mQzhZ8JOotRxqZAG1RgreFMasYH6FKJnQMoQAspum+AafyMkywAtS2AhWe4BbYci4KNJAAhFJj83troxPoByPtDfwKQsMDDcwH30IvjPUOr6oEqKEloADMMaNPuHgBD/g3jjYIXc4Wff/7JPlvy/nL3+K1bt9bNemC2e+75FwycYm4wj4OLVmCqFC9e3DWoX0+ufKdbMA+neYAiwTiBgtTaStFYEwBMIgFQwp8eJPPsOJ4LAOLnlncS9Qw36SAJuEPLImwkAVDj3/zet6/ub0CzB589yPeFXASHjxgZ0y7wAB3z3zPwgjlAmTK3uAr33mVrJbn+1MKbSnzh1OPhRx5zTz3znIGX3p0xOjGLWmAYU4SM69at484WYMU47uz4eZBVY6s/AV8Daw3nXDPmMI0f36ZMgQWYE/QA7SSScdb8CYUMc2w/AbELFy40hhK6fv7iNTyoGwT/Ad6uu7aUq1qpvP0+GT93bX+A8Tb70cfd3Kef3dJqGq0/a5eJ4sthiicNG9R3J59yinfaTjF+WRlfYBO8+847buiw4daC79t8trSChbkD8Hb1VZe7qpUr2oFEcn/3DNS08pdkfDnUwNlkfrb9/HPDhh/dhMlT3QsvzPOMlFTWH/s7B2dVq1Rx1157je1V6d0fdkd8YY9644033Nix46RJ9lNMSiboLQXXY3amW/7vJle54r1WByTrh+3XR+QHU6fNcC+/8qod5nIqF3K7+P0d7bPatWu688+/wHLOROafGc1fIDV8oIOpUaPHWL4aaizy1MDgIy/BMOrGG65191Wr7Ls1lOsm6z9fG+9q/Fy3jk6fIe6jjz/Z7v5OjKgowkGZ0rfqcJDur/Tnn7sjvjCnQ31k0inPP+fGT5hkmS75eYgv8fnLGTKNaN2iiUn6JPGJJP6S0/ClPMuXfK757PWhOKEIOi6YKjDpASAwPvhTRSzFCFovATxDw4oNBMAMkCGfHN5gstH6SYDl+WjB+dMuisX/7He+pcqzPaDqUwDwvr/IwZRilPYWwLKgBcdn4d9cfFZ+TsDi7xQ7JABsVrA7WMB8HqOc6nE4qibvb88Yv5dfme8mT51hTMvgEBWvN0JrIew2hDerVavizj3nXAM2jI0UATL7KFGwuRtprAVDEEAR2J8I9PvW0n9iWnAAX/zbXx5QYw5aG5feMzgCwjoJySqAHo9jzr777kI3TUyUpcu+iZIXb84Qf8rD2iEZb9ywrrvogvMteUmuv7Tjy2tvvOXGTZjsWzjR64uLdUEDje/6SCW4nC6fd97/t3cn3nae1Zngz8WWbFmTJcuWjMEDhJlACBCoTGQiSVGdESpD01XVna7Kqu6u7tXVq/+OXl29Op0aUqsyVdKZBzqpVSGkSIAkBAgBzGAwHvCgeZYsS7ZR79/e37730+FeSde2pHvNd2QtWUfnnnO+793vs5/9vHt4SwYMl7t+Diisc68HO4GZbMKa+d2ly4ZoID4lnRU5ZU+ZmRkGWANpKtPyE5/4RPTN+aXZV77yyGIvP59T4l0JAx5w7p//s5+JUoJ3TPj5PPuHj0SpzM/9/L/LTIPs2zj0FK19XhPo2NNLQ7j9J//4H8++LUrZCeQwRKl5i+ZXE1987l/H9/6Pv/7rYTuPDm0j0rwkUl6AL3zxz/7T/272znd+3+TfnyV/mfDldA7gmvjZyvzzbz72iQgk/0Pgc7VLcWiynH/XAuMnf+I9s3f9/Xdl1v1K/uFq4IuD7T/+4/80e19kthkw49GHRD00IYc+Bd7xl//8n/33sze/+Zum+GEV8RH/8m9/4RdjQNaxRX8y79+JJPfcfVdm5b/hjW9Mr/N88s/V8hec6WMf/9jsl37pV4KvPnhBP7/m19mnUPVA+Jd/+b/+zzEg4hum+O8KxbcGF/7qr/3G7E/e/4E6/F8BXxwQ6kn71rdG7BAc4WL882rgy5hfM+pPR1XK//mv/q+c8juPL3gL/uLxQ//gXbOf+ol3h0agJdakT0z6y/rTlxaOH957/nAMSCBWOak39VNAYVPILgPKxIGe/NhiGeFMwJdDDkJwcJKXE0MjE+3JSEVHwkpwWEjxy2TS6l8Vk0ijnFTatJ8F0Hq3ySaSQfdECG+y31qk6+EK1f+q0pZzFHKk5meZ65B5kGIeESOEQa8lkPg+RL/p+r5+1s8I+//75//t7MGHvpLZZym6Qe1FwaJIL2C/4447Zj/xnnfnsAWCh9f5GUG2krGePAbYEIpsbht2VeWr1QTXvnHq5yOIYEmacpjC9VVGyGHEc+zee3hvL2a7f/PRv5n97u//weyhhx5aJOEt0PUJTzqgeL9Xxkjsf/E//mxOuvKY9t/l48uDDz08+3/+9S/MHg4Bq8p/l7LeWnhLuTTWJW3iH75n9o53vCPXbKX16xIKmQrK3nNiak7SrQMANsKW0nbiOVlwyuLzZDseyFFPtO1Jq6ac/XVkJ/36r/367JHoC4QY+a/JbH2Xmpjr55Hx//1f/i/RV3PLhJ9XyD88xHb+zb+fPfTwV9J2lnpGasNwIb689CUvmf30f/3TIYp/S4r5FXxoih0YoVfqFcQXfSL/6qMfnf1a2I5hEI1FPSChg/zGl7vvujNtZyvbmfz7c+IvE74U55r42cr80/Tb/+Nf/Vz4+ocT/+f9u9YVjS87otXLD/7gD8x+KNph7IqBBO0fkvsOk9px7iuBLwcPHopskz+JAU4fWBTbcPEWg56JqpNkUwPXwUt+9mf+yezOO186xQ9x2Lva+OhgCJo/96//3ezzX7hv4BpL/t2ewgFwDRzwzsDsd//Yj86+Jfq+iZ+eC/9cLX9xaPnBD35w9hu/8ZvD8LKv9X/jiZp3hT38byG4GZwwxX9XPr799GfuDTv6heGweGV8eemdcUD4j/7R7G1vf3vGMxkLRVxO4L8a+DKOj8T9H//Yx2a/8h9/LQ4Iv5IYM48vzV/0bHNA+J3f8W2TPjHFf+taX1p48Ev3nldWqrE80iRzjJMVTALa7DGQAsLZKhcNwUw5lDJOgeXmyG47FOV9MuA6q6hB1t+Vq/hz165bY7jC4Sy76sEHesEZhPBk9CzqYEbvNoMQZHzIGvFdiHFKCD2Ia7LjPPSDM8SB6FGZIjdEc/Qdmd1GcDsbmSX1Xafr+3paP2LX+//0z2a/+du/lzZdotl1aTPdf6TAXaZKnaJ8z3d/9+zbv+1bZ294wxsiYL4h7dQEUoMQ2obT/oYsKBlzskPT7mLPPBHl1h5OiYjXHkRpwbDvQDx5Ik66NSD+oz/649lfR4BMhEZeOzW/Swb9bGZOKS+NrLr3/PiPRPng90Rvht3T/ot78mzwBQ78f3/0n6Jk8D/nOlSPtxBFCGDZj6YwpcUJuPNdkT32HZG99OrXvDrK1bel+NWp8CnWhQ0R8AhqstuspYOGFMr04yPSGIKRpcdPZ6+1ypqqMmT/BvuUAX7oIx+ZfeQjf5nP9Xu3fWLji2XG8b3Yy0++58dn7w2B5+zZMxN+XmH/oE/N7/zeH0Sp8p+EwHqmxLPovdclD/P4Ym01xIYpSk/5xsQNZcYmfw+DVZ4rvvjcv42MyPd/4AOzv4qsCQGaDFrPVzYkfLsQX9jvu3/sR/J39jud/Pvzwl8mfJn42aX4p30vI+V3fu8P86Caf4fxfcC81J+z8MXjG6OU6q1vfvPsO6M/k+EtWQZo2jrOa5BBvsfAS54lvhw9enT2Z3/2Z7MPffjDsy996f7FLOrKysffK6s6DxMHfMGvf+SH/6ssHVR5MsUPzz4+Ekd98M8/PPvlEB9gdx6q6fca2fL+v7ParUHbyNve/i2zd8ak09e//vUhzN56WfxztfyFXXz6M5+Z/fmf/3nYxkeS/5QwvLL/w4Xe+96fnv1AtLuoaqcp/rta8e3emMD+8//mF2ZffuDBxfhhJXzRVuU9MUH5u4Kj4KdZgTEMLHi+8WU+PpJwgOv+wR++b/ZwHGYuhy9j/vLKV3zD7H/6H342+rrvnPSJSX95VvHfWtKXFvY/+uXzRCzC2s0374zTrf1p2NWbKPpZxf/nBMehRxXxRrkpYUsjWQ5BVlsLck5QZA21cNBTIollp+IkSAlq9W+rHkcIh6ydyhaqch1Bi4w54lsGq+Hg67tsnG0KAc3gBN8ZwPtsdd3HwkEAGMSgm+rZzL7fdH1fn+t38sTJ2X/45V+dKe9ostI2UgY6kNYsu6rm94jCK2Ki2NsiW+XVr3nV7CWRvbJ7957MTvPLfwJn70dQ6+wmp0VIEnGELet3aIKvLDYlgh/60Iej6ekX80M7WC8vF99hmLDpPYk/bNhnvSmGJfzTn/lvQ2zbNe2/QfB/rvjyeBAT6fh/+8lP5aFBlZuaAqp004n+UsZBB0PW9OUvuydS898ye82rXx3jyW+Pkex35Os7wwOeyb5V2qy01LoS5GTl9vqykX0xmfnQocOzT/7d32VPlC/cd98gtNU0yUvZ57fEd3jvT/1EjoSf8PPq+gek9t//4i9HIPLZRSG/D5ouhi+vfMUrZt/6rW+fvSzK2l92z8vCf96cQm83Be7p3RfDF/6Pj9t/4MDs05/+dE6w/dKXYjriqO9jYtpF8OVb/97bQ2z74Zkst8m/Xxn+MuHLxM8uxT+PHjk6+8Xo6fWxj//t0iFPHv8UF6im4XVQOMaXPZE19No4ACLEvfxlL5/dfc89teUdygR3UN2Rw1GG/rPL4Yv3fST4yMORWfLJT35ydu+9n53t27f/kv5PVUrjyze98RuznNT07ek+bgAAIABJREFUwIlfP3/x0f0PPDD7rd/+/eCrH1/Mcu+DwLHwVpmH1b6HfbCJt7zlzTOTy++++54QQSMLLn4R7hwG6Cvb5XyLQ3SC03TvtTwUDr5y6tTp4Kj3xeT3+6OJ/d/MvhDZd4uHkJdhn9/0htfP/pv3/tRMltsU/12b+Hbvvsdj6uefRk/a389EmUutn3V6WxwQ/oN3vWuGp6ia6ASF7m+9GnxZKT46dux42NPnQ8D9UPz+i8zeHPPrMb50fHRDJBw4HPyBEPZpAJM+Mcs1nfSX9a0vLTzywBfOK6NS+sTYb7t1dwSFB3OzyjaT0WYCXPdlI7RVttCG2fETxzPzTDkopyATx88S3bJ5eJAGQxKIdkQI74ccyADSv817989mY8ljR3NzEecIfzJDTHQs0ayalPuuMlRyil/8yhKweBDjlKYiLDLcvFbWHHFwur6v7/X7aJCY3/yt342SvceHLJDqtyRAJZCk2BtZIS2OIDQlwFXvLE5IwLw7pgBJl98UdqssixjDtk+ePJWkhs07HXw0yrukSzf5ZZ8dWJejqXLXbLYf+248jdJ73vnSO2Y/+Q/fPXtNiH7T/rsy+HLffV/MQQumP1kP2UxWxZ8txhZxrGBofv3YDZu4LU6Zd+++LSeVwrXNUc6uyTpb0AOTDRwNwvFAEOrHHnssba3ft0pQ9dJki5XNVllKX2uf99x99+zHf/SHog/hmyb8vMb+4ZN/96nZ//ubv5uC6eWu3xhf9Gu6/fY9ESDdHeXi22fb47d+TtXz8boYAHQyJx7ze/v3789G1Y89tndxOtzl2OcYX17xDS+fvTuyZTUgnvz71eEvzye+3BolhjJtG19wIv6GwM9mJnxZn/zzY5/429nv/8H7ojfWw9lqpf3M5foHHP32yH5TgkpoYR/8UA4DMnE9OIyqEtm5po/ui0ODI8FPOhO2BgzVwKnL8X/E+vf+9E+EyPOaiV9fwfgIJyHKygLKTMagDGKYnA6qBC/WdVzKOb9+YiCHcnVgfFv6mK1hH2yMvzoRvAQ/8XM4yd4YtMPHeP/iIDERMn7l8I94vfYoF7PPu+6+c/aeEEcMApniv7UR3+4/cDD6W/9KHNDde8n1G/PPl91z9+ztb3/b7Bte/vLZSyIb7o47XpKHg6pyKvkmEgvCvgj8cKaFX7E63pttdcI3HYuhK7jLZ+69d/bXeUB4/6r49Td/0xuif/W/iESbDVP8PukvLyh9aeHI/kfOG34gywLgEhqcjOi7tjGU5iyBCnVVKefxSAvNZuSCxNiJ+q0R3gSmxAEOXqp5pr7HQ2oxRdvEUQ3jgXer2Mj/wUMHFhs6ygjZYoppkAPv53MIgfmzIaZ1ph1Bz3uYTkoI9H39W2fb6d/mu/V3Ig5O1/f1tX456Slsgi22fRKH/+LDfzn70w/8l9lnY0qoR2VWLmW51UluCS1NPsbPdRno0s/KjiqBrht9dpba/Ihr+6BFtn7Pmuak/5dy1PORRfWq6OPy92ff+e3fngHVcvsvm/OPro9tT/vv0vgim01ZqqnLjS9Ejc997r44Ffy9FN88nsv6ed8+hS5iXJlwNRW1SHOLbj6rh2pQ+TrTUnlqp0J77auiZ86P/+gPz179qlfkIcZy+FnlrEvX18R8ws/n5h+smfvtYGje/5FO77//gdlv/NbvhO3cv+L6XUt8eX1kPvzYj/zQ7FVhO1mqPvLv8GV8fQ69Jv++ev6SkcSw/+b5y3rHl0OHg0uNrg9+Tvzs2fFPvTxlofEJY37NT/xV9Hb90w/8eZbyrdY/XA18eW3wkne+83tn3/e93zM7EofY8/z6ZHD78fU5eJrih5XjI33f8ATZyyvFR7fuum32n9///tkfxQTtL8QBoddfaf65Wv7iEOd7v+e74iDQAI3NGf+JCcfXh8tM8Z+BatcmvlXR8au//huzRx4xVGn1/JPN3XXXXZHVujsqym5NcV+rjDpcfiLilDhgDrFN1Y++lQ8//PDs0UcfS2G/2uWsLj566UvuiHY6Pzp7Y2TT0hSm+H3SX15o8e3CwccfPG/YwPHIMtOXiIrNkTsZ0S/NIzOA4teOOI2XTSZrzY2QuVZ9pk6mSOCUjSiwffuO7N82JHXk5vOz+/ftzabNAkwBoV5rpyMIlt3Wk1E3KDUNp5TDGTLLyEj2HTNTWghuQEBQaVMjL059BbVEDyRXdpuyPtfRgyGm63thr1+mKq/CPvftPzT77d/5neir9vEadjBkvHXW2eIpX9hanyp26WlPjmzBjt0RT+yJLvdrUa4nArfIVuKL06Gl7DZi4Dve8R2z74x+cnfe9dK0W9/n2ew/vaOm/Vf4AgtWgy96Yn0w0t4/GqXIVYpRAhzs60BoufVjDz2p2euWMuP0fKuhCVk2OGTl1qGFRoJV2izryXOLkzHjnzZv2Tx7SxDZd8bJsbJW77vzllueFX7KnJrw8/L8A5+0Wv+ntcGnPvWp2fuiXyCCaxiGARndI3AwgOyFJPskm593FsEVwJdtgQFvetMbZj/4/d83u+eeuxeHCa3Gv/O9k39fnr8QTlbLX7ZFIOq0fzl84bsu5h+uBL4oIXrzm96YIoosyGfDzxwUTfxsZf4pyF4t/9wfQwz+MPocfeQvP1qZamEb7E2Gydg/KE1fKsdKB/O84wu/9J3f/m2z7w5u8rLwQbjNs+HXmdn/dR4/GCK32vjIvd4yTLw0GOcP3vdHUQ78qVyDyn5b6kf8XPjn5eKLdaxG+9fP3hYtLr4/RNiXRkXGauK/A9FaY4r/nt/4VkWYvurHIuZdKX6HI5/85Kdn7/+z/zL7TAxcyHh5iOsdxNVwsWqt01VsiS9VlJF/ZLUY/hKc2A9XWxZVGpV12fiUvahxZv1k41fbzZj79M93pq0PePWrXzn7geAsOK+KNzxMBt74+uDpavnZauxz0ie2Rg/x59c+e5jlavjnC11fWnjsoS9meakNINhEKAFrbz4bwOTS7t0gQ21f1I23wIagEwicgGnSbJNJXb41xDg92SqD46uZjirzyGb2XgIcWR1ECKTCA5GT3dOjyPvkxZ+EMxPgZNH5u5M03wEC+HmAk+nRkdlmmIL+N9XsugBjur7qbbce149wsJr127v3sa+xz55gy3ZM5GWfex/fm721kNxPR28TAlqRmfrd9teiC1tKYW3omzS0uUjbrVPIalzusUiSOa0L3lPvrxsyg+lboxnuW6JJ8vbtW5e9Pg7R/uu9Nl6/Ftgud//p7fFC2n+7QuxYDb5Yg3l8sU69xsrT4cuxwKyPR9nPB//iQ7P77vtSBk7z69cZap3dmO9BSMkM4KWS1MpijBLSgcxUeXz1/Mu+GdnPT6k+2/nq7I1xcvz3wiZe//rXxuni3cteH6zzWng3j59wdjX4yYa+nvCTqL4a/8APzfs/GQjt/2pIy5L/s/8/EX36/iKaTn8psuDOxpCMxIihb2P71ecbX9hS9vV58zfH5NS3zl58x4sv8H9sAn4ajDTv32W3rca/I9gvZP8OE1ZzfTX9+EL+Uv2W6mClMab5y1rFl/YPjS9jfqYEcTX8jI280PmZQ+LV8M9siTLHr8f4Akvavz/w4Jdnn//8fbMP/+VfR5D82cSQLgm1Dt3HMQ91nkd8sW6ve+2rg5e8bfba+FPrhHn/YLgZft2+d8yvl8OXi8UPcPBy+ctajh9k/qwmPmr+OeYvEhian3WVz7x/P3Hi1OxT+nl+9GORFXlvDegaHqvhn6vlLwTY17/uNelffvD7fyASJI6l7ff6GXQ3H//dFn2QV8PPuuJjNfxlNftvNfHDWo5v2cRq41v2aa1UrB07djJaY/zm4gFh88+rgS8dHzUv9r1gzTu/97tmd91916rid2YvC27SJyb9Zb3pSwuPPnhfiNJfXTwRV5NPXbZBOXVN+5R39ohzzwl4GfvTgpihZMUJBnJmcyNcAjpAJ/WcM8+G4hGUAHCEVNDIaUghNcX05MnjWSLaQxh27IjMjgP7MrAUpCqt8m9Ufdl2nIzebx5OhErMi7H18R2oqzakjDcnhdP1rb/1Q0gvtn7ZCzDsh32ysW40yyYJan52bJ9pByP75LDLPpUuhzgSwfNnQnj7Qggtn/3c56L/22OLwpnvUqfNX83XNuCPe1+0eNMTnpBhr/cg+t4RPTZe/apXRp+2CI6l44cdH4nvaOKZE52bNt2YwrL9x37H+0826Pz+Eyy7vi5Z0cQ/T5hWsf+853raf9bgYtfnfhv8AgsEjfBFJuGWLdsCk+K0OcTWMb7s27/3AnwxmGWML4eOHIny0y/MvvzlB2f3fvazkTb/+OLJniDK53Q5ap8YL02OrLWooHyJHLfwxhZfHH292MMbXv+67NXW5cSnY7rqlsh2Y0ttn074xvhJDJzHT3vC9bHFbjqbDbZXgZ+NlS8U/HS/L+Yf+C8nsvYc4XWxJ82AL9sjS2ns/+y5sf9znwhZF/q/Kt28N2znEyHgKj997PHHA68i43goOW7hjR9bLb7Y56aPvfzlL0uxzXTDDRtk5epLueT/+Oix/8tJ43P+Xdms61vM5gy7gp+r8e+uYT37d5h+Mf6S7QaG/deZyvCFoK6sCr6M+Utmjo34CzGi+MvK+JI+55HwOUPmwPOFL6997Wtm3xhlxt/8pm/KQVQwH77oScr/deuOXr/GzzE/08rD9cEXGOl+7Ny5a1X8rMS89c3P5v3DPP/kfxo/m79k39dssbJpEV+aX8OSMb/Ow7o4eDaNsvZfcY7Pf+ELyUs+F38qE+shC90moYVd4v5q8IX9Kud6xTe8LA963vTGN2ZGtRYM/Nnp6AVX/Hpz8p/x+rmueX7W+AJLm581vlxu/ODz1kP84PouFh+5N/7dfWp8aUG7s97G8VEOcxrFR8Vf8LNNo/iIf9fbOnpYb9ocB4MfDHH2i7PPff7z4V/25enOcvyzDv2Ki1bJX2RbX4S/iLle/OI9mQX7LW996+yel92VPDV7e4V93hq9jcf+waHhPH7qQdn40vjpe68m/jPU7+st/hMDrCa+zUy1ufgdB+z4YZ6/dPz+ePARAzsMc/lctNshvjUHWMpaqzZPzxZflouP+BdtdL49Bku9NoTc5OdxzY0vy/HP5mcdH11Kn1gtf5n0iUl/uZr60sKBxx7IJNI+tcgy0EgD9mDcTt+U0EgNRuBzMl88bABDCrKhp1Hi8byeJpyNn+M4PXZGueepOBUUhACCVuqVpBLZOGhOCDg4CezhDZ3dJmNtsaGn3ikIfgQ6Tos8/Bsg2b3n9tnBgwdSiFHegyB1o/vp+tbP+lnLi62fUx72yV4bfMf2KQD2EEAfPnw4CQ/7ZDdbQggmdN0Ydnx6CDR3RC8jtsp+pUBLmXZyx7bv//ID8VkHcvroyZjsdPDgwWxyLhOC6IG0+o1IFCHfnNN5d+26JZvXamL7ksg6MeXrzjvvyoB3bJ/Xc5hDaSw7lomlobpSag9E51wIO7fuunUor17afwiu75jl1qP9tziMZNh/t8TPXmr/2Utref/JIrsYvpyMXhLwBRGGL9tjOuQYX6yv67NuVXa6KQNHNqLh6zMhVGTD4Ljn6YADX5StpzASv1rIffTRRzPoeXzfvtnhmEB6OKbQsTFTv2Q+dI8W6dECXORnU3zWrsBA2Y17wh400L/zpS+dvTIyHZ8YgptevywTiGBLxvATgYlVVror8VHQ/2SIZ65vR+yBur4nU6wVRGvGL7iHn4KkMX66Bj+HNLMXuHgp/PTd1zN+umcX8w/up+vrMq3MHowgt/3fEr7wf7H/oimwfT7GlxwuxP/pycf/xfqV/4thQLE+Kb6EOGGtTDR84IGHIjjaGz1GT0UD60djTx9Mn3f8+Iks4ejm1jeFzRB3rClc2bHj5sw6gSOamd8dWZAdRI39HzzIQC/xyPrJIm/BV1bJM/F9tGo4MPj3yLp0SBH+/WBgzti/s0XX1/7d/rqUf7e31pN/74FRK/GX3n/z+MIHZUuNwM0c/BT731oVfzmXe3IRXyJz1hr5jNx/gTMCY02nvT9BxprJDLkYvsAwuOL1zxZfrJ/DGnYMX3zH9n/2w9L63ZyBH3zZFLjV/qHxxUFN9lkJG5HN0vyMr70UP9NbcL3xsyy94h9W4J/8A/7Jb/Pvyj/H/LMFdutW+NL+fePsbFSA8A/2n9KexhetU9q/83+ed7/3he/BQ74YQr5JxoQx00f5q+PBTbpVgT/tf9/DgAU+Y/u2rZElc3MK9iZMvuKVr5ydGyaw9/UJPjZcH0H7YJ98h2tin0v8Bb4UfnYWZGeSu77mLx0/KPEa40v7povFD43fay1+aP65Unx0If88VD1eR/wMprovhm9VfBT8M7gDfvNkDICzf0y3Ph373fALvgRPkJjAt+uXZj3zHoaN9P57KmzLwY4hXgcPHp4RVY4Et4Ebfi8Q2AefhF/AAK0INm++KTjnjuCsu2a3xnd53eteF/xjY/IV37P9Q8Z/8V2q/Yn4b/PgH5b4p4qnjv96/eb5p0NANtL8jOhyqfivJ7GutP/We/x3Ofiy5/YXZ3zb8ZF1yInpQyLBOH7fF22cxva5S/ww8JcL4/fgL3oLhu0YCvXFyM5X+WNKO2HfIzlExCXE/BbO+yDZ37u01HPZb3oYPOdna/jYVzMGek2Uj+oxqw+ghJzmn9Z2vH7L+QffsfHF/oMvnluNPnE5/GXSJyb95VL85fnQlxZOHNl3vnu3IU02iaC1M24qe+KGFCI4jFbBGbzTDYDegprnEDubAph2GRQhostKbUZkVcNNGRiEN4+tkXnkxNhwBUTW851eDQAELTaef8sMFv0Owlnl0IbYgALNG2PoAoLMOdmUAkffZ7q+tb9+iPxK64dYeORJW9gnW+yMjTp9DwIx2CcxjCMgrCEWKagRfNkx+wxbFHQKjLI8LByK8qpnhrJnp3Gng+zcnANBzs2eCPLpsSUIzubNW2cHD8fPRlaZ5zdctyEzmZTmpH2Gw9kU/+Z9TThFJp5in/F9tpgCbChIEOOzTw32Gd+bfbLZclL2XwwJGa7FdxzvP4QmnVp8putDngR8GzeWoG1vaHbd+y8dcQR0Jgjbf32Stdz+Q8DW2v4jAqyEL661y9Thi1O17nXi+nqgi8CRY7d+1h6+sAMCh0BDAChosobW/sYQy6zfjfpNBjE+F2tFEFlu/TYG6dkc9w2+FLmuybRbtw/l9oGPmszCySSkgZ9JVIKMbIrnNsb3OB3rl/gZdmJNM1sgGpjflNcXgl98F1mZ7DPXbyiP3h7ZJ089fS6vw2e7B67vUAgvAuUWIOtkOcThAT/hcmbIxWvhZ/YeWwE/G8/XE376ziv5B1O47bWcfB3XLCBNIWIOX/i/gzLCYj28VnCJKGb27FAuzIY2bijxvgOmymQafFhmflcZcK9flVecz2DKnuTX2Efe/wFfDh2pzz0Tn8v/+W3t/PZgN4kvgVltn35+a/z9hhsDX/hE0+fS/7m+7fFc4UtNxV3CF1jl+m7YeGNgTgVM8NX12F/t32VgNr64X8j/Sv7d5651/57+YQX+Yl/Az4vjy5k8VBEAN3/RP1JzaXu38SXXj39IfCn+UvgSfiLWiy+AL7X+I/9wruxTwNP+IQvY+b+wqTwUyozoWj/26blF/xD4kv5vDl82Zf+fss/Ni/zsmbTtzsJhJzCl8aX7WzY/c32dySSA7uFAAkfXN48vy/GzJftc2/yMf+jrm+efDmzsNTZgYZq/wEr8U1lm7T/4cjx9EP9g7/IFBCc22P69BO3DefCG+PtZIgf/kPgy8g/WDwdJ/hK4ADv8fwfFMuPL/wV/GQaTySa56aY4KD8a/oFfgi8vIpyxz8CXrw78esCtxpcl/4CfBeaEcNP8uvstOXAa+7/tNzu0PJx+CG4QjprTdFDe+NIDXep1F8YPzV/WQvxQGWLLx0fNP/PQo/kn/zDwl/IPdX1L+BLrF3sGNmwJXsmXd7VGH6Lpbd38Bb5v3tzxUQjhDhhH6/fUM3pwnc9YzfsQxdjOucCSss/Ns40SHFK8r0F3Xou/wKH2D8mvc/3KTtjdDeHn2KwDwY7/rO0NNxDMil+zNbi3Ney4YkeVF80/K/7z97F/YFvws/jLlhQWV4r/Gl9eSPHfxfBFfIurWKvkn+nfi7/0/pvnL22fGR/Bl4G/sMPmL0v2SXjFr0PwjfVzoNLx0SMxydb+ffjhR2aPx2RbYv6hQ4cGAfd0ZdFpuxJcws8SAB06EfY3RcyigsNB4d0xgOHuKBut/pYDf0ncejrj98X4aLBPMdPJIT4iVDd+LsVH1aqq9Qm+xndpfaL4S+HnSv59HB9N+sSkv6zk36+kvrSw75H7zyPXAJABd2Bu4kyfYgFFBup1QICTtsF9YUAAoBFMpyMcsPIbKerer4MbwxWAcYkLMQjB6W70h1NCSj0kICB424IsmMiIGPsuNhAA7/LR6mehkWwEo0MgZPMBb6KHKWxOhgQXTmAB03R9a3/9BGrLrR9Ab7tDUNs+S9zqaTx1fQQGDsnJTZ+6bwxicPhIZIQtBBDHCZ5yPaenZ0IQ6+CbHXP4+lLQNYhfxLg8IYoATFYJYPd6pCJLpjUMTSKtR1sEwhlUVb8VJGvRPo8dyUDEd/eCHTfvjKCGfVaWpoBW0Mu+ffcmJjcFwc0suNh7gi0PJJyIV8Q8MrLyFPumDLZkTyBCRDjlKWcjmO/9R3xWbmj/eb/l9p/T07W2/wSsy+GL01P4kvfUfcmsoB0pBnT5hAzB26L/FnyxNgiF6yNMnRiChM7QQOSQXwFtnWQUvhBj9WCCa2eId7Fe1g++WOuaSBvfMdYPaT4bJ9WdHcc+KwiqHm9KC5Ecr3vqnD5v1g9mborDjCOJnzeEfRIZ2Z3MBUS2g+/t23bEyfXhvF4kRrC1O/DzwJDdi+wgTkgFItx95NgF+6uMrtonvjPy0ifTAsbl8JN9rzf8rAyPr/UPjS/Kndyf9g/wxbrwa2fa/xFHBnzJGx5/z/uWTWaX/B/73BB2dSQIqjVhY/zfLZE1wEbYQ63f9YkvR2Ody6eV/7POmZ0ddjTGlyz5G4Z4IOb2JmG48WVDiOzPPB2lRxGoZGZrrP2T0T+u8DPscxguZP1uCEGmSwZlUvg+Hmwis+USX+o5wTGbK3wp/14Zw+XffU7aZ/h3UyyX8+8r4cta8u899Gaev8hOrfW7NTO9+vrYiBJLGUaVdWH9osz4llsX+QvfYw0EN8dH/KUOgAofUnTNQ5PIAIh7jNj1+sEXdrAzylLH/GWML7nGQ3fr5meDDp92RQT2OU9HRqP14x/4zsYXOGb9bgn/8GT42wze4vuxkZ4Gzw6UKvN/MqyJz+fje1k/toGfVcuQqnjIDKywkeZn+T3Cp7Ghxpd5ftbDr9Y6P1sSiC7kn+3f7T8H0X19fEfhy+nyJbG/El9iXYir8LlbTrR44B72YWLyF/gS2IC/lE+4MQPgsX/AcWWisYfGl1y/eJ2Hn+Uf2Gdmp43wpfk1XOkMaGubogjObNhT4kvxa/6v2l0M/CWurzNypYbLeMNLHArJlGz/u8RfKnvcvcRVOn5gN66Xf3cPl4sfvN9aiR987+Xio+Zr/E77kRpEUwO23JvKWMQT4MuJ4J/8e/CX2PO5foEHW7fenK9bXL+4n7fstP+qemdjYJMeofhLt+zpe93+IX1aZpLCl/IPR4N/4iJ5uDPwz8YX69/8Gm7AxUV+naJ888/KNMrKC/6BsBFrmvgZr7N+GyM7Mvl1HFSmf4jJltXj77o8FFdpwI7dl+zzHd+z4788rB74p9ctF/8tlh++AOK/4yeOrxjfNn9hQ1mZM+DLmL/0+rmHtX61LvZoZ9Xaaxm/D0Jn2if/nkMKJSZU9cjG3n8h4I7jI/4h46NYZ4fLGb+bZg3zB/93667IYD20P7EChjiASHwZWkol18FfEl+W4qNqhRH2CV+ikk3lScZ2cT3aMrCd9JXJPy/kLz3dgc/pbP/OhOs4371jYyvpE8pPJ31i0l+ulb608MgDXzhv80lVBeaAlSrNQXAinDvjFUAIMvWgWEx7H8Q4JIAa3f3UMiMtNsXJABeOysbxnj062uawQb2/VGOv635ZeVo61LX36XCeigU4cGKyElo1H5cCChzHmS+ECAQYMZmub+2uX5/6jtfPqWyvH2JSzb83pDNuW+ryDWSCXSAk7KKDB+nQfnHWpjeeSvskHFdfG0G1k2oneTLW/KygU0AuQ8AIbH9mT4T43Kezn1v6sMxiOxNOqUdwO1Vxiog4nvA5w6mOwKRPmCrIrZM/mS/s2J/2B8d5XZZMn679F6fO9h8x5+xZ+6/KwDgZ1+Le+KwWpu0/37F6H2yiEuQesq8Q197THJWTLdeORC63/zIgv8b7T6CArLXY7/pkEDS+5PplVmv1GZJx0ZPiXB9xhOjovjkVa3wp/SQElSxpOJWHB0kmwyY2xr1mZyei1K9P/QkfXTLYGRxPyRKL9bd+RDm4eN31elZumJ16ImwnAizrL/DcEP8P56p0S8/JZxYzUqqcp8gsTPV92KdslMZPa2rd0+bDJuBn2wiSxT4zyMuehiXm1NoH7gWpZ2s+g024Zjjue+e0X+JrfAf3B547SfW5Pk9mwRg/Bf5r3T8glPP+wfp1qXivn+uDL4QIfa3OnKnhAtU/r/CFoJL4IuMs9nmVLguY4YuM7yO59zzcS0IsLKl9G+s32Kc+gvxPZxtah1OnT6atyUBgH0qJvE6G6+XiSx+G2SMOAaxV4wuxeWus//EThS/nzsbAoiC51o8YgKB3EO7/BUZsVcBFJECuj0WgJps2DxbCJgh5rq/7rbjuyvRx6h52uIx/XwlfrqV/h/Hz/EUw0vylfEDtP/hyIkoxCZWFL0/Fv8X6sZHkRdbP0Kad+boSU+qgT8Bjn/YEdvcZ58FDZD1VVkqJEdZPYAVTKvM69jl8ifdkp88WX6qcfAkpdl6+AAAgAElEQVRf4GLiS/gpTsz6wY3OZElsdXjJRhxCXIAvJ0b4Yu3Db0VgBHNdh4xs/Mz9gNPu4xhf+vrm+Zm+T2uRn7k3RNcx/xzjS2VFV0CJv8gCEThav7PwJX7eniR6mGbc/IUYK2uIwOFeZRln+PfiLyFmBH7IMHS40vjisCb7vlk/Ga5Dhnf6v9x/+IPsyacT50/zQavAlxLbwz4Hfn0iuXis61AKDe8IN40veZgYdsk+cRv7v0r1+b/TmV3DlrwnfCM2wofCl4ofUmSLn2n7LP6yhC/z8UPzl2sRP+Cf8/GD9e/4iICc6xc4we5bXMr1M6E87mX2HQ5eOMYXh8Hws/grkTrWL/afdcYh2IU/t0fGEO5qr9XMjNi7cSD7RKxz9hDka9zr+H0p/gmbYBLeshy+yJDkq/IAO/0fEbgyafENP39z+Af22fzTa9M/hJjv32Vg+pYw4nRgJd7jXrn2zfGc7y1DrvzDxqG8lv+Lw4gcfHc+swGJIsvFf40vJf4stYJZT/Hfcvhi//Hn+NkYX7qqp/kLfNk6xEeNLz1oTkJB8pfwLw5S3F8COfsUZ/D7bZ85yCse1k+GWvIX+BJY3gJ5x0cE1bTdbAUV6wdfcl9HBVVkRZ62d01EHZIDXF/xz8p+dthjzR0ynxx4fInLtX4mr9rbzT/5BWIcfmZf4V+L8VH40fwu4iOZmFlJgseUPoEPw5dsuzOI/fP6RPOXSZ+Y9Jf0NVdZX8pBCoy6S7KqX1WRJl/IaXw5h8gSCbCWEUKNlgrvNYDRJt19257Z3phq6gL6ZwUyXt+bMdM+hxJQwNI9uThxgh/g9Jl9SpqNoAP8fTbQqeyNDJ0TMDpV2YbtCaZ+XmYLNdtpfG/a6frW5vppRjy/ft1DK08jImhln16nJOuJ6GEiAMqAN5zELdkz8MRifyukgvB29Fid+mbpRNizqYN6wXUj6Oqz40Rf2nOVfWVDdIGxsp+2T7YnQAlngxQxQM4JMUBQNw4Ojd0rG5y3T/uJyPVVJWJZglNEzPd26oSMCorZ+PbIhskGxEMzbd/J6zKrS5ZdkHj3ZseOXbNjx0t4q+8/i1PD6NsXjWf7e9ginTqbE1czwy1OnYayGPuvBzaM95/3utb7T1bePL44FYUvMCMRIO4Np40MLv09TuWUvA9ilfR0ZRiCIIJtZp/pnRcnfcovCBMb4h52b8ly0rBlqamsMuLKtDUhuezu6ViznZHNRJj1+UiNdS6RPxosZ9CSo3DzUOGJIENIj2Da+hE2jh8/mmvCJnxmZuUN69f4WaWFBLJ6u8p2KMEwAxsnz/F+SLQeGTDSNVg/ZAaxVs7GprymA3HXl+VA2Sz7icxUYXNtS/P4SZRZ6/jJluf9g7WqvluVqdK+SoNy2aAENeti37t/BBDP2fuVnagHWgnagi+E1M9uCyE+7TN+dcP5XZlVuXdoOF2+0/3trNsuK8710+NN9mVm5kYPsFXiS/tT+7r6+lXA7z09rOUtkU2R+JITW6vfYfYdk1EVe6AyaKMhfvTxcaoNX7YFvvDXmuQT3uBZCyu7w58aPOKzOjNOsFiDQ4ptj/17B5ju71rx7/jFPH9xf6wNfHk8pl6nKJX30CFL4Ev2tqkMtWy2G8FDHmZEZUCWAQc+yOrBXzJgieAxs2SHLMS+9wIPQWKd4FdTc/Zzmn9IIbQmurObr8Y6Pld8ORHYlvii7DDes/HFZy2uV2Q3WKfF4UCyGQf/AF8cRmSQToQKkW1z8Cy2V/hyc2JYC7fubQVyS5nZ7B+2dlZeB9GNLw5G1iI/64maY/7Z+DKeUG4NT0U/zc7k4B+yp1qs3y2BBwJPon7xlxguFqW9RJq8D4OP2RlBYpW8h3+IvcUGWvguXxz8Ovbrrsh6krUt8OVXEl/4B1iV1hRBLPtcJb7cEPw6S8eTXztIGMaher8Q3eFG+c3AF8Iy+4xr1ExfwMuX4i94Gn6WmVAhHmYmXbxWP8wqST232DBd/JD4khkzdfC1Z/ft6d8bX4qPVfywHL5crfih+efY//nsPhBc4p9nMn7B51JYlJU+HLISlGSNPi4+Cn6Sexz/jHtE3Pb3XD/ZY0PJn+vmd+0P++dk2A9x20v5oJsCXww3uT7eo0v/L8U/HRheDF+sX/KX9A9lUzJv8Y3sFRs4YL1cX+JL/MJfPPBrWduJc8mDK0upso6G4WNhazdGC4TkLykSy6A8l7zW/nD/PDoLP/tPzsV/Y/tcb/HfWLjuct32D83d5vmnno1jfOEncMjGlzyUifutJQ4xDt7CjLbP7J8Xohj/nv4v7BN223/JX/gH+zniB/GR9fOoQ4WKLxbjd1nRhOHIZoQ7/IPPz8P8EFMJrtkDObIsceGMjxpfBn62uH7JP/GXJf/Ar3j4PrsCX/SbtJ+0z8Fzsm9xPMdntWhIn4AvDkW3Rk9t19740v7PtSynTzR/mfSJSX+5mvrSwv5Hv3y+T1g71diJh3IZAG9jdANlQQInnJk94RycnFPZ67QLoEbAm4AaJT7xd8TNplBWYzPnSWC8NjM7huyM7pXRpTbdL6ROymKyXDgAG5uT6tNFQCIQqlK+auBIBOlmrRlUxC9NF51YTtdX2RBrcf1q1PmF68duiEaycKwfIO3gkU1wMJnTMwiwMntyklYAPBBHcp3+sk9EsgJrfVKivMb7sU+ELsDbKY/sg5wcOdinEj2f6/371MkJSva5CBvvKZFsnH3mKW4Ld7Jr4nsTymofhH1S051+xwlM27TpUYQRwrDPfVqqeAZ1VcrRAQzCotealHRZUNnbxcl0nDYhvdkzSGaV9H494OL9fG5Pk+JM7b8+wbL/XEtf3/z+61LYa7n/+hR5jC8pOCnfG078W5DSAFjZgu+rRN71KeWDL8gbgdaf1rn7dGV2nOytyE4jUPQpGcIAN6wLoSz7Q1g/J4AGx0QGHtxDGL1ua7zOOndvCJjp361BC0DwU+agbJjcf0NvF3ZA4Ol+KAgAjCT+FK6VbcE6p7tZjhTPI+P2hc9NAXeYSqYZt/ugCb/sJYGSk04bKTNukuRH0/8g6bdk8+bIjIw3IMz6PBh/KEhz2s0cfvb1rWX/0D1fBHvtH7q/R/ew0wy6p325d7LMZIvUvg/xO9cvSnwNuEjRrcQpAu3ROACCGdlDMrDi+thvsoKUClYD3iovdTiQzdTjtWyrMqGOp72lsJL2WcF3CjRDL6w+oe2DqBxkETZg/bJsOX+FsBW4sZ1f4z/jIux/gpAgTHl8TSut/lH8bJWyx0EULFIKPeCLa0GAXxT4Au8EONnDJ22nTqZla7kfenAJoPKke7B3342dwBen0vP+Hb5UT8IKqteCf+8Absxf2j9UeduNiS/IP1v33QXVhyOT6Ya4J4IdQSJ8EMjwI/aj+0A8kfHUn+G+eU9ihWzDXOdByNM/L/El/p7+L97nJv0YY/+1f7DYYz/is1bClxpoEAKYEtfMbK4sBwdU+Jnv2PjSZUrZhJuYE9cnu8L6dSZMDtXJQTKVyelBpGZfBAA+iC9ywAGj3K/GDKVHhNzid0rZ4Vj01NQLcBjW0a/NA4k1yM9wiHn/5z6kEBv7b6k6I9aEnQwi6/5oYG7/tVCdfiQz5mKa9oAvsofsoe7/KeDTa60mDeMv0WNRlhGewz8Ef8kBF7FelblSop39SxzJLKrAFz/LnvCkOpwM/2D/jfClOWBlv4d9xnvG8UBiX5dq8Q+GLbDP5NvwxfoNg5sykzcPbV6U+Ek4TSEg7FOpKVGFQKskDb7gL/ClBjxVD0K+zH3i62BSZ8sS/tyb+fhhOXy5WvFD8Yg6kGr/h0P2tFH+vYfOuKdsxz2C/zUoaSExo/iL9iY1cCn5S4iTcEPmdGeDwXqCDN+ibK/xUyyjfLj2eGUPpi8LjOos5fQHsi8Hu0seAV8G/pn+YZh2mVn88Tln8UXr5/oM3hj4S/oVrVbwl/AtKjhgm7XK9cNfZFEpRY/ryVYE2ean+As+yk60WjgR/HrTpjpYcB+Jysl7iY/xXIuz3Ue8RUTfZT7+y0FS6zT+616hHUP3IJLmn+4F/mKtuzojhxFkFvJNi/7BetnbPTCMjZRNaVlSQ7LYp9fBmW5jMPZN1s/rXjTgi/26YThczRYrw5AG91p8lBVCeBJ8if18hn+P9cvebvGn17HP5i/+1N4Af+H/ir8EnkSiQ8blIdJlKfuAL74j+2z+WVUY4qMzef0+C+ap2PC9YU3aZ5Zm14Cgntq6Er7M6xPp/yZ9Ys3ws7WoT1wJfWnhieOHzvepaDffzjTn2FQ2hIAVaehm5QhYl4wipE47kY7KehtOeWLzAJSe5EN5BqhJDJwExnsy9j7ZaiDnqCojRbPoAmPZIRmIxgbhQKrcqnqVCH6lNdtMPp9zF9ymqDJsZlkz0/WtzfVzWjK/foKHDjA4IeuXpzKxvgjpkngWDUBlYsSpisEEmyPb4KymsWEzhA1NZru08Fw4JA9lHQSsY8obwj77hGObfm4piFVmUZZ0DCINIGBzlSEQJ0rSq2UmsM/4JYuN+MXBXe/kdrC9DH7DWTwRJ+ECNg/kLEmcYGSwTwGO51xfk2sCGcItiy5PNoOcKRkjIOU+i+vhNBGaKk0rZ835Ct6PxSlrTSKsEg7p1Tl4YhC+OTv7T+aK06/5/VeZM9dm/9nz8/hSPVIWMvh3vzhnWFHlCMST6udGwJJlwCbch737HltMPUcaBArIYwp0Ut9jHSplPggufIn1ywOEIejRpybXIWygxBclE0Ga4zPqUCKa0kdWpTXw70vii0EwETAl8UFMKlukM+WyNLRLX1P0KXFHgCRgQiAaPz2vpCNFH0QjSWpNhdZPw+mi7wOzrbdrIbxlun/8uimmkzkd7P4tFRyVgOJ7wVb/n6Vu+jUpLxrZZ+Onf1+r/sE1z/uHFkf16LJf3cfMTo17a+0zGHG/Y/34Bw9ZR9XAt8T57J1H8B+yNLrnYq4zcizgjWwD+FL7sgQ1AWaW3wzlMlXSWPjC/1mbFIEzM0CpxhK+KC/yfZHqMb5kQDX4vw7+El9i/bze+hA2iKnWD3Z4pH1GSau9gtwj02xF8M6PpiA32B18cf2dxcW/n4jr8xrPV3lmnJLHAQf77EloMuMcSMz7986MWwv+XbZdNoUf8Re4iL/Al/IPFVBkj764TwLmLOkf+tF203k2AV9MiYOp2cw57odME/gCa/RUstbWVzZc+7TOjE37HOGL9euS3fQlF8GXFCxi/fJAh7AS79P4kn5Ey4JYW9+xROXq3WedNdhnn7l+YRNe7/qUEFbrBVl9pibfkvaZ2Tvx/nyCgyy2VJlrVU4kSzMnXcb/50FW3BsBkSARvtibjS8yLOb5GW64lvhZHm7N8c/GF4FsCUQlirk+JV0tRGW/0AFfKug1pCI46YAvBJnuAYv3ZEAdWMSvuY9PGwYU+xzOOBAybEzJu8wmN5t9Wj+HaALazgDjE4+G8D2PLwZGsU9rMs9fsn9b2Db+wj9gM413za8JOi1Ask89mLKUbDissWf4Jv7PtaQYFDaSnD3E/hR4BnzJYR2ZIVb4Yr/AF/gpfqisN1n8keU+HE6O44fl8OVKxw/NP8f22T02iWfuF56UB31K+YesNfs9p3TGtcCXc9HDFZZ3T8Qjegxn+XfCTvZzw2kIWNZaRiExbl9kTjsIaZFUZqPPzWFBQ1aQFhP2nzWpXlslDo75p35w8/xzjC+nY083LtrDysuz7BUGDcItfKnDxlkdgIf9yYKDB8lf2PtQXmsP2B96d3l+x80qo+BLCfDNP1VmdHanPednxH/NP/M7D1n8Y/+erVfWYfwnfpiPb1Nozh6QxUm6XLv6kwX/FIfHvS7+2fhS/PNCfFnINUv+MrTJaXxxKO+eyqpcXOe414kvsf/wIfsPDuGfzV8IWtYr8SUwhyiX/MUhtinF4R+6H7I1UQKKN1XmdmXjdr/Z7G858Cn4wm7tL8Jt8xfcKeOZ+FkHDx7ZGgi+xL3rUnr8Fi9XyZIl1vHehpE8M1RAdUud5C+BvdW6qvAls1AHfaL5y6RPlJA+6S9XR19aeOyhL55HipCNOt2LdPNI1eQ4bQgb0eatvg1IFzGuemAVYdPzSiBapVdKUAWnTv0AZpFApCKCvzjlyumSAQyer143Ty2mIyOvGaCYfqOx5pAVwoFkqdSQoloTSzZmEOXExMMGl2VgPLnAscus/Nt0fWtz/djJ/PrJnOC0EySHYIidHB9O2thnAjVioBl02Gdm8IQ9ZV+tPIUULA/2aDpTT6HUjy1+TkBwMEv59J+YpX16P30m0j6Hgg2f1anMLQYl6R2yBrNfRRAa+6H7IQq0WxhGpHO62fAQIBNLnH7XqO0qM6oMmXJWPtPJZWYs6VMXzhiZcg/ydCqD5SD8kUGRp0FONeN9u09XTrkasj4FASUGeD+lVd0Et/qJ+VxEqcsBev9xStdq/7mP8/iSU5yGgFkQyG72Pv54jrsnQHGy+vHpM4RAEJs8XBehte81UpICqxO1YcKne0ms8hnusddmnz2lEBo/CyjjQ2QZIUfWj/CW70m4i19IDnEHmajMtaXSeXbotUSQOoWUHYwsBH4SuoxPj/fN7Aj4aYpv2I2sF9daZEifpyJNJQ6WmJrrF4Jsl43aCzv0/AuCZL0Fyz0llRhTwlzg+5Cpwk6UIPYDfu7evSeFm3n8RBbXqn/gl+b9g7VofMn1i98nAgdui7IFmT2FL1VaiADyfymcWH/Z3IEN9hWi57nsyxT4cjKCDPc/8cVBjymwEUB3Rqyps7l+JmAO5TJpDwO+EFTYZ+IVfIFfWZZXh1lEH6KWe504IuON3yXGJbHtzJC6PvbJFlwf0ZCYDl/6pNu/2Ruy96pPpJLWwpdzgXv6v9QUyhoIUlkqgS9wJ66ZIMNms4xNdkTsOeIe/65nXIrh8X7V3/BC/94DHObx5Vr4d0HKPH9xz93vnvjq74IT93Xf3ih106w5finJdcJOnOhyOAhj/ezJLuWxftmjVGZcBsMmwwa+xOsyUwS+EOcH4WYJX6pXU/uHPoTpgx0YpbxMH5tc/1i3bg0gQ4XPEdA0vpTfqoPQzHqCL0PGmqmlJlP6jvAFBvGzGZQN5ZHIN0GnJiHK9i1/kaVzIRZ3D54sjY4DIj3EBEZwsCfZ+37wRSZUPwRK8/ws7XMN8c/seTTHP9mNQLTFw+7D6vrcWw/7JZvIx/7DP/sQjYPCX49F8CebJFsRhF93fxJfhknD1k/QWkNwKsvSA76YOClw9l4Ezxtj3Q7HUI9NsYc9rF82Uw/7K75QeMIOCF2NL9arg2qvrxLGwhc2BwezP9lgn4kvw6Rn74d3Jb4MGVwBZSkc9cFVZpAGH4Ir3e8UvmSWlx6ni1lUlV3tZwlT1U+qr3dL2s18/LAcvlzp+KH559g+q5WEliOVDNCTeLMvb/gHPfXc/ypLj/ULPMiJ9cOQLLirBPjAvn3VriQeyT/j3sHPc/bzoMZVrzcHIZF1nWIscU/z+ajqsN7Wqf0D/hH3GD60fcKvnH45+D8Cag6aW+SfxTmqakkvwOKyrin7/oY94RDj+M9hTWdowY7knzG8q/lnxn/hF/AX/qF5vOd93z5Q8Dy8cH15mBjf0T1rUcS9Wcyqm4v/WoRcT/Efe5+Pb8cZb40vfXjb/KWGdlV7g5Nxn1NIivgIxSXQ4r/EsOOR7SoWYXvidzbb9mn/4wPZ1zXez2s6g7nxpTOx5/GlcX+evzDR7uXa/t269KEAfm09u2rF4Y/3aGHR8+yEjfXD/VCGTQSu71iZxSp4cCwCXveHxP1r6IwsbsNqKrubj6nqojrIzn6YA774+7w+wQ4nfaLE1Ul/qRY1V1pfWnjgvk+fB9ScqRPeJJDZ96hOnXKsL8POUok49UVSYwNQiYG4XX/77XfklJ06OS9VGSBmdk0G9tLPa1oG5dmFCVJ9rs/o3mtEAWDbZK1PETkT4CKIqbKVysLJHgix2fyc793lRJmqGqdl+Topu9P1rcn1s2bz62dNrV+PX+9eOlXmE30yAuyzfx8CGQQZ6U3hzbS/IJxOPNinoAEAM5xdYXeHY/IOcJYJ5XM78Ki0/rLPWwwECefAQeV7xOvZu5NEBFU/BM4kyUwAfjaezRO9sM/wHBVoVblF2+cicYr3FCD5DjIaiARtn55zfSaFZQAdv/T14TAEbjLdDHtw7USaM1E21MENQrZnz4uzhwhi63O9nz1EHBRwd/nHnhBU7L8UmWL/CQZzEtrQ+7D3n6BasHQt9p+gYB5fXB98qczbOpVjI6YJ1vop8zqX09qcLGdD2ghyvY6NKMXUqLqb97YYI5AlMBiEIIDg3JXVuF9IrrWovg+FL9av+1YhSUmGnKIFFuapdq6fks/IHsreX4MgmsJm4SeSg0h5H6TBSfJtu3fnWnWpZ19fl4w5+WPbrs/JsvuQpUcDflorYgACKxiwfk+xz1hXkxOdMEd0nf8mXd/3FuY38XV9JUxWuVSXy4zxkxi+Vv1DkfYL/UP7Ietn3Xv9OqPocPgHWKBkYiFLbquMMPde3GsBgqbmbLEPntwfgcTpIL8GtQhCE1+in83h2H8C5ySKcS8JKl3y3mWk1R+nJh/zq+wGvmSwFdjC58IXhwLw7WvwJUirtc6egfFgQ40vLfywDaIf28l1lgER+7zLCAVKiaGDf3cNCDjf7dqJDrJzZSnk9M74nBe/+CUxuSyEJCX4srAGG4HRfartPeb9O3xZK/49+6nN8Zf2D/BF1oV74N5WVkEEjsFfSriQjfRU9i3qXozwczHo1BsQThMxIvDR6Lzxs7Jm60SecKcsJ8uDlsGXxjb+IfFlKCNaDl+qN2RgW+zxwqUlfHEYlWVDQ0BD6KpM7sE/hN0ol5dRlOsHr+Kz9H07dfpEcoUsUWp8iabuendlH6a4BmVpT4XNdj8z1xwycmbVdrm9e5iHDREwN75k+VR89pifpX2uIX4mMJznn40vOYBnKJst0aj8Q2Y4xa9FbhHloiamF75UFlCXX2WmT/w2hVwWavOXtk99s9ilsj79SN2fxN5h+EDjGnzpnnPt32+JjNPOCml8qT5rIZ6M8KX5S2VLKimsUlD9mrLsjzOMhwC5DgZCcI9raC69eRikkDYMh/CXyLo/frS4/WzBvdAPMyadZg9e2Y+FL7JrTg/4onJBO0jxg8mI+Rr2EO8xHz8shy9XOn7I0rm5+MF9yTLsbpMTOJ7+YRAJtgU/y9gm9p/9Yf1ui37XByIrPflL2ASSACPgC/7ioJDvtn76zNo3hFb3HH9RAkoYyAEOsV/zMDf8QGbhD4eGFkK5d6/fPP/M+AhO8A9hO/jnGF/wQGW8+GT15aqhEDkwLLC9W6kkf9HCZWir4H13Rz8+PU5dS2Wk4RCGodVk7Z4UfltMuzx1KvrQxTq7vuvj9TL6urfjIr4M/NMhIP46H/+1iLie4j9C2Hx8eyIPaolFlXEuvu22SZ2dBdcNXfLojFBD2xysVtVYHd7iFsqUPTI+6jJz5ejZF7Ey+2V8Z9udWL9F/gJf8E9i1cBfcJDKiC7f5T31iZUZlz3k8Jf4035e5C+DfcKHjo8c3MDPMb4U/6wpqMrtEzfhS+790A4MgmKfjS/x8/SJ4+xzOKD0fYpbFL5025AdkoDCtqpUPw4k43MaX9I+5/SJzmqe9InAl0l/uSr60sLDX/5c7YB4tPCWo+VtqtgIsoE4Z6eijNgGkUEjaGPcRIAikCV6cO6pjscCAnJkoSfj5RjkbNZ8Lh1T9Z2Kfl5xCiLDxWlrEoihEXhOFxmagHtfj1Tw4/t0by3PIcNIczck9lyVmtYkren61u76sZ359fNc9hkaTfLxXAbGQ18LmWFpD1Kpgxg4cfen0x/OS1kQ+2RbWV4T8Auo244IdUhFntrH69vu+sSfU6kTvRpn7iSwA5Sc4KXUQoPgoUE+Qc4jhbcISLq/jueIeYL8edB3ApOTTmO/2DMISGXsKB86M4zbrj4o9p8MJSJBZbDFyXMQWvvP/3OqrtkeyyyleF/7T1mi7DeP/N6GMSyW9dZ+G+8/9/la7z9Oex5frF/3X3MtTo6zz57Jf1nuVP3OUrCIcuMiNDWJ2eldZmplea0DhSj3HBoRwxfrm30n4toFkF1S4+TNY2eUOAuirJ/g1EPgOD6h91wKb0EMnDhmqSLxxel+rF/3yoOfSjWsWQ4xsDYOEIJcnYefQ6miNcpS4Vi/fE08BDKbo1ms98hJlIGFHt6PQOMUnfrrO3bZMvvcEj/TduEEu5q/V/8udpdNkEPUhKlNiMb46TUea9k/CEoSD0b+IQ+FfO8gi5qQ5/plD5LIKIx943TYfS6RPNaZvwp8Qdj4Pw/7uf1NDnHJrNEaV+81Tlyr+XHZ55L/i6xtk0BDBM4Gw/EB1raa+Z/Ln82eNfAlnrN++mQJyBtfHDCxz8xSHfxqlxN1JlzaZxBu9um5Xj/CyOnIvOkMBGtYwn4FQov4IqMg7GCMLwKrtE/DawKHPdjyGF/4d++XU25jL/ncsX+HvWvNv9tv8/wFHtY9K//QdtRZo/hL+oewm8xANkwqsOdEZK9UwFBTP2VAdtlXTagWfJteO+BLlp4t2VP2vml80X4jRIfl8KUzElbCF5mshr3IsNRWwfeEB4DA9Y75GXypUqLKftZvsKYYVgNzZfmwwj2qsuXCgyzxinJBOJo4FBiafe1MJ0x82ZqivwxOtlX4AmeeTHwhxsKXeX7WEx3zTdcQvuQwpri+Mf9su4AH9qprsYesKUE7RdshgMx7Fm0s8E+Z1im0KSkPEeroYVlKgS+E+7g3gtJFfCGoJ38Z1i/2P19YAh/Rq3pPNr8W8PLvshdZcDbYj7WEUfP44qBnzF9kYC3yl/j5HJIw4J2DQzgqcyXXRfl4iCqNLz6/SsFq4qi/+1X9u6oihU0SotoOOjNlzF8KX7bl/Rnzl/n4YTl8ubYGnM4AACAASURBVFrxQ1dMjO2Tf3d/M0sz+ae9oeRNfMQ/BKZEwe7JwAj7qUTMOrSrEtTgL8FRsm1E4GdPpB1ntPckSr7cezsgzNfF/rZW/FdOj84enEoRexJ78Q1ZsTJqyz8UT2r+2YcKyT/DpnoQR/bvCuE0Dx8J90M2GlElK5+0qYAvmeE8y56R1qb8g+zK8gGZ3UZEjBJ1/qZfU/yz2qTUlOSw29gX7lEPUnCv4IvWMK5vPv7rvnHrLf7rstlxfJvTsQf/viy+uN9xP4ix+yNz3lCs7p+ZrTIyPqp+vdkSYMxfwiZT6MpJ21XCmQdD8frC8aoME5vnATP+MvSnJrxmK5dYAzGYta+4QMWFMnj4UmX12S8wbR9/qX7A4i1ZbPgLe2/+kvgyZPz3AB6G1PjS/JN94h3ZGmHAFweV+ooShjPWG+KjPEiO6yMm5hC64WCUj8NB5vFlXp+w/yZ9YtJfrqa+tPDgl+4936eS2RycmBCbUSabjQZ8U1EOw66eRdUQlCDhuS6l64mHTlqArgeAUZ6i94INmr0qQk236Z2+df+Bbu6OzHKm2XPGtLXYeFnyF2BNAfe+/X0ES17r+3o4vdGol2LeKdKCAqR5ur61u36Cnvn1Y2Nj0da/Z+AfZMV6IyTd04DzztPAsEUnw0q/2K4TGmS2Gozq/VZkwUl8BZDVy0g/DVMHZTwJtLyW0Jynw/pjDH0WiBiCZSd0SGWWEsV3ceKJBDmZ9r5Oj7yW2OO1PrOdzdEI6ONFWWYibd+odaTEtSGoHAtRxXt0zzekSsab77PU78EgE5ODYg/F5yBYAiaBwtnISsj3yn5EMld2ZO825NA9zSyVoeygex+O91+lcV/b/Uf0mMeXnih3wfqFg5UtsDdK3aost0oBq0+N7K8qzbWuTvytVYlvJTpkFoASiiAR8AX+sZlcv3iOnXHItX6b8mQaSdD3xL3MoHVYP7jj573ee+SJf9z/tgfE1X12cpnXFzbgOT0AlZ4imnrmKOfpXj3Wb9u2HRHQEYyqHMhJNYHE9+vm1ci6HmGeqym71acP4RAEZM+/2BNsW2mM13Y/TK/xEOjBTyeJ8/jpnvq9lv2DezbvH5T0tejAPxikYP0KX4iaFfR01pGZFFtiTL1ydBhiDxO2EcAnY19lT7vAF+Ucmaloula8j9fq4XVT7F0nr71+Am0TCwl+TrT5P+uXQVKsT/Z/jPepiYWXjy/wQOAiY0TAYl3Yp8yzLDUMLBPsE+OIKokv8R1jFStTVr/BPH2OktbBHmBJXks2Kw58CcFaj0y4KcOthXj7qieHjfFl3r/DyrXm37sn4Zi/dCndGF8y2ziFElPYtid+2hMOPwSXgmABDOzNAMVEuLCRFPvD5viPnhic6zwIXTmtbbAn+7KDHpklslSORKZl2mfYyKIo9izxJe0t8UWPJ0OC4MuWtFmYmJmRYfDwU++2KtWrTOyaslx+rfrY1QGA59gcYa1KicJmw86++ozs6sIIeCf4y35nwc/m8WXMz1LEX4P8rPrwXcg/G19wY/eCfVvr5i/WT0kd8csewg/cB2J4cZehx6ZJsMFBMuN04NcEMOuSA5/CvqpMUJuXyrDvbEuBbPPrzPYZ7LMFPwHuavGl/Qjf4Duxa1jU/QZbMIGf2jJ4TU6lDPwhBuAvXX6fw6G0SwgbN3HQd/R+eibBkuwFNsQPDhzSPrMHYGXT1H2ow6px/GD/Xav4AabOxw+diQ8fxCM1sCYmQEc2U5WxV3YrHpA9HJN/ln84u5hpHiJp7JHiLxEfJd7GIdiQ6CC7Kblr7EfPw5en470y+2uwT9MqC2fxnEvzT/ji/VfCF1hG5OXD+AuP5i+VLbk0EMKBQ06SDA6tLcPi+g38szEU/2SfldFXtmzas/gtM5Ti+tiFvQJfYEYLfETl+fjP90ksWofxH243H99mS4bBP7hn8IU9dWKK9Uj/EBUL+JnUUBzEfqrhbhFTdHwUf7p3mckW6wzf29/YVzVQTpsog+YGfBl6ALIhWAZzMtuR/5P8EBxZ77Ys6xziI/y6W9VYvy4rTf8w9AjO+CiEQTiS8ZH4Pd6XDyU2W3uxG76FvyS+BFbyr5Vd90zahENLcRGOlfgSGFGVPkv26XX4C56fwxbicB2+JH7G9dVha+HLWJ9o/jLpEzVcb9Jfro6+tHBo78PnBaJdt9+nIE4heyx3BSiVBtwn5DaBzacXjk1hUwkCc3xwNqGu4DL7jwwkFThUqmkQk6EPlv/PZprZZyZSWocgoZ+zUbqnEwJQzaDrs9PRBQh3f4Uuc81RyAAiAb6yXKbrW5vrh7TMrx/m2usngGFjWUo1pBbXNEj2aQpXZZZp+K6nFyfT9ug0xc/mOWw4K8Dr/brv24YghjKcZDdlqV84GU7EA3lFrjwqq0RpzY1JtO0RgbPnOkjPIQ3S/k0piwAkpwRydEOmAzuVht9BBrKr7Mv3yT4uhMLspVMNtQl2HFM25Y59paGokkGnmJwuUivQrnLY6NkQ+4+TrKyn6mtg//W+8j18b/uv/qxJWvP7L+9X/Pu13H/tZMf4IuhpfPG9Ozjp/hWuzwlyN0floJViWlNrdTbW2QkuEaLWVA+/WDMirp4rhnHogxavK9G2DhWsWzWePxNloHtS2HCCKMDOpvTWYOhBUYMrSsAaj1VHngUySJdgDrFoG2Fjvqu/Iyfuuz2RfSqsX3wfvXv098t1i3X3IIq4vlor2VOy95QtVz/L6gFnPHy1A8gm8QN+sgHCHPzsk1bXp4xQRso8fub9TjGubMf+W2v+QWAy7x8Et+0fENEuU4YvGUC4D7F+/EP2PZGxIXshggJZLoRxAUVnxQqYyv8FgYz9pgfa8Si3IGbZf9VwfiC98X497Q0WINfsU1lO4Uv1b/JoLLlcfPEeTowzUB/jy57Al8hIsX6CEvYJW7tpO3vq9Wt8kSFVou3OLGPJiXR6vBEHwxbz3gykV9ZFZ1X24Rt8Wc6/r4Qv19K/I9zz/MX3aX+BoFu/Rf9gsmLwjQ5yrVULqoIXAVThi4A57kPcy2Ox/3JNA2vs3cyo1ZOSfwhBHl7lFFKZB3Gve/3s+caX3H/x+ueCL20jhS+mSBa+VMWCIS+BL5FxlfiS/Kt669TE4+oHpg+gn9VnsrP8Tgz+oQY3EA0M7ziZgfO2CKBySmfY5xhfuhn6PD8TuK9Ffjb2ic0/x/jiXtrT8NO6ZfZN8I49sf8ODPiJK+OffBjOAJObv+jJlvipnFwPtLhnemOlvyGKxoS/7KkXn2H/jdcvK0/y4BC+CHjL7gS5uW6rxBcivIw1giv7zGFOYZ95cBWY1f6BzWQbCyLpkBUKPwkoOagl8ELz88KXqgLgc9wbdiLbiv+z/2AHH5T3Zhl8mY8fKpulss6vdvzQ/mHs//j39n/VI7OCVvhSpcHFx6zf8bi+IGb59xp4NOBxigslzlY/2srK7ub118X+PBX94Tz6wA0Ojfmnz62MWvf60vzzttvwzxDeVsCX5oYy9domUixTyhf82oFuCjdhn4Y+bIpJtdaPvfCH/EOWR+s7PJQtp3+I9eOrSrBlI9ax+Cd7Sd419AVNPI7X9XPz8V/jy3qM/+yFef9X/DMyFgf+wj98Lb7gFKcyfiCAWT+iG//ANvo+2vs4RtsnkawHwRFte/+lv8Mhshdx4Ev8Sn5tSqp4BP8cxGM8KbNeB3zBSz3sYf6h+UtWmQz7OeMj+z7WdMs2w1eqJ2X7EbbTA+jw2u4fv+f2wpca2kSgLf/Q+MKm3JtNYZ+y6MRHvhvRUgIDzO2DteXwZV6fgL2TPjHpL1dbX1rY98j955US9eh2oJrZIkPadDd8pRxn+vxQrpkpxEMafmaVxKZDvDI7I9TxIu81jaVITJXVIHMeNaK6xA6Aw+HnqPDhOYABeL1f91dZSsMuopHTNoh+AqZwYjZRK9ydFeR7TtdnAuPaXr+auvO16wfArR8Sx2baPp285KmKckAik94BOeAjyjydKg8ZCH72bIhxnLWg2OlwpyJnoDzY5403IIeVCbZon5Ex0hlmOREyghZEmqNw0lvp0DVhSfp+lm/Ea7KB/WCfnFqKLEToCHKIJbJmfB9Oku2mfeolFidTnAACsym+j5KeypqoMfS9//Lk1ekpMSdSwGVrZc85/ULi4bQZSeV47IMWZgTiHVTN7z+CxVrbf5lBIntvDl+coMEX69fBBnwRJHTfoh5j79+7PELZFKLSp2IEB+uXjamz/2RM9FSCFfe1p70lKQkMSZFvbv0qOyCC0mxWXr3g0j41fx3KHLMMKXuvVJNp6e8eKQLH6ffWICV52pn4WSUi8JOQnEQ9ni/8rNPhmmRVJV6d7VgNlquMRTN1P5P93YYyguqPcyjT8qvMsaYRlnAQom3Y/HL4iSCvN/xkw65v3j80vvAvguX2D+7tEr4o3ypxs5tLWz/ZPdWwWsZX7bHEl/iczM4IWxRgspvMjmr7DCG109aRUCfB7rWHskT/j5g+GQQ6fV0EZ/BFI3IisDXKtY9ApvGFwbITp7kCM9MNC1/4P/1TBIF6xJWvta7s88nAEt9NkF7+vcrj2ESWEgbOwJjsETOINCkWJ77Iuih8ydPh7HOJ9H+tf18JX9aSf69ytq/lL2zCv1XfRcJ3XZ/7Vtn5S/6h+txWtqo9vzn8Q/VErEFURDZlxdmeYBhcYM38vQZrxMTZCF57/cb4cmbwVy1yKxVOfIk97/tU2VeVOSrp4R/giwzMxJdsNxCBS/RhG+OLbAYP/g++uL7EF0JJBNDlH0o4af/gmpOLxTVk+X3aV/WXEkRVKeXWPIzo8qDGF/diOX7WWb+uby3ji/23HP/sBu/2nUOc5p/8LdzIwwz7z4RK/sEwBL38Yv/Ihsr1CzwRtGZ5sOE6ejvF7+Qv8YBX1iazM2J9x/6Bfdp/L7qusiw9chp19uwqUb+5CixZDl/Y5yK/hi+RMcMm8SN2Yi1dH/Elr48QZ1DCkGFfFS61flsiG/RM4IufzWoYfcMW+Qtx8sn8uZz6Pgz0yCFHc/gyHz80fyn/d23jh5w6H3trPj5q/17TOmtAUj86e5a4XvFRYQl70CstJ0rH+vXBoNe4d13Kl1xlyDDDPxNfAnMy64wPj+fSPg3uGfpr8iEOiXr90r+HHTa+yILOHlyyDh2iDfyFYOj9k38O+FKCsj5xxaty4nL0FybS1JCqKsPW3zFLZ5u/DJmbiS/85Ry+pP+T4Z/Zjq6lDiTcm/Fz4/iv8SXxcxn/vh7ivzHn7vg2fcvQP7T6nxd/af6ZIutQaZCDlGItW/xM/km0jGz6FKGG+Mhz6R+U8A7xUfsHONL8xdrIZOPffZ8L+Ev69xF/kd2Gf3Z8lFmK5QvOObA2rTp7/9VzxT+LvxABiWldnk6Ag3v4T9tnx0cpQA98QzzHzqovc/Hr9n8EX34yy4xfAPgy6S9rW594PvEly0s5+zzNVdYWjrQbqdrgXWvf/Tm6sXw7SBupMo8iMyA2bjcezXHgIYhlecqQrSMbSSP3LlMFytKrj8W4+u574bkuiQO63RvG1CyPA1nbXlOWqrx0W25wDxu0J5gqmejHdH3VjwEYr9X1s/4rrR/w7Wk87HOpkXiNUK++IYJlglMJvi2wIXtOF+s0qewTiZSSfCrH1XP0Vd7H7tI+lUEPZapb9GaJ56ocVRmpFOcoyYnGuHkKo3dR7B2ZTF5jYIPgtZqNRnli/HxN/qtsA/Z5a/S40cOnH/p+dc+F3n/5+iEbpib/Fll3fUlU2HxOY13af9l/xH2MvWH/6Ylh/1Uvs2hsHGUeK+2/JOqC/jW0/+DQSvhi/eBLTW6r0qjGl8wWyGyywhclhN5LJqA1MMFUyUpmAcUpnHvPsXvADUJuDnvRs1K/ooGo5PoFEVUWVRlv8Yj3RI6zR1OsSw97qPWGnyczOwiR8GjBItcvHtae6GfCmUBosXGzprVxfezSIATr5/oE6dYfSZFpoMRLCj5bcH2EXK/bF6WUhADEy6li42ddX03JrfKvKFtZAT9dg8d6ws/9cd0r+Qf7p/Zf9LBTCkZxHa4ve7cR7wf/558EnabRtfDttWxHRi3/Z7+wFSev1kqwk+sXa1NT+Wr/WT9/5voF5shWTftEKGP9NOfPviwyNYnw8RnL4YvPhxtsprCy7LOFQN/9ZFyfHlpZCh2PJOACXtkw/PswbMW/CeBcX/Zzi2DLcvdghxbY3MvsH5P9qerQgjC4kn93fWvdvxNFVuIvRCv4OY8vmW0c/sFa9fXBA2ulxK572SS+xJr2/jPRkm3JVPbI3rOxfrBJ38nx+rFPWSJ6LB6KjKlF+4QRg0jaw6r8W02jK/sUnFvA7e0f2GfYlOBmMfMh8CV63Kf/K/9Q/u/GG6t3afq/eK7ExZi0Ga/LvqdxfQV1S/5BybRAufmZflAe8/iyHD8zIXk98DO8YiX+2cPAskeVfTHiL/DlwIEl/om/8FGVhTFMDiT88g9aUAROGypgr8oczMbygxgDXyrztrIlFwdLGZoQ+LJUnrmELyWo1vrN8xf+iX1qWZD8eugtqaQt10/vvTzgC8GUfxjxa5zbQafrgy++b2fNd48tQlzbLRwkDLOT5p9KBrvsq8WmleKHJfysbP9rGT/YwyvFR923rv37GF9gr/1X8RGfET0V7b/gLwRpB6ctlluX9A9DNiyMaHzp+KjxZb/1W7TPTXk44jUHs5Sz/DvBVFP6caKEjMVd1k/G1ODfCYYtXnRbIdeSPibWT0/gHHqR3Lfssw94e7CDbNf2Dyo4XF/1LF6K//DPsX/gr9r/+e7p/1bgn40vL4T4r/zD3tp/Q+9T/Mw9cH0lrtWwwRTFhizk5fhLVeeEIDpkTmeri6E/Y4rmwT/FKbX/hvgoD7HrgBAuEW0r2weOGQQVg8ECz09bU/w6/INDQhzZoJasNlOVk/5PJdrxxfjdULIsKY7rIAqn8Bf2uC3sk70ZVtXtVaonfLRAGYRq312vtpX4C97b/s97waNq0YC/1GHpGF+SXy+jT1yMv0z6xKS/XGl9KUW3UpRrEihQtuk5V0DcgUI2/dbrI083bs6xxYIO6rYNiKR2M27G7rTXKR0VvabQaGoeGzc2mZTkzlrLwFrJ31DKJxtO2qu0W+BeDdJNY6ly0WwGHc0Uu3TOn/ppOHEUyCT5jAcy2yOFp+s7Xk3b18H6tTix0vohcXlKHDbFhgA8R97Xl1N7wj712hrbpyBY6YcgJO0zQFoPA1ligte2T9NPCRtEvmywno6pSkA92j5zwllkrOXJ8GCfLXZpPopIyWLxp34MObV3ZJ/Ius/uyTvSu51GnYn3VNJmHzr1yZHX8X2QHuS89x9H11OhxvuvT5c4RvtPnf6l9l+XPIyvby3tP/ftYvhCHLN+efIa+KJEdowv8AS+IChV0nND4kud7jrZj8mfspACX5TBmCKbvYyG9dsQ67LS+tXpX+GnbAWEm9Cbp8RhQwgW4tNl1LIRZFb1+jV+ss8UVOJnMosq1o+NWb/C5MDPwNptBBBCc2bpVd+pxk8/xz79fbx+BJ/MMo7vBT/Z56Xws8Xd8fWtJ/9g/WSBrOQfZPv0Kbv1s//G1/e1+HIm919nLwiiauqjfjphn7F+GbDGuiS+xH6VYaZkM4XPwf/p8XYpfHHanxOE5/Clpw0vhy81VcwpeAXvPocv7DJThwXssrJm+fcomw4xvgMhWW9j/zCPL+zmUv7docR68u85le0i/MUeyj48c/jS/EVAWYFL4UvhJ5sjVJowGI2dM3PItO0QygNfesoxv2CPX8o/rIQvsi9lKab/4x+GNg0Xwxf9xQh0egT57OJnNYW78YVo5yBrjJ/tHxpfmp+5N90YfIwvF+NnDmbXGz+DIxfjn7LsM+MtstPsuc6WbP7JP6d/CJxZ4tcxrIAYG1xFtofnM5tLG4AcArbEr+HL2D+4f7LtLwdfiMg3RlbI5fCXxhfYBiuIr5mhFpiWLT7ie7QAgJ/59+7b6PrYffEWWZhL8QP+4u/Et5yKGZzmUvFD85e1Fj80/1wpPprnn/jdmJ+5Nx6yc5bio4q5ZAC1f8dTE19CBNHGoNfP/bf/luOfF/MP+Av77P3X/PNS/EX8R7xz3Q4PfSfZbWP/tyEObwxNGPuHlfinQ53xUAF75VLxX/OXF0r8V/59+fi2p8g2f8ns2SG+tX5d2aEyJSeiDm0I8BeHaKpj7NnsvRn+Pfln7r8xfyn+mf7vfMTvkWAAXw4ePpC8Mu0TvgzxUfNP9sk/4J+E+eaflXUdk3rjgUeLl7J/6NC/MOOj4Xs6sOYfHEQu8TNtcgpfutKg+QtBrg8QklcP+kRl6cdh8nCQ2fyl7DMwdYiPlvPv/NikT1R8O+kvV19fyumlObFxOLnnCDQrt6Gy8bfGwSbXhJEzYGRMQOK00kmUjcMxdEmVlAuOlbLOwQgwc1z90A8oG7mHsCH7pPsvCUpuic3oOT+TWUJ6nMSJvZNlf7eZvCdyCLB8xywByb5YVSaG5FDuAZPngJVT2un61t/6ZSnDRdav08zZXfeEY59N+G67LcaTL2OfTnLYJxHLKfKl7NM+0K9lZ5CKC+3TicxtJfbqZxEOTAaLhrj6vKV9Dv2ROD/2WSRWyUCl/690fcSg8f5T2rPS/kNIOvAvwaZKty9n/3V/lPWy/zj3i+ELp5+NeiPzyFpZFw8BsdPdTnGfxxcniPCFTSC/S/iiL081vh/jC0Ii4BVs9fS4Ojk0dbewKV+/iJ96wj054Gf0Ygvc2j3Yp5/rDMoSbBo/9XpZss/qhVKne/ATrq2En3nKDaNv25P46WcuFz9lRb6Q8LMbi6/kH9hJ9Y9R+hOT1AbfMo8v8/uv8UVwsbz/u3D98mQ4iDHbY5+EXeUbHnxdTQI9uphliSSvhC9sTDkCm1rOPnv9lIyO/Z97sJJ/5ztr0q+el/rf3X7Z/t09XM/+HX5ejL/IarX/PGrQwBK+2JPwZTn+ImPN/mt8gRsXw5fqT0kYZTuR/axHnOlxgTWrxZc9wc86E/hi9ilAGfMz2LESP+PrfP/OeGp8uRx+puZ1vfMz/vxi/FPJJ/zke/kM/iGnBWffocD5oZn3PL/unqH2X/Hr8A+7l+cvPSHSHm9bghtL+++6Yf3g/qXxJcUYTdcjALuYfc6vH5xYib/0YXkOKIr44WL8ZT5+WA1/uZbxQ5e6rRQf8Q81Hbb8QzaLTx5hOieuUaLrPP+0l+w/e3Lp+sI/xGTY5fxD8wA8sA5UJCwszz99F2KHrGactNZvCV9wzj6MLP5p/Ypfj/0ffzWO/4j4K+EngbXxs7IiV8aX+fhvNfiyHuO/9g8r4WcONNQXMuzE9cGXcXw7xpdx/F6tTrShUCpcg3/YmyzLLjtln8R+B8vtH/gb+FJl8BW/E/bH/r0GeZX/62FMBiLsjMoMFWtZFhs2LDZ3fYkv8Xfif2IWwTh7m0Z/QC1ixO/xXPHl4kzz8VFNfJeFdyF/mceXzOy+hD6xXvBl0l9euPrSwoHHHjyfJ3LZby3KDMJwZQE42egyU4Zs8yFx3TgWAXUCKuissoPqVZOjfrNJLIGh1HDOxvv1BDyf0QMXvHf1QhGUXLcILNXM8fosi0JSOGebEoD0SOl+npDhNLpGJh9KoJJab/P6nOn61vf65aS4VdhnZ5uM7ZNjywyQtOOyT/bu0f1xLsc+kQ/Euu1TWj+R7Pmwz+qZEVOEYv850Rnvv86OGu8/aeGr2X95D+LXC2H/OfFdDb649nl8yQyCSKOv0eaFL5XhEX3V4jT3cvGlRrFX49e+t/Pr92zxc2yf8+uXPZ3m8LMD28vFT8H81wt+Os1djX/oMvax/0OEBSFZGjX4P/u0ewlerv/LgQuj9bO2MtWaWF/u+vVp8dj/yWjMqb0abQ8ZfY13AqR5/86nrsY+s5ToBerfx/7hcvCl+/CM+Yv91AMbmr8IeAVBtV+jlDP8xqXwJbOxR+vnxH+59Xs2/KzxquxY8+wlfuYz5vkZ+14NPxvzthcivqzGP2RGbfiWeX4NX3CSDm7x6+Xw5VL8Okvjgy80f2kOIYP/ufLr6o2qjUcIy3EwMMZPQe88v16tfWosf6nrW+vxw3j9Lic+ylL9OfzM4S3hA6pNRMVH3Tqlpwpfzv5r/tL4UkKboQXPPT5yiM0+4QW7HfPr7tU99n8EltXEf8+X/1tv8d+Yfy4X39p/DsKavxC+xLftH1aKj5q/XGifBoNVNlutX++/GsJgoEsOqYs+bSp0av0q3rkwPqrSdOItf0YgLvskrPF/1UJjx85x/B59TuOzx/5vnn8eJTavEL+zJ9gmy5a/6jL2y/F/y9nn5fj354qfy/Gz9Wafk/7y/OpLC/sf/fJ5KahOVgSdXSqlz0KfbDpFkTXS459bDJDiqmeE+vSuLed0BRROdKjlHgJ96rYUdUKalGZ9gjgGp0E1wadOCPWL8F04Ggo3kM9GtJneXFP6/LzvoH6b8+qm2A1CFH0gAcCqT8Z0fdP6Ve+DyT6n/Tfhy4Sfk3+Y/PvEXyZ+NvHPiV9P8cMUH03x0RQfTfrEpL9cDX1p4bGHvhh62fk8xVKTTx134mLKiX5S0kAp3Dk1JEr5nPBJF66STfXWMTp6mE7SU9G6TpgRpxodv2UHEO3Ulzt1STEuBLFuytplpf5N6rLP6JT5nPgTGUqZciktddRQUU23793lOzXGvktaa/redH3T+uUo6mFq32Sf0/6b8CUmHTq4mPBz8g+Tf8+Dvsk/TPxs4p8Tv57ihyn+m+LbTZkkM8XvNTRm0icm/UV7mOdDX1rY+5UvnSd+dSmmVFWp8NVIPkbEDw1Vu++JTKHsP3PkSKYtd9lEN8jUZ6JOjqJpcJRuSZlPEU+deJTm7YyfPT00NVduoUeGz8rPHcovlGZoTG3Te0hT9fne+8bIopOBR5DLaZT6EERWnoaLNca8emZJz5YF1xOW4wrYzAAABmdJREFUpuurvjXT+k32Oe2/CV8m/Jz8w+TfJ/4y8bOJf078eoofpvhoio8MuJji90mfmPSXK6svZXmpEs6FOO0eC2XdyI9oRWQzbYgw1n2wtkbDaf0YOGw1571Q2Vg8str83UO2nCCfaKbMVGmoTDbvR4zrhqSmnpn81723iHmmp+g9oi7a9/EeTiA0iJap4rt1XXdPTeumlF6nxjxLTafrm9ZvEHIn+5z2Xx4yTPgy4efkH9IGJv8+8ZeJn038c+LXJxaHtk3xQw3Sm/zDFN9O8fu5nMo+6ROT/vJ86EsLBx9/6HxniUmhBLIaWmri2Y0YjfrWmY2AJZtM6akxich69sQYxLjsnxblpybqeA2BTvlpNoiPTDRCHGFP7ziZbE8YkGBqapS0Kj81OvpsTIDsiWAy4LpZJwFP+QdBz/fynkQ/pasEQO9tWsr+A/uGaVHPpMA3zoKbrm9av8k+p/034cuEn/qUTv7hmTwYm/x7HSZO/GXiZxP/nPh1TZud/MMU/03x7RS/T/qERJVJf3n+9KUQ3R48L3MsRwCH2IZ0dIaaclCZaJpMthhnLHW/znAE2WTn4kTE65Sb6vNmmlJPYSOG+dntMfSAQEdky8kp4dgMa5Cx5v9loyG+JuMoCyWwcXzGqJtWYrqP8kh/z3+L99kVQxdyEuUwWIEKSZHWh85nGswgoJiub1q/yT6n/Tfhy4Sfk3+Y/PvEXyZ+NvHPiV9P8cMUH03x7RS/T/rEpL9cTX0pe7oRwnbuvGV2PMYHaxZnvK6yzYUQuUwNRVIJb8QuWXAy3k5FyeiLQuRisEQxYp0BBz2d1GRRz/UQBqcm+r4R16jn+skoS5VBp4T06fh3fYauz9+RjRM/6ztkJlwIegYueA9ZdDLWCiwri07GnO9M4CPM7dp16+zEiciCi4fXTdc3rd9kn9P+m/Blws/JP0z+feIvMSRr4mcT/5z49RQ/TPHRFN9O8XtqC5M+MekvV0NfWtj3yP3nZacR1TbH5pONppZfQ0VC2E0xuEDGmyw2Ilhlj22Zabooi6yf6ymkAttnnvnqYi8A5Z5KSnvygx5vhw4eyOEJHj4LAZSdZjKEDLbr4j2IgKfiMzwnUNq4cUMOY9geP3/s6NEU7gh4MuO2hph3MN6zH8S4TZG9p6TVY7q+af0m+6zJK9P+m/Blws/JP0z+feIv2oNM/GzinxO/nuKHKf6b4ltTOqf4fdInJv3lyupLC48//MXzMtQIY4QtmWOy2DRVNQlUBtmWLdtme/c9nmWgMtRMGd2z+/Ycpet1npfxlgMO4jkZcHqvVUnfjTM1wcQ5WWw29c0374xy1sMpiPVnI4CHDh8ssS/KSn2XTTGBlPBGRKvMu4XoNXcqM9mUwxri0OWmu265dbZv/97s8UaII/wR9kxina5vWr/JPqf9N+HLhJ+Tf5j8+8RfJn428c+JX0/xwxQfTfHtFL9P+sSG7M8/xUdXJz5aOH547/kTx49nHzUTTIkTsmGO6LWmv1pkx5g6qk+bUlPil8k+Sjl3xOuUhnoQw4hqSk37uZ4sqnfbgQP7U5wjgBHRZMsp+atR1Tfl+3bvNYMViHWy2ZSa+m79UK4qc21LDE8gvKWYEkKdn98S/dxOnjie75+Td+KXxvnT9U3rN9nntP8mfKlhNBN+Tv5h8u8Tf5n42cQ/J349xQ9TfDTFR1N8NMVHU3x0deKjhf2Pfvm8Pm3KRW+ILDenwIQs5Z1no+TTZpQFJ/34psg8owr7u9fIctsWpZ3HY4ro+NRIs2qTRYlnUhWlrxPtiHE9clUm2vabb85SU9NHZcXlgIX4jCNHDqcQp5TV8z2BlJCmn1v2bovg0Xc8E0Lgk0+ezWEKOX0sPtu1+HciH2I5Xd+0fpN9TvtvwpcJPyf/MPn3ib9M/GzinxO/nuKHKT6a4tspfp/0iUl/0YrsaulLCw9+6d7zgtHdt+2ZnTx5PEWqJ554IrPeNBb0ZfRSk6F2PgQwU0hlnhHDiFyVqRZloDFdVMaZoQXeQ5+2fJ+F6tu2MSaT3rxjR04r1bdNJpt/04/Nc50957vs2LEzBb9T0bONECjj7cboLUdIeyI+R6aG55ShymTTh65LUH1PgRWBz8/3Y7q+af0m+5z234QvE35O/mHy7xN/mfjZxD8nfj3FDxUhTfHRFB9N8dEUH03x0ZWPj/5/PRpoD1tQpNUAAAAASUVORK5CYII="/>
          <p:cNvSpPr>
            <a:spLocks noChangeAspect="1" noChangeArrowheads="1"/>
          </p:cNvSpPr>
          <p:nvPr/>
        </p:nvSpPr>
        <p:spPr bwMode="auto">
          <a:xfrm>
            <a:off x="176213" y="-8382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59046633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Apple</a:t>
            </a:r>
            <a:r>
              <a:rPr lang="zh-CN" altLang="en-US" smtClean="0">
                <a:latin typeface="Arial" pitchFamily="34" charset="0"/>
                <a:ea typeface="MS PGothic" pitchFamily="34" charset="-128"/>
                <a:cs typeface="Arial" pitchFamily="34" charset="0"/>
              </a:rPr>
              <a:t>系统浏览器访问流程</a:t>
            </a:r>
            <a:endParaRPr smtClean="0">
              <a:latin typeface="Arial" pitchFamily="34" charset="0"/>
              <a:ea typeface="MS PGothic" pitchFamily="34" charset="-128"/>
              <a:cs typeface="Arial" pitchFamily="34" charset="0"/>
            </a:endParaRPr>
          </a:p>
        </p:txBody>
      </p:sp>
      <p:sp>
        <p:nvSpPr>
          <p:cNvPr id="11" name="内容占位符 10"/>
          <p:cNvSpPr>
            <a:spLocks noGrp="1"/>
          </p:cNvSpPr>
          <p:nvPr>
            <p:ph idx="1"/>
          </p:nvPr>
        </p:nvSpPr>
        <p:spPr/>
        <p:txBody>
          <a:bodyPr/>
          <a:lstStyle/>
          <a:p>
            <a:endParaRPr lang="zh-CN" altLang="en-US"/>
          </a:p>
        </p:txBody>
      </p:sp>
      <p:pic>
        <p:nvPicPr>
          <p:cNvPr id="30723"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219200"/>
            <a:ext cx="2667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219200"/>
            <a:ext cx="2686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1262063"/>
            <a:ext cx="257175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14400" y="5181600"/>
            <a:ext cx="1112838" cy="461963"/>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第一步</a:t>
            </a:r>
            <a:endParaRPr lang="en-US" b="1">
              <a:solidFill>
                <a:srgbClr val="000000"/>
              </a:solidFill>
              <a:latin typeface="Verdana" pitchFamily="34" charset="0"/>
            </a:endParaRPr>
          </a:p>
        </p:txBody>
      </p:sp>
      <p:sp>
        <p:nvSpPr>
          <p:cNvPr id="9" name="TextBox 8"/>
          <p:cNvSpPr txBox="1"/>
          <p:nvPr/>
        </p:nvSpPr>
        <p:spPr>
          <a:xfrm>
            <a:off x="3962400" y="5181600"/>
            <a:ext cx="1112838" cy="461963"/>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第二步</a:t>
            </a:r>
            <a:endParaRPr lang="en-US" b="1">
              <a:solidFill>
                <a:srgbClr val="000000"/>
              </a:solidFill>
              <a:latin typeface="Verdana" pitchFamily="34" charset="0"/>
            </a:endParaRPr>
          </a:p>
        </p:txBody>
      </p:sp>
      <p:sp>
        <p:nvSpPr>
          <p:cNvPr id="10" name="TextBox 9"/>
          <p:cNvSpPr txBox="1"/>
          <p:nvPr/>
        </p:nvSpPr>
        <p:spPr>
          <a:xfrm>
            <a:off x="7054850" y="5181600"/>
            <a:ext cx="1111250" cy="461963"/>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第三步</a:t>
            </a:r>
            <a:endParaRPr lang="en-US" b="1">
              <a:solidFill>
                <a:srgbClr val="000000"/>
              </a:solidFill>
              <a:latin typeface="Verdana" pitchFamily="34" charset="0"/>
            </a:endParaRPr>
          </a:p>
        </p:txBody>
      </p:sp>
    </p:spTree>
    <p:extLst>
      <p:ext uri="{BB962C8B-B14F-4D97-AF65-F5344CB8AC3E}">
        <p14:creationId xmlns:p14="http://schemas.microsoft.com/office/powerpoint/2010/main" val="220170692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Apple</a:t>
            </a:r>
            <a:r>
              <a:rPr lang="zh-CN" altLang="en-US" smtClean="0">
                <a:latin typeface="Arial" pitchFamily="34" charset="0"/>
                <a:ea typeface="MS PGothic" pitchFamily="34" charset="-128"/>
                <a:cs typeface="Arial" pitchFamily="34" charset="0"/>
              </a:rPr>
              <a:t>系统</a:t>
            </a:r>
            <a:r>
              <a:rPr altLang="zh-CN" smtClean="0">
                <a:latin typeface="Arial" pitchFamily="34" charset="0"/>
                <a:ea typeface="MS PGothic" pitchFamily="34" charset="-128"/>
                <a:cs typeface="Arial" pitchFamily="34" charset="0"/>
              </a:rPr>
              <a:t>APP</a:t>
            </a:r>
            <a:r>
              <a:rPr lang="zh-CN" altLang="en-US" smtClean="0">
                <a:latin typeface="Arial" pitchFamily="34" charset="0"/>
                <a:ea typeface="MS PGothic" pitchFamily="34" charset="-128"/>
                <a:cs typeface="Arial" pitchFamily="34" charset="0"/>
              </a:rPr>
              <a:t>访问流程</a:t>
            </a:r>
            <a:endParaRPr smtClean="0">
              <a:latin typeface="Arial" pitchFamily="34" charset="0"/>
              <a:ea typeface="MS PGothic" pitchFamily="34" charset="-128"/>
              <a:cs typeface="Arial" pitchFamily="34" charset="0"/>
            </a:endParaRPr>
          </a:p>
        </p:txBody>
      </p:sp>
      <p:sp>
        <p:nvSpPr>
          <p:cNvPr id="5" name="内容占位符 4"/>
          <p:cNvSpPr>
            <a:spLocks noGrp="1"/>
          </p:cNvSpPr>
          <p:nvPr>
            <p:ph idx="1"/>
          </p:nvPr>
        </p:nvSpPr>
        <p:spPr/>
        <p:txBody>
          <a:bodyPr/>
          <a:lstStyle/>
          <a:p>
            <a:endParaRPr lang="zh-CN" altLang="en-US"/>
          </a:p>
        </p:txBody>
      </p:sp>
      <p:pic>
        <p:nvPicPr>
          <p:cNvPr id="31747"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990600"/>
            <a:ext cx="756443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685800" y="5791200"/>
            <a:ext cx="7924800" cy="400050"/>
          </a:xfrm>
          <a:prstGeom prst="rect">
            <a:avLst/>
          </a:prstGeom>
          <a:noFill/>
          <a:effectLst>
            <a:outerShdw blurRad="50800" dist="38100" dir="2700000">
              <a:schemeClr val="bg1">
                <a:alpha val="43000"/>
              </a:schemeClr>
            </a:outerShdw>
          </a:effec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sz="2000" b="1">
                <a:solidFill>
                  <a:srgbClr val="000000"/>
                </a:solidFill>
                <a:latin typeface="Verdana" pitchFamily="34" charset="0"/>
              </a:rPr>
              <a:t>第一步：在</a:t>
            </a:r>
            <a:r>
              <a:rPr lang="en-US" altLang="zh-CN" sz="2000" b="1">
                <a:solidFill>
                  <a:srgbClr val="000000"/>
                </a:solidFill>
                <a:latin typeface="Verdana" pitchFamily="34" charset="0"/>
              </a:rPr>
              <a:t>APP store</a:t>
            </a:r>
            <a:r>
              <a:rPr lang="zh-CN" altLang="en-US" sz="2000" b="1">
                <a:solidFill>
                  <a:srgbClr val="000000"/>
                </a:solidFill>
                <a:latin typeface="Verdana" pitchFamily="34" charset="0"/>
              </a:rPr>
              <a:t>上轻松可以搜索到“网上新街口”，下载免费</a:t>
            </a:r>
            <a:endParaRPr lang="en-US" sz="2000" b="1">
              <a:solidFill>
                <a:srgbClr val="000000"/>
              </a:solidFill>
              <a:latin typeface="Verdana" pitchFamily="34" charset="0"/>
            </a:endParaRPr>
          </a:p>
        </p:txBody>
      </p:sp>
    </p:spTree>
    <p:extLst>
      <p:ext uri="{BB962C8B-B14F-4D97-AF65-F5344CB8AC3E}">
        <p14:creationId xmlns:p14="http://schemas.microsoft.com/office/powerpoint/2010/main" val="271222045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Apple</a:t>
            </a:r>
            <a:r>
              <a:rPr lang="zh-CN" altLang="en-US" smtClean="0">
                <a:latin typeface="Arial" pitchFamily="34" charset="0"/>
                <a:ea typeface="MS PGothic" pitchFamily="34" charset="-128"/>
                <a:cs typeface="Arial" pitchFamily="34" charset="0"/>
              </a:rPr>
              <a:t>系统</a:t>
            </a:r>
            <a:r>
              <a:rPr altLang="zh-CN" smtClean="0">
                <a:latin typeface="Arial" pitchFamily="34" charset="0"/>
                <a:ea typeface="MS PGothic" pitchFamily="34" charset="-128"/>
                <a:cs typeface="Arial" pitchFamily="34" charset="0"/>
              </a:rPr>
              <a:t>APP</a:t>
            </a:r>
            <a:r>
              <a:rPr lang="zh-CN" altLang="en-US" smtClean="0">
                <a:latin typeface="Arial" pitchFamily="34" charset="0"/>
                <a:ea typeface="MS PGothic" pitchFamily="34" charset="-128"/>
                <a:cs typeface="Arial" pitchFamily="34" charset="0"/>
              </a:rPr>
              <a:t>访问流程</a:t>
            </a:r>
            <a:endParaRPr smtClean="0">
              <a:latin typeface="Arial" pitchFamily="34" charset="0"/>
              <a:ea typeface="MS PGothic" pitchFamily="34" charset="-128"/>
              <a:cs typeface="Arial" pitchFamily="34" charset="0"/>
            </a:endParaRPr>
          </a:p>
        </p:txBody>
      </p:sp>
      <p:sp>
        <p:nvSpPr>
          <p:cNvPr id="6" name="内容占位符 5"/>
          <p:cNvSpPr>
            <a:spLocks noGrp="1"/>
          </p:cNvSpPr>
          <p:nvPr>
            <p:ph idx="1"/>
          </p:nvPr>
        </p:nvSpPr>
        <p:spPr/>
        <p:txBody>
          <a:bodyPr/>
          <a:lstStyle/>
          <a:p>
            <a:endParaRPr lang="zh-CN" altLang="en-US"/>
          </a:p>
        </p:txBody>
      </p:sp>
      <p:pic>
        <p:nvPicPr>
          <p:cNvPr id="32771"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990600"/>
            <a:ext cx="7162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914400" y="5775325"/>
            <a:ext cx="7315200" cy="400050"/>
          </a:xfrm>
          <a:prstGeom prst="rect">
            <a:avLst/>
          </a:prstGeom>
          <a:noFill/>
          <a:effectLst>
            <a:outerShdw blurRad="50800" dist="38100" dir="2700000">
              <a:schemeClr val="bg1">
                <a:alpha val="43000"/>
              </a:schemeClr>
            </a:outerShdw>
          </a:effec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sz="2000" b="1">
                <a:solidFill>
                  <a:srgbClr val="000000"/>
                </a:solidFill>
                <a:latin typeface="Verdana" pitchFamily="34" charset="0"/>
              </a:rPr>
              <a:t>您也可以通过官方网站，点击链接后，直接下载</a:t>
            </a:r>
            <a:r>
              <a:rPr lang="en-US" altLang="zh-CN" sz="2000" b="1">
                <a:solidFill>
                  <a:srgbClr val="000000"/>
                </a:solidFill>
                <a:latin typeface="Verdana" pitchFamily="34" charset="0"/>
              </a:rPr>
              <a:t>APP</a:t>
            </a:r>
            <a:endParaRPr lang="en-US" sz="2000" b="1">
              <a:solidFill>
                <a:srgbClr val="000000"/>
              </a:solidFill>
              <a:latin typeface="Verdana" pitchFamily="34" charset="0"/>
            </a:endParaRPr>
          </a:p>
        </p:txBody>
      </p:sp>
    </p:spTree>
    <p:extLst>
      <p:ext uri="{BB962C8B-B14F-4D97-AF65-F5344CB8AC3E}">
        <p14:creationId xmlns:p14="http://schemas.microsoft.com/office/powerpoint/2010/main" val="75635405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2060"/>
                </a:solidFill>
              </a:rPr>
              <a:t>具体来讲，电子商城主要通过以下</a:t>
            </a:r>
            <a:r>
              <a:rPr lang="en-US" altLang="zh-CN" dirty="0" smtClean="0">
                <a:solidFill>
                  <a:srgbClr val="002060"/>
                </a:solidFill>
              </a:rPr>
              <a:t>7</a:t>
            </a:r>
            <a:r>
              <a:rPr lang="zh-CN" altLang="en-US" dirty="0" smtClean="0">
                <a:solidFill>
                  <a:srgbClr val="002060"/>
                </a:solidFill>
              </a:rPr>
              <a:t>个方面提升商场的核心能力</a:t>
            </a:r>
            <a:endParaRPr lang="zh-CN" altLang="en-US" b="1" dirty="0">
              <a:solidFill>
                <a:srgbClr val="002060"/>
              </a:solidFill>
            </a:endParaRPr>
          </a:p>
        </p:txBody>
      </p:sp>
      <p:sp>
        <p:nvSpPr>
          <p:cNvPr id="3" name="灯片编号占位符 2"/>
          <p:cNvSpPr>
            <a:spLocks noGrp="1"/>
          </p:cNvSpPr>
          <p:nvPr>
            <p:ph type="sldNum" sz="quarter" idx="12"/>
          </p:nvPr>
        </p:nvSpPr>
        <p:spPr/>
        <p:txBody>
          <a:bodyPr/>
          <a:lstStyle/>
          <a:p>
            <a:fld id="{22DC4B2A-65AC-4223-A175-F70F8DEDA0BC}" type="slidenum">
              <a:rPr lang="zh-CN" altLang="en-US" smtClean="0"/>
              <a:pPr/>
              <a:t>5</a:t>
            </a:fld>
            <a:endParaRPr lang="zh-CN" altLang="en-US"/>
          </a:p>
        </p:txBody>
      </p:sp>
      <p:sp>
        <p:nvSpPr>
          <p:cNvPr id="2071"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Group 1"/>
          <p:cNvGrpSpPr>
            <a:grpSpLocks/>
          </p:cNvGrpSpPr>
          <p:nvPr/>
        </p:nvGrpSpPr>
        <p:grpSpPr bwMode="auto">
          <a:xfrm>
            <a:off x="611560" y="1152217"/>
            <a:ext cx="8162925" cy="6165215"/>
            <a:chOff x="-210" y="4871"/>
            <a:chExt cx="12855" cy="9709"/>
          </a:xfrm>
        </p:grpSpPr>
        <p:sp>
          <p:nvSpPr>
            <p:cNvPr id="2070" name="Oval 22"/>
            <p:cNvSpPr>
              <a:spLocks noChangeArrowheads="1"/>
            </p:cNvSpPr>
            <p:nvPr/>
          </p:nvSpPr>
          <p:spPr bwMode="auto">
            <a:xfrm>
              <a:off x="3735" y="7410"/>
              <a:ext cx="5130" cy="406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9" name="AutoShape 21"/>
            <p:cNvSpPr>
              <a:spLocks noChangeArrowheads="1"/>
            </p:cNvSpPr>
            <p:nvPr/>
          </p:nvSpPr>
          <p:spPr bwMode="auto">
            <a:xfrm>
              <a:off x="5310" y="6945"/>
              <a:ext cx="1845" cy="46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精细化营销体系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8" name="AutoShape 20"/>
            <p:cNvSpPr>
              <a:spLocks noChangeArrowheads="1"/>
            </p:cNvSpPr>
            <p:nvPr/>
          </p:nvSpPr>
          <p:spPr bwMode="auto">
            <a:xfrm>
              <a:off x="6750" y="8100"/>
              <a:ext cx="1440" cy="5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联营开放体系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7" name="AutoShape 19"/>
            <p:cNvSpPr>
              <a:spLocks noChangeArrowheads="1"/>
            </p:cNvSpPr>
            <p:nvPr/>
          </p:nvSpPr>
          <p:spPr bwMode="auto">
            <a:xfrm>
              <a:off x="4515" y="8100"/>
              <a:ext cx="1575" cy="54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自营采销体系</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66" name="AutoShape 18"/>
            <p:cNvSpPr>
              <a:spLocks noChangeArrowheads="1"/>
            </p:cNvSpPr>
            <p:nvPr/>
          </p:nvSpPr>
          <p:spPr bwMode="auto">
            <a:xfrm>
              <a:off x="8625" y="8115"/>
              <a:ext cx="1485" cy="6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移动应用体系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5" name="AutoShape 17"/>
            <p:cNvSpPr>
              <a:spLocks noChangeArrowheads="1"/>
            </p:cNvSpPr>
            <p:nvPr/>
          </p:nvSpPr>
          <p:spPr bwMode="auto">
            <a:xfrm>
              <a:off x="2400" y="8055"/>
              <a:ext cx="1500" cy="58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积分兑换体系</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64" name="AutoShape 16"/>
            <p:cNvSpPr>
              <a:spLocks noChangeArrowheads="1"/>
            </p:cNvSpPr>
            <p:nvPr/>
          </p:nvSpPr>
          <p:spPr bwMode="auto">
            <a:xfrm>
              <a:off x="8745" y="10035"/>
              <a:ext cx="1455" cy="555"/>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在线服务体系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3" name="AutoShape 15"/>
            <p:cNvSpPr>
              <a:spLocks noChangeArrowheads="1"/>
            </p:cNvSpPr>
            <p:nvPr/>
          </p:nvSpPr>
          <p:spPr bwMode="auto">
            <a:xfrm>
              <a:off x="2775" y="9870"/>
              <a:ext cx="1035" cy="957"/>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支付体系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2" name="AutoShape 14"/>
            <p:cNvSpPr>
              <a:spLocks noChangeArrowheads="1"/>
            </p:cNvSpPr>
            <p:nvPr/>
          </p:nvSpPr>
          <p:spPr bwMode="auto">
            <a:xfrm>
              <a:off x="3975" y="11325"/>
              <a:ext cx="1350" cy="5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物流体系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61" name="AutoShape 13"/>
            <p:cNvSpPr>
              <a:spLocks noChangeShapeType="1"/>
            </p:cNvSpPr>
            <p:nvPr/>
          </p:nvSpPr>
          <p:spPr bwMode="auto">
            <a:xfrm>
              <a:off x="6090" y="8355"/>
              <a:ext cx="660" cy="1"/>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a:p>
          </p:txBody>
        </p:sp>
        <p:sp>
          <p:nvSpPr>
            <p:cNvPr id="2060" name="Text Box 12"/>
            <p:cNvSpPr txBox="1">
              <a:spLocks noChangeArrowheads="1"/>
            </p:cNvSpPr>
            <p:nvPr/>
          </p:nvSpPr>
          <p:spPr bwMode="auto">
            <a:xfrm>
              <a:off x="5310" y="10290"/>
              <a:ext cx="2115" cy="53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1"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电子商务运营体系</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9" name="Text Box 11"/>
            <p:cNvSpPr txBox="1">
              <a:spLocks noChangeArrowheads="1"/>
            </p:cNvSpPr>
            <p:nvPr/>
          </p:nvSpPr>
          <p:spPr bwMode="auto">
            <a:xfrm>
              <a:off x="4365" y="8640"/>
              <a:ext cx="1725" cy="123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品类规划</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供应商管理</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定价管理</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8" name="Text Box 10"/>
            <p:cNvSpPr txBox="1">
              <a:spLocks noChangeArrowheads="1"/>
            </p:cNvSpPr>
            <p:nvPr/>
          </p:nvSpPr>
          <p:spPr bwMode="auto">
            <a:xfrm>
              <a:off x="6690" y="8640"/>
              <a:ext cx="1575" cy="139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招商体系</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活动体系</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服务体系</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定价管理</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7" name="Text Box 9"/>
            <p:cNvSpPr txBox="1">
              <a:spLocks noChangeArrowheads="1"/>
            </p:cNvSpPr>
            <p:nvPr/>
          </p:nvSpPr>
          <p:spPr bwMode="auto">
            <a:xfrm>
              <a:off x="5160" y="4871"/>
              <a:ext cx="2445" cy="204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会员一体化</a:t>
              </a:r>
              <a:endParaRPr kumimoji="0" lang="zh-CN"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交叉营销</a:t>
              </a:r>
              <a:endParaRPr kumimoji="0" lang="zh-CN"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会员数据体系</a:t>
              </a:r>
              <a:endParaRPr kumimoji="0" lang="zh-CN"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现有资源的营销融合（</a:t>
              </a: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DM</a:t>
              </a:r>
              <a:r>
                <a:rPr kumimoji="0" lang="zh-CN" altLang="en-US"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、储值卡、广告）</a:t>
              </a:r>
              <a:endParaRPr kumimoji="0" lang="zh-CN" altLang="en-US"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短信和</a:t>
              </a:r>
              <a:r>
                <a:rPr kumimoji="0" lang="en-US" altLang="zh-CN"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EDM</a:t>
              </a:r>
              <a:r>
                <a:rPr kumimoji="0" lang="zh-CN" altLang="en-US"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体系</a:t>
              </a:r>
              <a:endParaRPr kumimoji="0" lang="zh-CN" altLang="en-US"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微博和微信的互动营销</a:t>
              </a:r>
              <a:endParaRPr kumimoji="0" lang="zh-CN" altLang="en-US" sz="9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9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站内互动</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56" name="AutoShape 8"/>
            <p:cNvSpPr>
              <a:spLocks noChangeArrowheads="1"/>
            </p:cNvSpPr>
            <p:nvPr/>
          </p:nvSpPr>
          <p:spPr bwMode="auto">
            <a:xfrm>
              <a:off x="7275" y="11325"/>
              <a:ext cx="1350" cy="5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0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栏目设计</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5" name="Text Box 7"/>
            <p:cNvSpPr txBox="1">
              <a:spLocks noChangeArrowheads="1"/>
            </p:cNvSpPr>
            <p:nvPr/>
          </p:nvSpPr>
          <p:spPr bwMode="auto">
            <a:xfrm>
              <a:off x="-210" y="7110"/>
              <a:ext cx="2610" cy="24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积分规则</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线下积分的融合</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积分兑换模式</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线上购买积分原则</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礼品原则</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4" name="Text Box 6"/>
            <p:cNvSpPr txBox="1">
              <a:spLocks noChangeArrowheads="1"/>
            </p:cNvSpPr>
            <p:nvPr/>
          </p:nvSpPr>
          <p:spPr bwMode="auto">
            <a:xfrm>
              <a:off x="10110" y="7275"/>
              <a:ext cx="2445" cy="202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移动应用的作用</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移动应用功能</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移动应用模式</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模块设计</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3" name="Text Box 5"/>
            <p:cNvSpPr txBox="1">
              <a:spLocks noChangeArrowheads="1"/>
            </p:cNvSpPr>
            <p:nvPr/>
          </p:nvSpPr>
          <p:spPr bwMode="auto">
            <a:xfrm>
              <a:off x="10200" y="9810"/>
              <a:ext cx="2445" cy="202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创新的体验</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在线销售的短板</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在线服务的功能</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在线服务模式</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2" name="Text Box 4"/>
            <p:cNvSpPr txBox="1">
              <a:spLocks noChangeArrowheads="1"/>
            </p:cNvSpPr>
            <p:nvPr/>
          </p:nvSpPr>
          <p:spPr bwMode="auto">
            <a:xfrm>
              <a:off x="30" y="9600"/>
              <a:ext cx="2610" cy="24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储值卡对在线支付的价值</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储值卡销售和礼品模式</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门店提货和收款模式</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远程支付模式</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1" name="Text Box 3"/>
            <p:cNvSpPr txBox="1">
              <a:spLocks noChangeArrowheads="1"/>
            </p:cNvSpPr>
            <p:nvPr/>
          </p:nvSpPr>
          <p:spPr bwMode="auto">
            <a:xfrm>
              <a:off x="3180" y="11835"/>
              <a:ext cx="2745" cy="202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自建物流体系的原则和作用</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统一定点打单及打包服务体系</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逆向物流的处理</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0" name="Text Box 2"/>
            <p:cNvSpPr txBox="1">
              <a:spLocks noChangeArrowheads="1"/>
            </p:cNvSpPr>
            <p:nvPr/>
          </p:nvSpPr>
          <p:spPr bwMode="auto">
            <a:xfrm>
              <a:off x="6615" y="12000"/>
              <a:ext cx="2745" cy="25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目前百货电商遇到的问题</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栏目设计的原则</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栏目设计门类</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限时抢购（闪拍）</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特价商品</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新品上市</a:t>
              </a:r>
              <a:endParaRPr kumimoji="0" lang="zh-CN" sz="9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sz="900" b="0" i="0" u="none" strike="noStrike" cap="none" normalizeH="0" baseline="0" smtClean="0">
                  <a:ln>
                    <a:noFill/>
                  </a:ln>
                  <a:solidFill>
                    <a:schemeClr val="tx1"/>
                  </a:solidFill>
                  <a:effectLst/>
                  <a:latin typeface="Calibri" pitchFamily="34" charset="0"/>
                  <a:ea typeface="宋体" pitchFamily="2" charset="-122"/>
                  <a:cs typeface="Times New Roman" pitchFamily="18" charset="0"/>
                </a:rPr>
                <a:t>积分兑换</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Apple</a:t>
            </a:r>
            <a:r>
              <a:rPr lang="zh-CN" altLang="en-US" smtClean="0">
                <a:latin typeface="Arial" pitchFamily="34" charset="0"/>
                <a:ea typeface="MS PGothic" pitchFamily="34" charset="-128"/>
                <a:cs typeface="Arial" pitchFamily="34" charset="0"/>
              </a:rPr>
              <a:t>系统</a:t>
            </a:r>
            <a:r>
              <a:rPr altLang="zh-CN" smtClean="0">
                <a:latin typeface="Arial" pitchFamily="34" charset="0"/>
                <a:ea typeface="MS PGothic" pitchFamily="34" charset="-128"/>
                <a:cs typeface="Arial" pitchFamily="34" charset="0"/>
              </a:rPr>
              <a:t>APP</a:t>
            </a:r>
            <a:r>
              <a:rPr lang="zh-CN" altLang="en-US" smtClean="0">
                <a:latin typeface="Arial" pitchFamily="34" charset="0"/>
                <a:ea typeface="MS PGothic" pitchFamily="34" charset="-128"/>
                <a:cs typeface="Arial" pitchFamily="34" charset="0"/>
              </a:rPr>
              <a:t>访问流程</a:t>
            </a:r>
            <a:endParaRPr smtClean="0">
              <a:latin typeface="Arial" pitchFamily="34" charset="0"/>
              <a:ea typeface="MS PGothic" pitchFamily="34" charset="-128"/>
              <a:cs typeface="Arial" pitchFamily="34" charset="0"/>
            </a:endParaRPr>
          </a:p>
        </p:txBody>
      </p:sp>
      <p:sp>
        <p:nvSpPr>
          <p:cNvPr id="8" name="内容占位符 7"/>
          <p:cNvSpPr>
            <a:spLocks noGrp="1"/>
          </p:cNvSpPr>
          <p:nvPr>
            <p:ph idx="1"/>
          </p:nvPr>
        </p:nvSpPr>
        <p:spPr/>
        <p:txBody>
          <a:bodyPr/>
          <a:lstStyle/>
          <a:p>
            <a:endParaRPr lang="zh-CN" alt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363663"/>
            <a:ext cx="2895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371600"/>
            <a:ext cx="2895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1371600"/>
            <a:ext cx="289560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9300" y="1395413"/>
            <a:ext cx="2878138"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7588" y="1395413"/>
            <a:ext cx="2871787"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320600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Android</a:t>
            </a:r>
            <a:r>
              <a:rPr lang="zh-CN" altLang="en-US" smtClean="0">
                <a:latin typeface="Arial" pitchFamily="34" charset="0"/>
                <a:ea typeface="MS PGothic" pitchFamily="34" charset="-128"/>
                <a:cs typeface="Arial" pitchFamily="34" charset="0"/>
              </a:rPr>
              <a:t>系统</a:t>
            </a:r>
            <a:r>
              <a:rPr altLang="zh-CN" smtClean="0">
                <a:latin typeface="Arial" pitchFamily="34" charset="0"/>
                <a:ea typeface="MS PGothic" pitchFamily="34" charset="-128"/>
                <a:cs typeface="Arial" pitchFamily="34" charset="0"/>
              </a:rPr>
              <a:t>APP</a:t>
            </a:r>
            <a:r>
              <a:rPr lang="zh-CN" altLang="en-US" smtClean="0">
                <a:latin typeface="Arial" pitchFamily="34" charset="0"/>
                <a:ea typeface="MS PGothic" pitchFamily="34" charset="-128"/>
                <a:cs typeface="Arial" pitchFamily="34" charset="0"/>
              </a:rPr>
              <a:t>访问流程</a:t>
            </a:r>
            <a:endParaRPr smtClean="0">
              <a:latin typeface="Arial" pitchFamily="34" charset="0"/>
              <a:ea typeface="MS PGothic" pitchFamily="34" charset="-128"/>
              <a:cs typeface="Arial" pitchFamily="34" charset="0"/>
            </a:endParaRPr>
          </a:p>
        </p:txBody>
      </p:sp>
      <p:sp>
        <p:nvSpPr>
          <p:cNvPr id="5" name="内容占位符 4"/>
          <p:cNvSpPr>
            <a:spLocks noGrp="1"/>
          </p:cNvSpPr>
          <p:nvPr>
            <p:ph idx="1"/>
          </p:nvPr>
        </p:nvSpPr>
        <p:spPr/>
        <p:txBody>
          <a:bodyPr/>
          <a:lstStyle/>
          <a:p>
            <a:endParaRPr lang="zh-CN" altLang="en-US"/>
          </a:p>
        </p:txBody>
      </p:sp>
      <p:pic>
        <p:nvPicPr>
          <p:cNvPr id="34819"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914400"/>
            <a:ext cx="6662738"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185863" y="5775325"/>
            <a:ext cx="7315200" cy="400050"/>
          </a:xfrm>
          <a:prstGeom prst="rect">
            <a:avLst/>
          </a:prstGeom>
          <a:noFill/>
          <a:effectLst>
            <a:outerShdw blurRad="50800" dist="38100" dir="2700000">
              <a:schemeClr val="bg1">
                <a:alpha val="43000"/>
              </a:schemeClr>
            </a:outerShdw>
          </a:effec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sz="2000" b="1">
                <a:solidFill>
                  <a:srgbClr val="000000"/>
                </a:solidFill>
                <a:latin typeface="Verdana" pitchFamily="34" charset="0"/>
              </a:rPr>
              <a:t>您可以通过官方网站，点击链接后，直接下载</a:t>
            </a:r>
            <a:r>
              <a:rPr lang="en-US" altLang="zh-CN" sz="2000" b="1">
                <a:solidFill>
                  <a:srgbClr val="000000"/>
                </a:solidFill>
                <a:latin typeface="Verdana" pitchFamily="34" charset="0"/>
              </a:rPr>
              <a:t>APP</a:t>
            </a:r>
            <a:endParaRPr lang="en-US" sz="2000" b="1">
              <a:solidFill>
                <a:srgbClr val="000000"/>
              </a:solidFill>
              <a:latin typeface="Verdana" pitchFamily="34" charset="0"/>
            </a:endParaRPr>
          </a:p>
        </p:txBody>
      </p:sp>
    </p:spTree>
    <p:extLst>
      <p:ext uri="{BB962C8B-B14F-4D97-AF65-F5344CB8AC3E}">
        <p14:creationId xmlns:p14="http://schemas.microsoft.com/office/powerpoint/2010/main" val="82689878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Android</a:t>
            </a:r>
            <a:r>
              <a:rPr lang="zh-CN" altLang="en-US" smtClean="0">
                <a:latin typeface="Arial" pitchFamily="34" charset="0"/>
                <a:ea typeface="MS PGothic" pitchFamily="34" charset="-128"/>
                <a:cs typeface="Arial" pitchFamily="34" charset="0"/>
              </a:rPr>
              <a:t>系统浏览器访问流程</a:t>
            </a:r>
            <a:endParaRPr smtClean="0">
              <a:latin typeface="Arial" pitchFamily="34" charset="0"/>
              <a:ea typeface="MS PGothic" pitchFamily="34" charset="-128"/>
              <a:cs typeface="Arial" pitchFamily="34" charset="0"/>
            </a:endParaRPr>
          </a:p>
        </p:txBody>
      </p:sp>
      <p:sp>
        <p:nvSpPr>
          <p:cNvPr id="10" name="内容占位符 9"/>
          <p:cNvSpPr>
            <a:spLocks noGrp="1"/>
          </p:cNvSpPr>
          <p:nvPr>
            <p:ph idx="1"/>
          </p:nvPr>
        </p:nvSpPr>
        <p:spPr/>
        <p:txBody>
          <a:bodyPr/>
          <a:lstStyle/>
          <a:p>
            <a:endParaRPr lang="zh-CN" altLang="en-US"/>
          </a:p>
        </p:txBody>
      </p:sp>
      <p:pic>
        <p:nvPicPr>
          <p:cNvPr id="35843" name="Picture 3"/>
          <p:cNvPicPr>
            <a:picLocks noChangeAspect="1"/>
          </p:cNvPicPr>
          <p:nvPr/>
        </p:nvPicPr>
        <p:blipFill>
          <a:blip r:embed="rId2">
            <a:extLst>
              <a:ext uri="{28A0092B-C50C-407E-A947-70E740481C1C}">
                <a14:useLocalDpi xmlns:a14="http://schemas.microsoft.com/office/drawing/2010/main" val="0"/>
              </a:ext>
            </a:extLst>
          </a:blip>
          <a:srcRect b="18889"/>
          <a:stretch>
            <a:fillRect/>
          </a:stretch>
        </p:blipFill>
        <p:spPr bwMode="auto">
          <a:xfrm>
            <a:off x="457200" y="1411288"/>
            <a:ext cx="2614613"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p:cNvPicPr>
            <a:picLocks noChangeAspect="1"/>
          </p:cNvPicPr>
          <p:nvPr/>
        </p:nvPicPr>
        <p:blipFill>
          <a:blip r:embed="rId3">
            <a:extLst>
              <a:ext uri="{28A0092B-C50C-407E-A947-70E740481C1C}">
                <a14:useLocalDpi xmlns:a14="http://schemas.microsoft.com/office/drawing/2010/main" val="0"/>
              </a:ext>
            </a:extLst>
          </a:blip>
          <a:srcRect b="20198"/>
          <a:stretch>
            <a:fillRect/>
          </a:stretch>
        </p:blipFill>
        <p:spPr bwMode="auto">
          <a:xfrm>
            <a:off x="3352800" y="1411288"/>
            <a:ext cx="2763838"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5"/>
          <p:cNvPicPr>
            <a:picLocks noChangeAspect="1"/>
          </p:cNvPicPr>
          <p:nvPr/>
        </p:nvPicPr>
        <p:blipFill>
          <a:blip r:embed="rId4">
            <a:extLst>
              <a:ext uri="{28A0092B-C50C-407E-A947-70E740481C1C}">
                <a14:useLocalDpi xmlns:a14="http://schemas.microsoft.com/office/drawing/2010/main" val="0"/>
              </a:ext>
            </a:extLst>
          </a:blip>
          <a:srcRect b="15663"/>
          <a:stretch>
            <a:fillRect/>
          </a:stretch>
        </p:blipFill>
        <p:spPr bwMode="auto">
          <a:xfrm>
            <a:off x="6324600" y="1411288"/>
            <a:ext cx="2667000"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914400" y="5253038"/>
            <a:ext cx="1112838" cy="461962"/>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第一步</a:t>
            </a:r>
            <a:endParaRPr lang="en-US" b="1">
              <a:solidFill>
                <a:srgbClr val="000000"/>
              </a:solidFill>
              <a:latin typeface="Verdana" pitchFamily="34" charset="0"/>
            </a:endParaRPr>
          </a:p>
        </p:txBody>
      </p:sp>
      <p:sp>
        <p:nvSpPr>
          <p:cNvPr id="8" name="TextBox 7"/>
          <p:cNvSpPr txBox="1"/>
          <p:nvPr/>
        </p:nvSpPr>
        <p:spPr>
          <a:xfrm>
            <a:off x="3962400" y="5253038"/>
            <a:ext cx="1112838" cy="461962"/>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第二步</a:t>
            </a:r>
            <a:endParaRPr lang="en-US" b="1">
              <a:solidFill>
                <a:srgbClr val="000000"/>
              </a:solidFill>
              <a:latin typeface="Verdana" pitchFamily="34" charset="0"/>
            </a:endParaRPr>
          </a:p>
        </p:txBody>
      </p:sp>
      <p:sp>
        <p:nvSpPr>
          <p:cNvPr id="9" name="TextBox 8"/>
          <p:cNvSpPr txBox="1"/>
          <p:nvPr/>
        </p:nvSpPr>
        <p:spPr>
          <a:xfrm>
            <a:off x="7054850" y="5181600"/>
            <a:ext cx="1111250" cy="461963"/>
          </a:xfrm>
          <a:prstGeom prst="rect">
            <a:avLst/>
          </a:prstGeom>
          <a:noFill/>
          <a:effectLst>
            <a:outerShdw blurRad="50800" dist="38100" dir="2700000">
              <a:schemeClr val="bg1">
                <a:alpha val="43000"/>
              </a:schemeClr>
            </a:outerShdw>
          </a:effec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zh-CN" altLang="en-US" b="1">
                <a:solidFill>
                  <a:srgbClr val="000000"/>
                </a:solidFill>
                <a:latin typeface="Verdana" pitchFamily="34" charset="0"/>
              </a:rPr>
              <a:t>第三步</a:t>
            </a:r>
            <a:endParaRPr lang="en-US" b="1">
              <a:solidFill>
                <a:srgbClr val="000000"/>
              </a:solidFill>
              <a:latin typeface="Verdana" pitchFamily="34" charset="0"/>
            </a:endParaRPr>
          </a:p>
        </p:txBody>
      </p:sp>
    </p:spTree>
    <p:extLst>
      <p:ext uri="{BB962C8B-B14F-4D97-AF65-F5344CB8AC3E}">
        <p14:creationId xmlns:p14="http://schemas.microsoft.com/office/powerpoint/2010/main" val="233538608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ln/>
        </p:spPr>
        <p:txBody>
          <a:bodyPr/>
          <a:lstStyle/>
          <a:p>
            <a:r>
              <a:rPr altLang="zh-CN" smtClean="0">
                <a:latin typeface="Arial" pitchFamily="34" charset="0"/>
                <a:ea typeface="MS PGothic" pitchFamily="34" charset="-128"/>
                <a:cs typeface="Arial" pitchFamily="34" charset="0"/>
              </a:rPr>
              <a:t>Android</a:t>
            </a:r>
            <a:r>
              <a:rPr lang="zh-CN" altLang="en-US" smtClean="0">
                <a:latin typeface="Arial" pitchFamily="34" charset="0"/>
                <a:ea typeface="MS PGothic" pitchFamily="34" charset="-128"/>
                <a:cs typeface="Arial" pitchFamily="34" charset="0"/>
              </a:rPr>
              <a:t>系统</a:t>
            </a:r>
            <a:r>
              <a:rPr altLang="zh-CN" smtClean="0">
                <a:latin typeface="Arial" pitchFamily="34" charset="0"/>
                <a:ea typeface="MS PGothic" pitchFamily="34" charset="-128"/>
                <a:cs typeface="Arial" pitchFamily="34" charset="0"/>
              </a:rPr>
              <a:t>APP</a:t>
            </a:r>
            <a:r>
              <a:rPr lang="zh-CN" altLang="en-US" smtClean="0">
                <a:latin typeface="Arial" pitchFamily="34" charset="0"/>
                <a:ea typeface="MS PGothic" pitchFamily="34" charset="-128"/>
                <a:cs typeface="Arial" pitchFamily="34" charset="0"/>
              </a:rPr>
              <a:t>访问流程</a:t>
            </a:r>
            <a:endParaRPr smtClean="0">
              <a:latin typeface="Arial" pitchFamily="34" charset="0"/>
              <a:ea typeface="MS PGothic" pitchFamily="34" charset="-128"/>
              <a:cs typeface="Arial" pitchFamily="34" charset="0"/>
            </a:endParaRPr>
          </a:p>
        </p:txBody>
      </p:sp>
      <p:sp>
        <p:nvSpPr>
          <p:cNvPr id="8" name="内容占位符 7"/>
          <p:cNvSpPr>
            <a:spLocks noGrp="1"/>
          </p:cNvSpPr>
          <p:nvPr>
            <p:ph idx="1"/>
          </p:nvPr>
        </p:nvSpPr>
        <p:spPr/>
        <p:txBody>
          <a:bodyPr/>
          <a:lstStyle/>
          <a:p>
            <a:endParaRPr lang="zh-CN" alt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2743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990600"/>
            <a:ext cx="272415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98775" y="992188"/>
            <a:ext cx="2740025"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990600"/>
            <a:ext cx="2743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990600"/>
            <a:ext cx="2895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50590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华侨城欢乐谷</a:t>
            </a:r>
            <a:endParaRPr lang="en-US" dirty="0"/>
          </a:p>
        </p:txBody>
      </p:sp>
      <p:sp>
        <p:nvSpPr>
          <p:cNvPr id="7" name="内容占位符 6"/>
          <p:cNvSpPr>
            <a:spLocks noGrp="1"/>
          </p:cNvSpPr>
          <p:nvPr>
            <p:ph idx="1"/>
          </p:nvPr>
        </p:nvSpPr>
        <p:spPr/>
        <p:txBody>
          <a:bodyPr/>
          <a:lstStyle/>
          <a:p>
            <a:endParaRPr lang="zh-CN" altLang="en-US"/>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9" y="2458242"/>
            <a:ext cx="4444670" cy="277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213" y="2870931"/>
            <a:ext cx="4256087" cy="282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00" y="3390898"/>
            <a:ext cx="4365313" cy="287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98778" y="1033153"/>
            <a:ext cx="7528956" cy="1273875"/>
          </a:xfrm>
          <a:prstGeom prst="rect">
            <a:avLst/>
          </a:prstGeom>
          <a:noFill/>
        </p:spPr>
        <p:txBody>
          <a:bodyPr wrap="square" rtlCol="0">
            <a:spAutoFit/>
          </a:bodyPr>
          <a:lstStyle/>
          <a:p>
            <a:pPr>
              <a:lnSpc>
                <a:spcPct val="150000"/>
              </a:lnSpc>
            </a:pPr>
            <a:r>
              <a:rPr lang="en-US" sz="1800" dirty="0" smtClean="0">
                <a:latin typeface="宋体" pitchFamily="2" charset="-122"/>
                <a:ea typeface="宋体" pitchFamily="2" charset="-122"/>
              </a:rPr>
              <a:t>“</a:t>
            </a:r>
            <a:r>
              <a:rPr lang="zh-CN" altLang="en-US" sz="1800" dirty="0">
                <a:latin typeface="宋体" pitchFamily="2" charset="-122"/>
                <a:ea typeface="宋体" pitchFamily="2" charset="-122"/>
              </a:rPr>
              <a:t>欢乐谷</a:t>
            </a:r>
            <a:r>
              <a:rPr lang="en-US" sz="1800" dirty="0">
                <a:latin typeface="宋体" pitchFamily="2" charset="-122"/>
                <a:ea typeface="宋体" pitchFamily="2" charset="-122"/>
              </a:rPr>
              <a:t>”</a:t>
            </a:r>
            <a:r>
              <a:rPr lang="zh-CN" altLang="en-US" sz="1800" dirty="0">
                <a:latin typeface="宋体" pitchFamily="2" charset="-122"/>
                <a:ea typeface="宋体" pitchFamily="2" charset="-122"/>
              </a:rPr>
              <a:t>作为华侨城集团大型主题乐园，各地园区每年分别接待数千万人次的国内外游客，绝对是国内主题公园行业的领跑者。本期项目将主要围绕深圳、北京、武汉、成都四个园区进行景区无线宽带网络的建设</a:t>
            </a:r>
            <a:endParaRPr lang="en-US" sz="1800" dirty="0">
              <a:latin typeface="宋体" pitchFamily="2" charset="-122"/>
              <a:ea typeface="宋体" pitchFamily="2" charset="-122"/>
            </a:endParaRPr>
          </a:p>
        </p:txBody>
      </p:sp>
    </p:spTree>
    <p:extLst>
      <p:ext uri="{BB962C8B-B14F-4D97-AF65-F5344CB8AC3E}">
        <p14:creationId xmlns:p14="http://schemas.microsoft.com/office/powerpoint/2010/main" val="336444609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59632" y="4256831"/>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55</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latin typeface="微软雅黑" pitchFamily="34" charset="-122"/>
                <a:ea typeface="微软雅黑" pitchFamily="34" charset="-122"/>
              </a:rPr>
              <a:t>对本项目的理解</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一体化解决方案介绍</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latin typeface="微软雅黑" pitchFamily="34" charset="-122"/>
                <a:ea typeface="微软雅黑" pitchFamily="34" charset="-122"/>
              </a:rPr>
              <a:t>解决方案的应用场景</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latin typeface="微软雅黑" pitchFamily="34" charset="-122"/>
                <a:ea typeface="微软雅黑" pitchFamily="34" charset="-122"/>
              </a:rPr>
              <a:t>案例分享</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solidFill>
                  <a:schemeClr val="bg1"/>
                </a:solidFill>
                <a:latin typeface="微软雅黑" pitchFamily="34" charset="-122"/>
                <a:ea typeface="微软雅黑" pitchFamily="34" charset="-122"/>
              </a:rPr>
              <a:t>为什么选择我们</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388" y="470098"/>
            <a:ext cx="8780462" cy="307777"/>
          </a:xfrm>
        </p:spPr>
        <p:txBody>
          <a:bodyPr/>
          <a:lstStyle/>
          <a:p>
            <a:r>
              <a:rPr lang="zh-CN" altLang="en-US" dirty="0" smtClean="0"/>
              <a:t>为什么选择我们</a:t>
            </a:r>
            <a:endParaRPr lang="zh-CN" altLang="en-US" dirty="0"/>
          </a:p>
        </p:txBody>
      </p:sp>
      <p:sp>
        <p:nvSpPr>
          <p:cNvPr id="4" name="页脚占位符 3"/>
          <p:cNvSpPr>
            <a:spLocks noGrp="1"/>
          </p:cNvSpPr>
          <p:nvPr>
            <p:ph type="ftr" sz="quarter" idx="10"/>
          </p:nvPr>
        </p:nvSpPr>
        <p:spPr/>
        <p:txBody>
          <a:bodyPr/>
          <a:lstStyle/>
          <a:p>
            <a:endParaRPr lang="en-US" altLang="zh-TW" dirty="0"/>
          </a:p>
        </p:txBody>
      </p:sp>
      <p:sp>
        <p:nvSpPr>
          <p:cNvPr id="5" name="灯片编号占位符 4"/>
          <p:cNvSpPr>
            <a:spLocks noGrp="1"/>
          </p:cNvSpPr>
          <p:nvPr>
            <p:ph type="sldNum" sz="quarter" idx="11"/>
          </p:nvPr>
        </p:nvSpPr>
        <p:spPr/>
        <p:txBody>
          <a:bodyPr/>
          <a:lstStyle/>
          <a:p>
            <a:fld id="{2065593E-18F2-4619-A7BB-CC0F1DD36870}" type="slidenum">
              <a:rPr lang="zh-TW" altLang="en-US" smtClean="0"/>
              <a:pPr/>
              <a:t>56</a:t>
            </a:fld>
            <a:endParaRPr lang="en-US" altLang="zh-TW" dirty="0"/>
          </a:p>
        </p:txBody>
      </p:sp>
      <p:sp>
        <p:nvSpPr>
          <p:cNvPr id="6" name="日期占位符 5"/>
          <p:cNvSpPr>
            <a:spLocks noGrp="1"/>
          </p:cNvSpPr>
          <p:nvPr>
            <p:ph type="dt" sz="half" idx="12"/>
          </p:nvPr>
        </p:nvSpPr>
        <p:spPr/>
        <p:txBody>
          <a:bodyPr/>
          <a:lstStyle/>
          <a:p>
            <a:endParaRPr lang="en-US" altLang="zh-TW" dirty="0"/>
          </a:p>
        </p:txBody>
      </p:sp>
      <p:grpSp>
        <p:nvGrpSpPr>
          <p:cNvPr id="7" name="Group 3"/>
          <p:cNvGrpSpPr>
            <a:grpSpLocks/>
          </p:cNvGrpSpPr>
          <p:nvPr/>
        </p:nvGrpSpPr>
        <p:grpSpPr bwMode="auto">
          <a:xfrm>
            <a:off x="6059488" y="3822700"/>
            <a:ext cx="2419350" cy="1009650"/>
            <a:chOff x="3969" y="2599"/>
            <a:chExt cx="1524" cy="636"/>
          </a:xfrm>
        </p:grpSpPr>
        <p:sp>
          <p:nvSpPr>
            <p:cNvPr id="8" name="Rectangle 4"/>
            <p:cNvSpPr>
              <a:spLocks noChangeArrowheads="1"/>
            </p:cNvSpPr>
            <p:nvPr/>
          </p:nvSpPr>
          <p:spPr bwMode="auto">
            <a:xfrm>
              <a:off x="3969" y="2599"/>
              <a:ext cx="1524" cy="636"/>
            </a:xfrm>
            <a:prstGeom prst="rect">
              <a:avLst/>
            </a:prstGeom>
            <a:solidFill>
              <a:srgbClr val="D6DBFE"/>
            </a:solidFill>
            <a:ln w="6350">
              <a:noFill/>
              <a:miter lim="800000"/>
              <a:headEnd/>
              <a:tailEnd/>
            </a:ln>
            <a:effectLst>
              <a:outerShdw dist="35921" dir="2700000" algn="ctr" rotWithShape="0">
                <a:srgbClr val="808080"/>
              </a:outerShdw>
            </a:effectLst>
          </p:spPr>
          <p:txBody>
            <a:bodyPr wrap="none" lIns="0" tIns="0" rIns="0" bIns="0" anchor="ctr"/>
            <a:lstStyle/>
            <a:p>
              <a:endParaRPr lang="zh-CN" altLang="en-US"/>
            </a:p>
          </p:txBody>
        </p:sp>
        <p:sp>
          <p:nvSpPr>
            <p:cNvPr id="9" name="Rectangle 5"/>
            <p:cNvSpPr>
              <a:spLocks noChangeArrowheads="1"/>
            </p:cNvSpPr>
            <p:nvPr/>
          </p:nvSpPr>
          <p:spPr bwMode="auto">
            <a:xfrm>
              <a:off x="4011" y="2640"/>
              <a:ext cx="1459" cy="556"/>
            </a:xfrm>
            <a:prstGeom prst="rect">
              <a:avLst/>
            </a:prstGeom>
            <a:noFill/>
            <a:ln w="6350">
              <a:noFill/>
              <a:miter lim="800000"/>
              <a:headEnd/>
              <a:tailEnd/>
            </a:ln>
            <a:effectLst/>
          </p:spPr>
          <p:txBody>
            <a:bodyPr lIns="0" tIns="0" rIns="0" bIns="0" anchor="ctr">
              <a:spAutoFit/>
            </a:bodyPr>
            <a:lstStyle/>
            <a:p>
              <a:pPr algn="l" defTabSz="330200" eaLnBrk="0" hangingPunct="0">
                <a:spcBef>
                  <a:spcPct val="50000"/>
                </a:spcBef>
                <a:tabLst>
                  <a:tab pos="8521700" algn="r"/>
                </a:tabLst>
              </a:pPr>
              <a:r>
                <a:rPr kumimoji="0" lang="zh-CN" altLang="en-US">
                  <a:solidFill>
                    <a:srgbClr val="FF3300"/>
                  </a:solidFill>
                  <a:latin typeface="Arial" pitchFamily="34" charset="0"/>
                </a:rPr>
                <a:t>风险</a:t>
              </a:r>
              <a:r>
                <a:rPr kumimoji="0" lang="en-US" altLang="zh-CN">
                  <a:solidFill>
                    <a:srgbClr val="FF3300"/>
                  </a:solidFill>
                  <a:latin typeface="Arial" pitchFamily="34" charset="0"/>
                </a:rPr>
                <a:t>4</a:t>
              </a:r>
              <a:r>
                <a:rPr kumimoji="0" lang="zh-CN" altLang="en-US">
                  <a:solidFill>
                    <a:srgbClr val="FF3300"/>
                  </a:solidFill>
                  <a:latin typeface="Arial" pitchFamily="34" charset="0"/>
                </a:rPr>
                <a:t>：</a:t>
              </a:r>
              <a:r>
                <a:rPr kumimoji="0" lang="zh-CN" altLang="en-AU" sz="1400" b="0">
                  <a:latin typeface="Arial" pitchFamily="34" charset="0"/>
                </a:rPr>
                <a:t>项目组双方无法进行有效的沟通和互动，无法进行有效的知识转移，项目结束</a:t>
              </a:r>
              <a:r>
                <a:rPr kumimoji="0" lang="zh-CN" altLang="en-AU" sz="1400">
                  <a:latin typeface="Arial" pitchFamily="34" charset="0"/>
                </a:rPr>
                <a:t>“人走茶凉</a:t>
              </a:r>
              <a:r>
                <a:rPr kumimoji="0" lang="en-AU" altLang="zh-CN" sz="1400">
                  <a:latin typeface="Arial" pitchFamily="34" charset="0"/>
                </a:rPr>
                <a:t>”</a:t>
              </a:r>
            </a:p>
          </p:txBody>
        </p:sp>
      </p:grpSp>
      <p:grpSp>
        <p:nvGrpSpPr>
          <p:cNvPr id="10" name="Group 6"/>
          <p:cNvGrpSpPr>
            <a:grpSpLocks/>
          </p:cNvGrpSpPr>
          <p:nvPr/>
        </p:nvGrpSpPr>
        <p:grpSpPr bwMode="auto">
          <a:xfrm>
            <a:off x="406400" y="2457450"/>
            <a:ext cx="2419350" cy="1187450"/>
            <a:chOff x="226" y="1628"/>
            <a:chExt cx="1524" cy="636"/>
          </a:xfrm>
        </p:grpSpPr>
        <p:sp>
          <p:nvSpPr>
            <p:cNvPr id="11" name="Rectangle 7"/>
            <p:cNvSpPr>
              <a:spLocks noChangeArrowheads="1"/>
            </p:cNvSpPr>
            <p:nvPr/>
          </p:nvSpPr>
          <p:spPr bwMode="auto">
            <a:xfrm>
              <a:off x="226" y="1628"/>
              <a:ext cx="1524" cy="636"/>
            </a:xfrm>
            <a:prstGeom prst="rect">
              <a:avLst/>
            </a:prstGeom>
            <a:solidFill>
              <a:srgbClr val="D6DBFE"/>
            </a:solidFill>
            <a:ln w="6350">
              <a:noFill/>
              <a:miter lim="800000"/>
              <a:headEnd/>
              <a:tailEnd/>
            </a:ln>
            <a:effectLst>
              <a:outerShdw dist="35921" dir="2700000" algn="ctr" rotWithShape="0">
                <a:srgbClr val="808080"/>
              </a:outerShdw>
            </a:effectLst>
          </p:spPr>
          <p:txBody>
            <a:bodyPr wrap="none" lIns="0" tIns="0" rIns="0" bIns="0" anchor="ctr"/>
            <a:lstStyle/>
            <a:p>
              <a:endParaRPr lang="zh-CN" altLang="en-US"/>
            </a:p>
          </p:txBody>
        </p:sp>
        <p:sp>
          <p:nvSpPr>
            <p:cNvPr id="12" name="Rectangle 8"/>
            <p:cNvSpPr>
              <a:spLocks noChangeArrowheads="1"/>
            </p:cNvSpPr>
            <p:nvPr/>
          </p:nvSpPr>
          <p:spPr bwMode="auto">
            <a:xfrm>
              <a:off x="315" y="1653"/>
              <a:ext cx="1367" cy="586"/>
            </a:xfrm>
            <a:prstGeom prst="rect">
              <a:avLst/>
            </a:prstGeom>
            <a:noFill/>
            <a:ln w="6350">
              <a:noFill/>
              <a:miter lim="800000"/>
              <a:headEnd/>
              <a:tailEnd/>
            </a:ln>
            <a:effectLst/>
          </p:spPr>
          <p:txBody>
            <a:bodyPr lIns="0" tIns="0" rIns="0" bIns="0" anchor="ctr">
              <a:spAutoFit/>
            </a:bodyPr>
            <a:lstStyle/>
            <a:p>
              <a:pPr algn="l" defTabSz="330200">
                <a:spcBef>
                  <a:spcPct val="20000"/>
                </a:spcBef>
                <a:tabLst>
                  <a:tab pos="8521700" algn="r"/>
                </a:tabLst>
              </a:pPr>
              <a:r>
                <a:rPr kumimoji="0" lang="zh-CN" altLang="en-US">
                  <a:solidFill>
                    <a:srgbClr val="FF3300"/>
                  </a:solidFill>
                  <a:latin typeface="Arial" pitchFamily="34" charset="0"/>
                </a:rPr>
                <a:t>风险</a:t>
              </a:r>
              <a:r>
                <a:rPr kumimoji="0" lang="en-US" altLang="zh-CN">
                  <a:solidFill>
                    <a:srgbClr val="FF3300"/>
                  </a:solidFill>
                  <a:latin typeface="Arial" pitchFamily="34" charset="0"/>
                </a:rPr>
                <a:t>1</a:t>
              </a:r>
              <a:r>
                <a:rPr kumimoji="0" lang="zh-CN" altLang="en-US">
                  <a:solidFill>
                    <a:srgbClr val="FF3300"/>
                  </a:solidFill>
                  <a:latin typeface="Arial" pitchFamily="34" charset="0"/>
                </a:rPr>
                <a:t>：</a:t>
              </a:r>
              <a:r>
                <a:rPr kumimoji="0" lang="zh-CN" altLang="en-US" sz="1400" b="0">
                  <a:latin typeface="Arial" pitchFamily="34" charset="0"/>
                </a:rPr>
                <a:t>规划缺乏高度和前瞻性</a:t>
              </a:r>
              <a:r>
                <a:rPr kumimoji="0" lang="en-US" altLang="zh-CN" sz="1400" b="0">
                  <a:latin typeface="Arial" pitchFamily="34" charset="0"/>
                </a:rPr>
                <a:t>;</a:t>
              </a:r>
              <a:r>
                <a:rPr kumimoji="0" lang="zh-CN" altLang="en-US" sz="1400" b="0">
                  <a:latin typeface="Arial" pitchFamily="34" charset="0"/>
                </a:rPr>
                <a:t>或者缺乏技术支撑和实践依据</a:t>
              </a:r>
              <a:r>
                <a:rPr kumimoji="0" lang="en-US" altLang="zh-CN" sz="1400" b="0">
                  <a:latin typeface="Arial" pitchFamily="34" charset="0"/>
                </a:rPr>
                <a:t>,</a:t>
              </a:r>
              <a:r>
                <a:rPr kumimoji="0" lang="zh-CN" altLang="en-US" sz="1400" b="0">
                  <a:latin typeface="Arial" pitchFamily="34" charset="0"/>
                </a:rPr>
                <a:t>对未来的信息建设没有实际指导意义，规划报告</a:t>
              </a:r>
              <a:r>
                <a:rPr kumimoji="0" lang="zh-CN" altLang="en-US" sz="1400">
                  <a:latin typeface="Arial" pitchFamily="34" charset="0"/>
                </a:rPr>
                <a:t>“束之高阁”</a:t>
              </a:r>
            </a:p>
          </p:txBody>
        </p:sp>
      </p:grpSp>
      <p:grpSp>
        <p:nvGrpSpPr>
          <p:cNvPr id="13" name="Group 9"/>
          <p:cNvGrpSpPr>
            <a:grpSpLocks/>
          </p:cNvGrpSpPr>
          <p:nvPr/>
        </p:nvGrpSpPr>
        <p:grpSpPr bwMode="auto">
          <a:xfrm>
            <a:off x="493713" y="3808413"/>
            <a:ext cx="2419350" cy="989012"/>
            <a:chOff x="281" y="2514"/>
            <a:chExt cx="1524" cy="636"/>
          </a:xfrm>
        </p:grpSpPr>
        <p:sp>
          <p:nvSpPr>
            <p:cNvPr id="14" name="Rectangle 10"/>
            <p:cNvSpPr>
              <a:spLocks noChangeArrowheads="1"/>
            </p:cNvSpPr>
            <p:nvPr/>
          </p:nvSpPr>
          <p:spPr bwMode="auto">
            <a:xfrm>
              <a:off x="281" y="2514"/>
              <a:ext cx="1524" cy="636"/>
            </a:xfrm>
            <a:prstGeom prst="rect">
              <a:avLst/>
            </a:prstGeom>
            <a:solidFill>
              <a:srgbClr val="D6DBFE"/>
            </a:solidFill>
            <a:ln w="6350">
              <a:noFill/>
              <a:miter lim="800000"/>
              <a:headEnd/>
              <a:tailEnd/>
            </a:ln>
            <a:effectLst>
              <a:outerShdw dist="35921" dir="2700000" algn="ctr" rotWithShape="0">
                <a:srgbClr val="808080"/>
              </a:outerShdw>
            </a:effectLst>
          </p:spPr>
          <p:txBody>
            <a:bodyPr wrap="none" lIns="0" tIns="0" rIns="0" bIns="0" anchor="ctr"/>
            <a:lstStyle/>
            <a:p>
              <a:endParaRPr lang="zh-CN" altLang="en-US"/>
            </a:p>
          </p:txBody>
        </p:sp>
        <p:sp>
          <p:nvSpPr>
            <p:cNvPr id="15" name="Rectangle 11"/>
            <p:cNvSpPr>
              <a:spLocks noChangeArrowheads="1"/>
            </p:cNvSpPr>
            <p:nvPr/>
          </p:nvSpPr>
          <p:spPr bwMode="auto">
            <a:xfrm>
              <a:off x="323" y="2608"/>
              <a:ext cx="1459" cy="450"/>
            </a:xfrm>
            <a:prstGeom prst="rect">
              <a:avLst/>
            </a:prstGeom>
            <a:noFill/>
            <a:ln w="6350">
              <a:noFill/>
              <a:miter lim="800000"/>
              <a:headEnd/>
              <a:tailEnd/>
            </a:ln>
            <a:effectLst/>
          </p:spPr>
          <p:txBody>
            <a:bodyPr lIns="0" tIns="0" rIns="0" bIns="0" anchor="ctr">
              <a:spAutoFit/>
            </a:bodyPr>
            <a:lstStyle/>
            <a:p>
              <a:pPr algn="l" defTabSz="330200" eaLnBrk="0" hangingPunct="0">
                <a:spcBef>
                  <a:spcPct val="50000"/>
                </a:spcBef>
                <a:tabLst>
                  <a:tab pos="8521700" algn="r"/>
                </a:tabLst>
              </a:pPr>
              <a:r>
                <a:rPr kumimoji="0" lang="zh-CN" altLang="en-US" sz="1800">
                  <a:solidFill>
                    <a:srgbClr val="FF3300"/>
                  </a:solidFill>
                  <a:latin typeface="Arial" pitchFamily="34" charset="0"/>
                </a:rPr>
                <a:t>风险</a:t>
              </a:r>
              <a:r>
                <a:rPr kumimoji="0" lang="en-US" altLang="zh-CN" sz="1800">
                  <a:solidFill>
                    <a:srgbClr val="FF3300"/>
                  </a:solidFill>
                  <a:latin typeface="Arial" pitchFamily="34" charset="0"/>
                </a:rPr>
                <a:t>3</a:t>
              </a:r>
              <a:r>
                <a:rPr kumimoji="0" lang="zh-CN" altLang="en-US" sz="1800">
                  <a:solidFill>
                    <a:srgbClr val="FF3300"/>
                  </a:solidFill>
                  <a:latin typeface="Arial" pitchFamily="34" charset="0"/>
                </a:rPr>
                <a:t>：</a:t>
              </a:r>
              <a:r>
                <a:rPr kumimoji="0" lang="zh-CN" altLang="en-US" sz="1400" b="0">
                  <a:latin typeface="Arial" pitchFamily="34" charset="0"/>
                </a:rPr>
                <a:t>项目组织松散</a:t>
              </a:r>
              <a:r>
                <a:rPr kumimoji="0" lang="en-US" altLang="zh-CN" sz="1400" b="0">
                  <a:latin typeface="Arial" pitchFamily="34" charset="0"/>
                </a:rPr>
                <a:t>,</a:t>
              </a:r>
              <a:r>
                <a:rPr kumimoji="0" lang="zh-CN" altLang="en-US" sz="1400" b="0">
                  <a:latin typeface="Arial" pitchFamily="34" charset="0"/>
                </a:rPr>
                <a:t>项目计划拖延</a:t>
              </a:r>
              <a:r>
                <a:rPr kumimoji="0" lang="en-US" altLang="zh-CN" sz="1400" b="0">
                  <a:latin typeface="Arial" pitchFamily="34" charset="0"/>
                </a:rPr>
                <a:t>,</a:t>
              </a:r>
              <a:r>
                <a:rPr kumimoji="0" lang="zh-CN" altLang="en-AU" sz="1400" b="0">
                  <a:latin typeface="Arial" pitchFamily="34" charset="0"/>
                </a:rPr>
                <a:t> 项目组工作效率低</a:t>
              </a:r>
              <a:r>
                <a:rPr kumimoji="0" lang="zh-CN" altLang="en-AU" sz="1400">
                  <a:latin typeface="Arial" pitchFamily="34" charset="0"/>
                </a:rPr>
                <a:t>，“草台班子</a:t>
              </a:r>
              <a:r>
                <a:rPr kumimoji="0" lang="en-AU" altLang="zh-CN" sz="1400">
                  <a:latin typeface="Arial" pitchFamily="34" charset="0"/>
                </a:rPr>
                <a:t>”</a:t>
              </a:r>
            </a:p>
          </p:txBody>
        </p:sp>
      </p:grpSp>
      <p:grpSp>
        <p:nvGrpSpPr>
          <p:cNvPr id="16" name="Group 12"/>
          <p:cNvGrpSpPr>
            <a:grpSpLocks/>
          </p:cNvGrpSpPr>
          <p:nvPr/>
        </p:nvGrpSpPr>
        <p:grpSpPr bwMode="auto">
          <a:xfrm>
            <a:off x="6059488" y="2670175"/>
            <a:ext cx="2419350" cy="852488"/>
            <a:chOff x="4066" y="1961"/>
            <a:chExt cx="1524" cy="537"/>
          </a:xfrm>
        </p:grpSpPr>
        <p:sp>
          <p:nvSpPr>
            <p:cNvPr id="17" name="Rectangle 13"/>
            <p:cNvSpPr>
              <a:spLocks noChangeArrowheads="1"/>
            </p:cNvSpPr>
            <p:nvPr/>
          </p:nvSpPr>
          <p:spPr bwMode="auto">
            <a:xfrm>
              <a:off x="4066" y="1961"/>
              <a:ext cx="1524" cy="537"/>
            </a:xfrm>
            <a:prstGeom prst="rect">
              <a:avLst/>
            </a:prstGeom>
            <a:solidFill>
              <a:srgbClr val="D6DBFE"/>
            </a:solidFill>
            <a:ln w="6350">
              <a:noFill/>
              <a:miter lim="800000"/>
              <a:headEnd/>
              <a:tailEnd/>
            </a:ln>
            <a:effectLst>
              <a:outerShdw dist="35921" dir="2700000" algn="ctr" rotWithShape="0">
                <a:srgbClr val="808080"/>
              </a:outerShdw>
            </a:effectLst>
          </p:spPr>
          <p:txBody>
            <a:bodyPr wrap="none" lIns="0" tIns="0" rIns="0" bIns="0" anchor="ctr"/>
            <a:lstStyle/>
            <a:p>
              <a:endParaRPr lang="zh-CN" altLang="en-US"/>
            </a:p>
          </p:txBody>
        </p:sp>
        <p:sp>
          <p:nvSpPr>
            <p:cNvPr id="18" name="Rectangle 14"/>
            <p:cNvSpPr>
              <a:spLocks noChangeArrowheads="1"/>
            </p:cNvSpPr>
            <p:nvPr/>
          </p:nvSpPr>
          <p:spPr bwMode="auto">
            <a:xfrm>
              <a:off x="4108" y="2018"/>
              <a:ext cx="1459" cy="422"/>
            </a:xfrm>
            <a:prstGeom prst="rect">
              <a:avLst/>
            </a:prstGeom>
            <a:noFill/>
            <a:ln w="6350">
              <a:noFill/>
              <a:miter lim="800000"/>
              <a:headEnd/>
              <a:tailEnd/>
            </a:ln>
            <a:effectLst/>
          </p:spPr>
          <p:txBody>
            <a:bodyPr lIns="0" tIns="0" rIns="0" bIns="0" anchor="ctr">
              <a:spAutoFit/>
            </a:bodyPr>
            <a:lstStyle/>
            <a:p>
              <a:pPr algn="l" defTabSz="330200" eaLnBrk="0" hangingPunct="0">
                <a:spcBef>
                  <a:spcPct val="50000"/>
                </a:spcBef>
                <a:tabLst>
                  <a:tab pos="8521700" algn="r"/>
                </a:tabLst>
              </a:pPr>
              <a:r>
                <a:rPr kumimoji="0" lang="zh-CN" altLang="en-US">
                  <a:solidFill>
                    <a:srgbClr val="FF3300"/>
                  </a:solidFill>
                  <a:latin typeface="Arial" pitchFamily="34" charset="0"/>
                </a:rPr>
                <a:t>风险</a:t>
              </a:r>
              <a:r>
                <a:rPr kumimoji="0" lang="en-US" altLang="zh-CN">
                  <a:solidFill>
                    <a:srgbClr val="FF3300"/>
                  </a:solidFill>
                  <a:latin typeface="Arial" pitchFamily="34" charset="0"/>
                </a:rPr>
                <a:t>2</a:t>
              </a:r>
              <a:r>
                <a:rPr kumimoji="0" lang="zh-CN" altLang="en-US">
                  <a:solidFill>
                    <a:srgbClr val="FF3300"/>
                  </a:solidFill>
                  <a:latin typeface="Arial" pitchFamily="34" charset="0"/>
                </a:rPr>
                <a:t>：</a:t>
              </a:r>
              <a:r>
                <a:rPr kumimoji="0" lang="zh-CN" altLang="en-AU" sz="1400" b="0">
                  <a:latin typeface="Arial" pitchFamily="34" charset="0"/>
                </a:rPr>
                <a:t>信息化规划与业务战略脱节</a:t>
              </a:r>
              <a:r>
                <a:rPr kumimoji="0" lang="en-AU" altLang="zh-CN" sz="1400" b="0">
                  <a:latin typeface="Arial" pitchFamily="34" charset="0"/>
                </a:rPr>
                <a:t>,</a:t>
              </a:r>
              <a:r>
                <a:rPr kumimoji="0" lang="zh-CN" altLang="en-AU" sz="1400" b="0">
                  <a:latin typeface="Arial" pitchFamily="34" charset="0"/>
                </a:rPr>
                <a:t>缺乏行业针对</a:t>
              </a:r>
              <a:r>
                <a:rPr kumimoji="0" lang="en-AU" altLang="zh-CN" sz="1400">
                  <a:latin typeface="Arial" pitchFamily="34" charset="0"/>
                </a:rPr>
                <a:t>,”</a:t>
              </a:r>
              <a:r>
                <a:rPr kumimoji="0" lang="zh-CN" altLang="en-AU" sz="1400">
                  <a:latin typeface="Arial" pitchFamily="34" charset="0"/>
                </a:rPr>
                <a:t>放之四海而皆准</a:t>
              </a:r>
              <a:r>
                <a:rPr kumimoji="0" lang="en-AU" altLang="zh-CN" sz="1400">
                  <a:latin typeface="Arial" pitchFamily="34" charset="0"/>
                </a:rPr>
                <a:t>”</a:t>
              </a:r>
            </a:p>
          </p:txBody>
        </p:sp>
      </p:grpSp>
      <p:sp>
        <p:nvSpPr>
          <p:cNvPr id="19" name="Freeform 16" descr="Sand"/>
          <p:cNvSpPr>
            <a:spLocks/>
          </p:cNvSpPr>
          <p:nvPr/>
        </p:nvSpPr>
        <p:spPr bwMode="auto">
          <a:xfrm>
            <a:off x="3735388" y="2700338"/>
            <a:ext cx="1377950" cy="2271712"/>
          </a:xfrm>
          <a:custGeom>
            <a:avLst/>
            <a:gdLst/>
            <a:ahLst/>
            <a:cxnLst>
              <a:cxn ang="0">
                <a:pos x="69" y="24"/>
              </a:cxn>
              <a:cxn ang="0">
                <a:pos x="213" y="112"/>
              </a:cxn>
              <a:cxn ang="0">
                <a:pos x="365" y="168"/>
              </a:cxn>
              <a:cxn ang="0">
                <a:pos x="501" y="200"/>
              </a:cxn>
              <a:cxn ang="0">
                <a:pos x="613" y="248"/>
              </a:cxn>
              <a:cxn ang="0">
                <a:pos x="741" y="232"/>
              </a:cxn>
              <a:cxn ang="0">
                <a:pos x="925" y="176"/>
              </a:cxn>
              <a:cxn ang="0">
                <a:pos x="1021" y="112"/>
              </a:cxn>
              <a:cxn ang="0">
                <a:pos x="1149" y="120"/>
              </a:cxn>
              <a:cxn ang="0">
                <a:pos x="1261" y="48"/>
              </a:cxn>
              <a:cxn ang="0">
                <a:pos x="1341" y="32"/>
              </a:cxn>
              <a:cxn ang="0">
                <a:pos x="1323" y="137"/>
              </a:cxn>
              <a:cxn ang="0">
                <a:pos x="1290" y="289"/>
              </a:cxn>
              <a:cxn ang="0">
                <a:pos x="1253" y="432"/>
              </a:cxn>
              <a:cxn ang="0">
                <a:pos x="1173" y="602"/>
              </a:cxn>
              <a:cxn ang="0">
                <a:pos x="1093" y="696"/>
              </a:cxn>
              <a:cxn ang="0">
                <a:pos x="947" y="791"/>
              </a:cxn>
              <a:cxn ang="0">
                <a:pos x="782" y="898"/>
              </a:cxn>
              <a:cxn ang="0">
                <a:pos x="726" y="1031"/>
              </a:cxn>
              <a:cxn ang="0">
                <a:pos x="725" y="1192"/>
              </a:cxn>
              <a:cxn ang="0">
                <a:pos x="701" y="1448"/>
              </a:cxn>
              <a:cxn ang="0">
                <a:pos x="710" y="1708"/>
              </a:cxn>
              <a:cxn ang="0">
                <a:pos x="764" y="1810"/>
              </a:cxn>
              <a:cxn ang="0">
                <a:pos x="845" y="1856"/>
              </a:cxn>
              <a:cxn ang="0">
                <a:pos x="901" y="1936"/>
              </a:cxn>
              <a:cxn ang="0">
                <a:pos x="981" y="1976"/>
              </a:cxn>
              <a:cxn ang="0">
                <a:pos x="1117" y="1992"/>
              </a:cxn>
              <a:cxn ang="0">
                <a:pos x="1261" y="2032"/>
              </a:cxn>
              <a:cxn ang="0">
                <a:pos x="1347" y="2056"/>
              </a:cxn>
              <a:cxn ang="0">
                <a:pos x="1357" y="2128"/>
              </a:cxn>
              <a:cxn ang="0">
                <a:pos x="1301" y="2152"/>
              </a:cxn>
              <a:cxn ang="0">
                <a:pos x="661" y="2152"/>
              </a:cxn>
              <a:cxn ang="0">
                <a:pos x="13" y="2128"/>
              </a:cxn>
              <a:cxn ang="0">
                <a:pos x="21" y="2096"/>
              </a:cxn>
              <a:cxn ang="0">
                <a:pos x="29" y="2000"/>
              </a:cxn>
              <a:cxn ang="0">
                <a:pos x="141" y="1992"/>
              </a:cxn>
              <a:cxn ang="0">
                <a:pos x="269" y="1944"/>
              </a:cxn>
              <a:cxn ang="0">
                <a:pos x="429" y="1896"/>
              </a:cxn>
              <a:cxn ang="0">
                <a:pos x="541" y="1808"/>
              </a:cxn>
              <a:cxn ang="0">
                <a:pos x="637" y="1720"/>
              </a:cxn>
              <a:cxn ang="0">
                <a:pos x="661" y="1600"/>
              </a:cxn>
              <a:cxn ang="0">
                <a:pos x="661" y="1448"/>
              </a:cxn>
              <a:cxn ang="0">
                <a:pos x="661" y="1312"/>
              </a:cxn>
              <a:cxn ang="0">
                <a:pos x="635" y="1105"/>
              </a:cxn>
              <a:cxn ang="0">
                <a:pos x="609" y="944"/>
              </a:cxn>
              <a:cxn ang="0">
                <a:pos x="452" y="821"/>
              </a:cxn>
              <a:cxn ang="0">
                <a:pos x="335" y="751"/>
              </a:cxn>
              <a:cxn ang="0">
                <a:pos x="171" y="592"/>
              </a:cxn>
              <a:cxn ang="0">
                <a:pos x="96" y="418"/>
              </a:cxn>
              <a:cxn ang="0">
                <a:pos x="66" y="295"/>
              </a:cxn>
              <a:cxn ang="0">
                <a:pos x="24" y="121"/>
              </a:cxn>
              <a:cxn ang="0">
                <a:pos x="0" y="2"/>
              </a:cxn>
            </a:cxnLst>
            <a:rect l="0" t="0" r="r" b="b"/>
            <a:pathLst>
              <a:path w="1357" h="2160">
                <a:moveTo>
                  <a:pt x="0" y="2"/>
                </a:moveTo>
                <a:lnTo>
                  <a:pt x="37" y="0"/>
                </a:lnTo>
                <a:lnTo>
                  <a:pt x="69" y="24"/>
                </a:lnTo>
                <a:lnTo>
                  <a:pt x="133" y="64"/>
                </a:lnTo>
                <a:lnTo>
                  <a:pt x="181" y="112"/>
                </a:lnTo>
                <a:lnTo>
                  <a:pt x="213" y="112"/>
                </a:lnTo>
                <a:lnTo>
                  <a:pt x="253" y="112"/>
                </a:lnTo>
                <a:lnTo>
                  <a:pt x="325" y="144"/>
                </a:lnTo>
                <a:lnTo>
                  <a:pt x="365" y="168"/>
                </a:lnTo>
                <a:lnTo>
                  <a:pt x="405" y="192"/>
                </a:lnTo>
                <a:lnTo>
                  <a:pt x="445" y="192"/>
                </a:lnTo>
                <a:lnTo>
                  <a:pt x="501" y="200"/>
                </a:lnTo>
                <a:lnTo>
                  <a:pt x="533" y="208"/>
                </a:lnTo>
                <a:lnTo>
                  <a:pt x="557" y="224"/>
                </a:lnTo>
                <a:lnTo>
                  <a:pt x="613" y="248"/>
                </a:lnTo>
                <a:lnTo>
                  <a:pt x="661" y="248"/>
                </a:lnTo>
                <a:lnTo>
                  <a:pt x="701" y="248"/>
                </a:lnTo>
                <a:lnTo>
                  <a:pt x="741" y="232"/>
                </a:lnTo>
                <a:lnTo>
                  <a:pt x="781" y="216"/>
                </a:lnTo>
                <a:lnTo>
                  <a:pt x="853" y="200"/>
                </a:lnTo>
                <a:lnTo>
                  <a:pt x="925" y="176"/>
                </a:lnTo>
                <a:lnTo>
                  <a:pt x="973" y="136"/>
                </a:lnTo>
                <a:lnTo>
                  <a:pt x="989" y="120"/>
                </a:lnTo>
                <a:lnTo>
                  <a:pt x="1021" y="112"/>
                </a:lnTo>
                <a:lnTo>
                  <a:pt x="1061" y="120"/>
                </a:lnTo>
                <a:lnTo>
                  <a:pt x="1101" y="136"/>
                </a:lnTo>
                <a:lnTo>
                  <a:pt x="1149" y="120"/>
                </a:lnTo>
                <a:lnTo>
                  <a:pt x="1197" y="104"/>
                </a:lnTo>
                <a:lnTo>
                  <a:pt x="1237" y="64"/>
                </a:lnTo>
                <a:lnTo>
                  <a:pt x="1261" y="48"/>
                </a:lnTo>
                <a:lnTo>
                  <a:pt x="1293" y="48"/>
                </a:lnTo>
                <a:lnTo>
                  <a:pt x="1325" y="32"/>
                </a:lnTo>
                <a:lnTo>
                  <a:pt x="1341" y="32"/>
                </a:lnTo>
                <a:lnTo>
                  <a:pt x="1341" y="50"/>
                </a:lnTo>
                <a:lnTo>
                  <a:pt x="1335" y="88"/>
                </a:lnTo>
                <a:lnTo>
                  <a:pt x="1323" y="137"/>
                </a:lnTo>
                <a:lnTo>
                  <a:pt x="1314" y="184"/>
                </a:lnTo>
                <a:lnTo>
                  <a:pt x="1302" y="239"/>
                </a:lnTo>
                <a:lnTo>
                  <a:pt x="1290" y="289"/>
                </a:lnTo>
                <a:lnTo>
                  <a:pt x="1280" y="329"/>
                </a:lnTo>
                <a:lnTo>
                  <a:pt x="1271" y="376"/>
                </a:lnTo>
                <a:lnTo>
                  <a:pt x="1253" y="432"/>
                </a:lnTo>
                <a:lnTo>
                  <a:pt x="1227" y="487"/>
                </a:lnTo>
                <a:lnTo>
                  <a:pt x="1202" y="547"/>
                </a:lnTo>
                <a:lnTo>
                  <a:pt x="1173" y="602"/>
                </a:lnTo>
                <a:lnTo>
                  <a:pt x="1149" y="638"/>
                </a:lnTo>
                <a:lnTo>
                  <a:pt x="1125" y="662"/>
                </a:lnTo>
                <a:lnTo>
                  <a:pt x="1093" y="696"/>
                </a:lnTo>
                <a:lnTo>
                  <a:pt x="1037" y="736"/>
                </a:lnTo>
                <a:lnTo>
                  <a:pt x="992" y="767"/>
                </a:lnTo>
                <a:lnTo>
                  <a:pt x="947" y="791"/>
                </a:lnTo>
                <a:lnTo>
                  <a:pt x="900" y="820"/>
                </a:lnTo>
                <a:lnTo>
                  <a:pt x="842" y="857"/>
                </a:lnTo>
                <a:lnTo>
                  <a:pt x="782" y="898"/>
                </a:lnTo>
                <a:lnTo>
                  <a:pt x="747" y="938"/>
                </a:lnTo>
                <a:lnTo>
                  <a:pt x="731" y="986"/>
                </a:lnTo>
                <a:lnTo>
                  <a:pt x="726" y="1031"/>
                </a:lnTo>
                <a:lnTo>
                  <a:pt x="725" y="1072"/>
                </a:lnTo>
                <a:lnTo>
                  <a:pt x="725" y="1128"/>
                </a:lnTo>
                <a:lnTo>
                  <a:pt x="725" y="1192"/>
                </a:lnTo>
                <a:lnTo>
                  <a:pt x="717" y="1272"/>
                </a:lnTo>
                <a:lnTo>
                  <a:pt x="709" y="1360"/>
                </a:lnTo>
                <a:lnTo>
                  <a:pt x="701" y="1448"/>
                </a:lnTo>
                <a:lnTo>
                  <a:pt x="701" y="1536"/>
                </a:lnTo>
                <a:lnTo>
                  <a:pt x="693" y="1625"/>
                </a:lnTo>
                <a:lnTo>
                  <a:pt x="710" y="1708"/>
                </a:lnTo>
                <a:lnTo>
                  <a:pt x="720" y="1741"/>
                </a:lnTo>
                <a:lnTo>
                  <a:pt x="738" y="1774"/>
                </a:lnTo>
                <a:lnTo>
                  <a:pt x="764" y="1810"/>
                </a:lnTo>
                <a:lnTo>
                  <a:pt x="795" y="1832"/>
                </a:lnTo>
                <a:lnTo>
                  <a:pt x="821" y="1840"/>
                </a:lnTo>
                <a:lnTo>
                  <a:pt x="845" y="1856"/>
                </a:lnTo>
                <a:lnTo>
                  <a:pt x="869" y="1872"/>
                </a:lnTo>
                <a:lnTo>
                  <a:pt x="893" y="1896"/>
                </a:lnTo>
                <a:lnTo>
                  <a:pt x="901" y="1936"/>
                </a:lnTo>
                <a:lnTo>
                  <a:pt x="909" y="1952"/>
                </a:lnTo>
                <a:lnTo>
                  <a:pt x="925" y="1968"/>
                </a:lnTo>
                <a:lnTo>
                  <a:pt x="981" y="1976"/>
                </a:lnTo>
                <a:lnTo>
                  <a:pt x="1037" y="1976"/>
                </a:lnTo>
                <a:lnTo>
                  <a:pt x="1077" y="1984"/>
                </a:lnTo>
                <a:lnTo>
                  <a:pt x="1117" y="1992"/>
                </a:lnTo>
                <a:lnTo>
                  <a:pt x="1181" y="2024"/>
                </a:lnTo>
                <a:lnTo>
                  <a:pt x="1221" y="2024"/>
                </a:lnTo>
                <a:lnTo>
                  <a:pt x="1261" y="2032"/>
                </a:lnTo>
                <a:lnTo>
                  <a:pt x="1317" y="2032"/>
                </a:lnTo>
                <a:lnTo>
                  <a:pt x="1341" y="2040"/>
                </a:lnTo>
                <a:lnTo>
                  <a:pt x="1347" y="2056"/>
                </a:lnTo>
                <a:lnTo>
                  <a:pt x="1349" y="2072"/>
                </a:lnTo>
                <a:lnTo>
                  <a:pt x="1357" y="2104"/>
                </a:lnTo>
                <a:lnTo>
                  <a:pt x="1357" y="2128"/>
                </a:lnTo>
                <a:lnTo>
                  <a:pt x="1349" y="2144"/>
                </a:lnTo>
                <a:lnTo>
                  <a:pt x="1333" y="2152"/>
                </a:lnTo>
                <a:lnTo>
                  <a:pt x="1301" y="2152"/>
                </a:lnTo>
                <a:lnTo>
                  <a:pt x="1125" y="2152"/>
                </a:lnTo>
                <a:lnTo>
                  <a:pt x="965" y="2160"/>
                </a:lnTo>
                <a:lnTo>
                  <a:pt x="661" y="2152"/>
                </a:lnTo>
                <a:lnTo>
                  <a:pt x="365" y="2136"/>
                </a:lnTo>
                <a:lnTo>
                  <a:pt x="29" y="2128"/>
                </a:lnTo>
                <a:lnTo>
                  <a:pt x="13" y="2128"/>
                </a:lnTo>
                <a:lnTo>
                  <a:pt x="5" y="2128"/>
                </a:lnTo>
                <a:lnTo>
                  <a:pt x="5" y="2112"/>
                </a:lnTo>
                <a:lnTo>
                  <a:pt x="21" y="2096"/>
                </a:lnTo>
                <a:lnTo>
                  <a:pt x="6" y="2056"/>
                </a:lnTo>
                <a:lnTo>
                  <a:pt x="5" y="2023"/>
                </a:lnTo>
                <a:lnTo>
                  <a:pt x="29" y="2000"/>
                </a:lnTo>
                <a:lnTo>
                  <a:pt x="69" y="1992"/>
                </a:lnTo>
                <a:lnTo>
                  <a:pt x="101" y="1992"/>
                </a:lnTo>
                <a:lnTo>
                  <a:pt x="141" y="1992"/>
                </a:lnTo>
                <a:lnTo>
                  <a:pt x="181" y="2000"/>
                </a:lnTo>
                <a:lnTo>
                  <a:pt x="221" y="1992"/>
                </a:lnTo>
                <a:lnTo>
                  <a:pt x="269" y="1944"/>
                </a:lnTo>
                <a:lnTo>
                  <a:pt x="326" y="1912"/>
                </a:lnTo>
                <a:lnTo>
                  <a:pt x="373" y="1896"/>
                </a:lnTo>
                <a:lnTo>
                  <a:pt x="429" y="1896"/>
                </a:lnTo>
                <a:lnTo>
                  <a:pt x="477" y="1864"/>
                </a:lnTo>
                <a:lnTo>
                  <a:pt x="517" y="1824"/>
                </a:lnTo>
                <a:lnTo>
                  <a:pt x="541" y="1808"/>
                </a:lnTo>
                <a:lnTo>
                  <a:pt x="573" y="1800"/>
                </a:lnTo>
                <a:lnTo>
                  <a:pt x="613" y="1768"/>
                </a:lnTo>
                <a:lnTo>
                  <a:pt x="637" y="1720"/>
                </a:lnTo>
                <a:lnTo>
                  <a:pt x="653" y="1672"/>
                </a:lnTo>
                <a:lnTo>
                  <a:pt x="661" y="1632"/>
                </a:lnTo>
                <a:lnTo>
                  <a:pt x="661" y="1600"/>
                </a:lnTo>
                <a:lnTo>
                  <a:pt x="661" y="1520"/>
                </a:lnTo>
                <a:lnTo>
                  <a:pt x="661" y="1480"/>
                </a:lnTo>
                <a:lnTo>
                  <a:pt x="661" y="1448"/>
                </a:lnTo>
                <a:lnTo>
                  <a:pt x="666" y="1394"/>
                </a:lnTo>
                <a:lnTo>
                  <a:pt x="665" y="1346"/>
                </a:lnTo>
                <a:lnTo>
                  <a:pt x="661" y="1312"/>
                </a:lnTo>
                <a:lnTo>
                  <a:pt x="657" y="1264"/>
                </a:lnTo>
                <a:lnTo>
                  <a:pt x="653" y="1184"/>
                </a:lnTo>
                <a:lnTo>
                  <a:pt x="635" y="1105"/>
                </a:lnTo>
                <a:lnTo>
                  <a:pt x="624" y="1051"/>
                </a:lnTo>
                <a:lnTo>
                  <a:pt x="621" y="1001"/>
                </a:lnTo>
                <a:lnTo>
                  <a:pt x="609" y="944"/>
                </a:lnTo>
                <a:lnTo>
                  <a:pt x="563" y="892"/>
                </a:lnTo>
                <a:lnTo>
                  <a:pt x="498" y="848"/>
                </a:lnTo>
                <a:lnTo>
                  <a:pt x="452" y="821"/>
                </a:lnTo>
                <a:lnTo>
                  <a:pt x="402" y="794"/>
                </a:lnTo>
                <a:lnTo>
                  <a:pt x="372" y="772"/>
                </a:lnTo>
                <a:lnTo>
                  <a:pt x="335" y="751"/>
                </a:lnTo>
                <a:lnTo>
                  <a:pt x="270" y="707"/>
                </a:lnTo>
                <a:lnTo>
                  <a:pt x="213" y="653"/>
                </a:lnTo>
                <a:lnTo>
                  <a:pt x="171" y="592"/>
                </a:lnTo>
                <a:lnTo>
                  <a:pt x="146" y="533"/>
                </a:lnTo>
                <a:lnTo>
                  <a:pt x="117" y="469"/>
                </a:lnTo>
                <a:lnTo>
                  <a:pt x="96" y="418"/>
                </a:lnTo>
                <a:lnTo>
                  <a:pt x="86" y="377"/>
                </a:lnTo>
                <a:lnTo>
                  <a:pt x="78" y="349"/>
                </a:lnTo>
                <a:lnTo>
                  <a:pt x="66" y="295"/>
                </a:lnTo>
                <a:lnTo>
                  <a:pt x="50" y="238"/>
                </a:lnTo>
                <a:lnTo>
                  <a:pt x="39" y="188"/>
                </a:lnTo>
                <a:lnTo>
                  <a:pt x="24" y="121"/>
                </a:lnTo>
                <a:lnTo>
                  <a:pt x="15" y="73"/>
                </a:lnTo>
                <a:lnTo>
                  <a:pt x="6" y="37"/>
                </a:lnTo>
                <a:lnTo>
                  <a:pt x="0" y="2"/>
                </a:lnTo>
                <a:close/>
              </a:path>
            </a:pathLst>
          </a:custGeom>
          <a:blipFill dpi="0" rotWithShape="0">
            <a:blip r:embed="rId2"/>
            <a:srcRect/>
            <a:tile tx="0" ty="0" sx="100000" sy="100000" flip="none" algn="tl"/>
          </a:blipFill>
          <a:ln w="9525">
            <a:noFill/>
            <a:round/>
            <a:headEnd/>
            <a:tailEnd/>
          </a:ln>
        </p:spPr>
        <p:txBody>
          <a:bodyPr/>
          <a:lstStyle/>
          <a:p>
            <a:endParaRPr lang="zh-CN" altLang="en-US"/>
          </a:p>
        </p:txBody>
      </p:sp>
      <p:sp>
        <p:nvSpPr>
          <p:cNvPr id="20" name="Freeform 17"/>
          <p:cNvSpPr>
            <a:spLocks/>
          </p:cNvSpPr>
          <p:nvPr/>
        </p:nvSpPr>
        <p:spPr bwMode="auto">
          <a:xfrm>
            <a:off x="4471988" y="2665413"/>
            <a:ext cx="642937" cy="2212975"/>
          </a:xfrm>
          <a:custGeom>
            <a:avLst/>
            <a:gdLst/>
            <a:ahLst/>
            <a:cxnLst>
              <a:cxn ang="0">
                <a:pos x="633" y="0"/>
              </a:cxn>
              <a:cxn ang="0">
                <a:pos x="441" y="648"/>
              </a:cxn>
              <a:cxn ang="0">
                <a:pos x="9" y="1032"/>
              </a:cxn>
              <a:cxn ang="0">
                <a:pos x="497" y="1528"/>
              </a:cxn>
              <a:cxn ang="0">
                <a:pos x="625" y="2104"/>
              </a:cxn>
            </a:cxnLst>
            <a:rect l="0" t="0" r="r" b="b"/>
            <a:pathLst>
              <a:path w="633" h="2104">
                <a:moveTo>
                  <a:pt x="633" y="0"/>
                </a:moveTo>
                <a:cubicBezTo>
                  <a:pt x="589" y="238"/>
                  <a:pt x="545" y="476"/>
                  <a:pt x="441" y="648"/>
                </a:cubicBezTo>
                <a:cubicBezTo>
                  <a:pt x="337" y="820"/>
                  <a:pt x="0" y="885"/>
                  <a:pt x="9" y="1032"/>
                </a:cubicBezTo>
                <a:cubicBezTo>
                  <a:pt x="18" y="1179"/>
                  <a:pt x="394" y="1349"/>
                  <a:pt x="497" y="1528"/>
                </a:cubicBezTo>
                <a:cubicBezTo>
                  <a:pt x="600" y="1707"/>
                  <a:pt x="612" y="1905"/>
                  <a:pt x="625" y="2104"/>
                </a:cubicBezTo>
              </a:path>
            </a:pathLst>
          </a:custGeom>
          <a:noFill/>
          <a:ln w="6350" cap="flat" cmpd="sng">
            <a:solidFill>
              <a:schemeClr val="tx1"/>
            </a:solidFill>
            <a:prstDash val="solid"/>
            <a:round/>
            <a:headEnd/>
            <a:tailEnd/>
          </a:ln>
          <a:effectLst/>
        </p:spPr>
        <p:txBody>
          <a:bodyPr wrap="none" lIns="0" tIns="0" rIns="0" bIns="0" anchor="ctr"/>
          <a:lstStyle/>
          <a:p>
            <a:endParaRPr lang="zh-CN" altLang="en-US"/>
          </a:p>
        </p:txBody>
      </p:sp>
      <p:sp>
        <p:nvSpPr>
          <p:cNvPr id="21" name="Freeform 18"/>
          <p:cNvSpPr>
            <a:spLocks/>
          </p:cNvSpPr>
          <p:nvPr/>
        </p:nvSpPr>
        <p:spPr bwMode="auto">
          <a:xfrm flipH="1">
            <a:off x="3730625" y="2665413"/>
            <a:ext cx="641350" cy="2212975"/>
          </a:xfrm>
          <a:custGeom>
            <a:avLst/>
            <a:gdLst/>
            <a:ahLst/>
            <a:cxnLst>
              <a:cxn ang="0">
                <a:pos x="633" y="0"/>
              </a:cxn>
              <a:cxn ang="0">
                <a:pos x="441" y="648"/>
              </a:cxn>
              <a:cxn ang="0">
                <a:pos x="9" y="1032"/>
              </a:cxn>
              <a:cxn ang="0">
                <a:pos x="497" y="1528"/>
              </a:cxn>
              <a:cxn ang="0">
                <a:pos x="625" y="2104"/>
              </a:cxn>
            </a:cxnLst>
            <a:rect l="0" t="0" r="r" b="b"/>
            <a:pathLst>
              <a:path w="633" h="2104">
                <a:moveTo>
                  <a:pt x="633" y="0"/>
                </a:moveTo>
                <a:cubicBezTo>
                  <a:pt x="589" y="238"/>
                  <a:pt x="545" y="476"/>
                  <a:pt x="441" y="648"/>
                </a:cubicBezTo>
                <a:cubicBezTo>
                  <a:pt x="337" y="820"/>
                  <a:pt x="0" y="885"/>
                  <a:pt x="9" y="1032"/>
                </a:cubicBezTo>
                <a:cubicBezTo>
                  <a:pt x="18" y="1179"/>
                  <a:pt x="394" y="1349"/>
                  <a:pt x="497" y="1528"/>
                </a:cubicBezTo>
                <a:cubicBezTo>
                  <a:pt x="600" y="1707"/>
                  <a:pt x="612" y="1905"/>
                  <a:pt x="625" y="2104"/>
                </a:cubicBezTo>
              </a:path>
            </a:pathLst>
          </a:custGeom>
          <a:noFill/>
          <a:ln w="6350" cap="flat" cmpd="sng">
            <a:solidFill>
              <a:schemeClr val="tx1"/>
            </a:solidFill>
            <a:prstDash val="solid"/>
            <a:round/>
            <a:headEnd/>
            <a:tailEnd/>
          </a:ln>
          <a:effectLst/>
        </p:spPr>
        <p:txBody>
          <a:bodyPr wrap="none" lIns="0" tIns="0" rIns="0" bIns="0" anchor="ctr"/>
          <a:lstStyle/>
          <a:p>
            <a:endParaRPr lang="zh-CN" altLang="en-US"/>
          </a:p>
        </p:txBody>
      </p:sp>
      <p:sp>
        <p:nvSpPr>
          <p:cNvPr id="22" name="Line 19"/>
          <p:cNvSpPr>
            <a:spLocks noChangeShapeType="1"/>
          </p:cNvSpPr>
          <p:nvPr/>
        </p:nvSpPr>
        <p:spPr bwMode="auto">
          <a:xfrm flipH="1">
            <a:off x="3741738" y="4870450"/>
            <a:ext cx="6350" cy="1588"/>
          </a:xfrm>
          <a:prstGeom prst="line">
            <a:avLst/>
          </a:prstGeom>
          <a:noFill/>
          <a:ln w="12700">
            <a:solidFill>
              <a:srgbClr val="000000"/>
            </a:solidFill>
            <a:round/>
            <a:headEnd/>
            <a:tailEnd/>
          </a:ln>
        </p:spPr>
        <p:txBody>
          <a:bodyPr/>
          <a:lstStyle/>
          <a:p>
            <a:endParaRPr lang="zh-CN" altLang="en-US"/>
          </a:p>
        </p:txBody>
      </p:sp>
      <p:sp>
        <p:nvSpPr>
          <p:cNvPr id="23" name="Line 20"/>
          <p:cNvSpPr>
            <a:spLocks noChangeShapeType="1"/>
          </p:cNvSpPr>
          <p:nvPr/>
        </p:nvSpPr>
        <p:spPr bwMode="auto">
          <a:xfrm flipH="1">
            <a:off x="5105400" y="4870450"/>
            <a:ext cx="7938" cy="1588"/>
          </a:xfrm>
          <a:prstGeom prst="line">
            <a:avLst/>
          </a:prstGeom>
          <a:noFill/>
          <a:ln w="12700">
            <a:solidFill>
              <a:srgbClr val="000000"/>
            </a:solidFill>
            <a:round/>
            <a:headEnd/>
            <a:tailEnd/>
          </a:ln>
        </p:spPr>
        <p:txBody>
          <a:bodyPr/>
          <a:lstStyle/>
          <a:p>
            <a:endParaRPr lang="zh-CN" altLang="en-US"/>
          </a:p>
        </p:txBody>
      </p:sp>
      <p:sp>
        <p:nvSpPr>
          <p:cNvPr id="24" name="Rectangle 21"/>
          <p:cNvSpPr>
            <a:spLocks noChangeArrowheads="1"/>
          </p:cNvSpPr>
          <p:nvPr/>
        </p:nvSpPr>
        <p:spPr bwMode="auto">
          <a:xfrm>
            <a:off x="3708400" y="4878388"/>
            <a:ext cx="1436688" cy="134937"/>
          </a:xfrm>
          <a:prstGeom prst="rect">
            <a:avLst/>
          </a:prstGeom>
          <a:solidFill>
            <a:srgbClr val="DDDDDD"/>
          </a:solidFill>
          <a:ln w="25400">
            <a:solidFill>
              <a:schemeClr val="bg2"/>
            </a:solidFill>
            <a:miter lim="800000"/>
            <a:headEnd/>
            <a:tailEnd/>
          </a:ln>
        </p:spPr>
        <p:txBody>
          <a:bodyPr/>
          <a:lstStyle/>
          <a:p>
            <a:endParaRPr lang="zh-CN" altLang="en-US"/>
          </a:p>
        </p:txBody>
      </p:sp>
      <p:sp>
        <p:nvSpPr>
          <p:cNvPr id="25" name="Rectangle 22"/>
          <p:cNvSpPr>
            <a:spLocks noChangeArrowheads="1"/>
          </p:cNvSpPr>
          <p:nvPr/>
        </p:nvSpPr>
        <p:spPr bwMode="auto">
          <a:xfrm>
            <a:off x="3708400" y="2532063"/>
            <a:ext cx="1436688" cy="134937"/>
          </a:xfrm>
          <a:prstGeom prst="rect">
            <a:avLst/>
          </a:prstGeom>
          <a:solidFill>
            <a:srgbClr val="DDDDDD"/>
          </a:solidFill>
          <a:ln w="25400">
            <a:solidFill>
              <a:schemeClr val="bg2"/>
            </a:solidFill>
            <a:miter lim="800000"/>
            <a:headEnd/>
            <a:tailEnd/>
          </a:ln>
        </p:spPr>
        <p:txBody>
          <a:bodyPr/>
          <a:lstStyle/>
          <a:p>
            <a:endParaRPr lang="zh-CN" altLang="en-US"/>
          </a:p>
        </p:txBody>
      </p:sp>
      <p:sp>
        <p:nvSpPr>
          <p:cNvPr id="26" name="Oval 23" descr="Sand"/>
          <p:cNvSpPr>
            <a:spLocks noChangeArrowheads="1"/>
          </p:cNvSpPr>
          <p:nvPr/>
        </p:nvSpPr>
        <p:spPr bwMode="auto">
          <a:xfrm>
            <a:off x="3906838" y="2938463"/>
            <a:ext cx="107950" cy="152400"/>
          </a:xfrm>
          <a:prstGeom prst="ellipse">
            <a:avLst/>
          </a:prstGeom>
          <a:blipFill dpi="0" rotWithShape="0">
            <a:blip r:embed="rId2"/>
            <a:srcRect/>
            <a:tile tx="0" ty="0" sx="100000" sy="100000" flip="none" algn="tl"/>
          </a:blipFill>
          <a:ln w="6350">
            <a:solidFill>
              <a:schemeClr val="tx1"/>
            </a:solidFill>
            <a:round/>
            <a:headEnd/>
            <a:tailEnd/>
          </a:ln>
          <a:effectLst/>
        </p:spPr>
        <p:txBody>
          <a:bodyPr wrap="none" lIns="0" tIns="0" rIns="0" bIns="0" anchor="ctr"/>
          <a:lstStyle/>
          <a:p>
            <a:endParaRPr lang="zh-CN" altLang="en-US"/>
          </a:p>
        </p:txBody>
      </p:sp>
      <p:sp>
        <p:nvSpPr>
          <p:cNvPr id="27" name="Oval 24" descr="Sand"/>
          <p:cNvSpPr>
            <a:spLocks noChangeArrowheads="1"/>
          </p:cNvSpPr>
          <p:nvPr/>
        </p:nvSpPr>
        <p:spPr bwMode="auto">
          <a:xfrm>
            <a:off x="4857750" y="2938463"/>
            <a:ext cx="107950" cy="152400"/>
          </a:xfrm>
          <a:prstGeom prst="ellipse">
            <a:avLst/>
          </a:prstGeom>
          <a:blipFill dpi="0" rotWithShape="0">
            <a:blip r:embed="rId2"/>
            <a:srcRect/>
            <a:tile tx="0" ty="0" sx="100000" sy="100000" flip="none" algn="tl"/>
          </a:blipFill>
          <a:ln w="6350">
            <a:solidFill>
              <a:schemeClr val="tx1"/>
            </a:solidFill>
            <a:round/>
            <a:headEnd/>
            <a:tailEnd/>
          </a:ln>
          <a:effectLst/>
        </p:spPr>
        <p:txBody>
          <a:bodyPr wrap="none" lIns="0" tIns="0" rIns="0" bIns="0" anchor="ctr"/>
          <a:lstStyle/>
          <a:p>
            <a:endParaRPr lang="zh-CN" altLang="en-US"/>
          </a:p>
        </p:txBody>
      </p:sp>
      <p:sp>
        <p:nvSpPr>
          <p:cNvPr id="28" name="Oval 25" descr="Sand"/>
          <p:cNvSpPr>
            <a:spLocks noChangeArrowheads="1"/>
          </p:cNvSpPr>
          <p:nvPr/>
        </p:nvSpPr>
        <p:spPr bwMode="auto">
          <a:xfrm>
            <a:off x="4086225" y="3290888"/>
            <a:ext cx="106363" cy="152400"/>
          </a:xfrm>
          <a:prstGeom prst="ellipse">
            <a:avLst/>
          </a:prstGeom>
          <a:blipFill dpi="0" rotWithShape="0">
            <a:blip r:embed="rId2"/>
            <a:srcRect/>
            <a:tile tx="0" ty="0" sx="100000" sy="100000" flip="none" algn="tl"/>
          </a:blipFill>
          <a:ln w="6350">
            <a:solidFill>
              <a:schemeClr val="tx1"/>
            </a:solidFill>
            <a:round/>
            <a:headEnd/>
            <a:tailEnd/>
          </a:ln>
          <a:effectLst/>
        </p:spPr>
        <p:txBody>
          <a:bodyPr wrap="none" lIns="0" tIns="0" rIns="0" bIns="0" anchor="ctr"/>
          <a:lstStyle/>
          <a:p>
            <a:endParaRPr lang="zh-CN" altLang="en-US"/>
          </a:p>
        </p:txBody>
      </p:sp>
      <p:sp>
        <p:nvSpPr>
          <p:cNvPr id="29" name="Oval 26" descr="Sand"/>
          <p:cNvSpPr>
            <a:spLocks noChangeArrowheads="1"/>
          </p:cNvSpPr>
          <p:nvPr/>
        </p:nvSpPr>
        <p:spPr bwMode="auto">
          <a:xfrm>
            <a:off x="4670425" y="3290888"/>
            <a:ext cx="107950" cy="152400"/>
          </a:xfrm>
          <a:prstGeom prst="ellipse">
            <a:avLst/>
          </a:prstGeom>
          <a:blipFill dpi="0" rotWithShape="0">
            <a:blip r:embed="rId2"/>
            <a:srcRect/>
            <a:tile tx="0" ty="0" sx="100000" sy="100000" flip="none" algn="tl"/>
          </a:blipFill>
          <a:ln w="6350">
            <a:solidFill>
              <a:schemeClr val="tx1"/>
            </a:solidFill>
            <a:round/>
            <a:headEnd/>
            <a:tailEnd/>
          </a:ln>
          <a:effectLst/>
        </p:spPr>
        <p:txBody>
          <a:bodyPr wrap="none" lIns="0" tIns="0" rIns="0" bIns="0" anchor="ctr"/>
          <a:lstStyle/>
          <a:p>
            <a:endParaRPr lang="zh-CN" altLang="en-US"/>
          </a:p>
        </p:txBody>
      </p:sp>
      <p:grpSp>
        <p:nvGrpSpPr>
          <p:cNvPr id="30" name="Group 27"/>
          <p:cNvGrpSpPr>
            <a:grpSpLocks/>
          </p:cNvGrpSpPr>
          <p:nvPr/>
        </p:nvGrpSpPr>
        <p:grpSpPr bwMode="auto">
          <a:xfrm>
            <a:off x="4679950" y="3343275"/>
            <a:ext cx="998538" cy="925513"/>
            <a:chOff x="3113" y="2069"/>
            <a:chExt cx="693" cy="711"/>
          </a:xfrm>
        </p:grpSpPr>
        <p:sp>
          <p:nvSpPr>
            <p:cNvPr id="31" name="AutoShape 28" descr="Sand"/>
            <p:cNvSpPr>
              <a:spLocks noChangeArrowheads="1"/>
            </p:cNvSpPr>
            <p:nvPr/>
          </p:nvSpPr>
          <p:spPr bwMode="auto">
            <a:xfrm rot="5400000">
              <a:off x="3658" y="2631"/>
              <a:ext cx="208" cy="89"/>
            </a:xfrm>
            <a:prstGeom prst="triangle">
              <a:avLst>
                <a:gd name="adj" fmla="val 50000"/>
              </a:avLst>
            </a:prstGeom>
            <a:blipFill dpi="0" rotWithShape="0">
              <a:blip r:embed="rId2"/>
              <a:srcRect/>
              <a:tile tx="0" ty="0" sx="100000" sy="100000" flip="none" algn="tl"/>
            </a:blipFill>
            <a:ln w="6350">
              <a:noFill/>
              <a:miter lim="800000"/>
              <a:headEnd/>
              <a:tailEnd/>
            </a:ln>
            <a:effectLst/>
          </p:spPr>
          <p:txBody>
            <a:bodyPr wrap="none" lIns="0" tIns="0" rIns="0" bIns="0" anchor="ctr"/>
            <a:lstStyle/>
            <a:p>
              <a:endParaRPr lang="zh-CN" altLang="en-US"/>
            </a:p>
          </p:txBody>
        </p:sp>
        <p:sp>
          <p:nvSpPr>
            <p:cNvPr id="32" name="Freeform 29" descr="Sand"/>
            <p:cNvSpPr>
              <a:spLocks/>
            </p:cNvSpPr>
            <p:nvPr/>
          </p:nvSpPr>
          <p:spPr bwMode="auto">
            <a:xfrm>
              <a:off x="3113" y="2069"/>
              <a:ext cx="609" cy="652"/>
            </a:xfrm>
            <a:custGeom>
              <a:avLst/>
              <a:gdLst/>
              <a:ahLst/>
              <a:cxnLst>
                <a:cxn ang="0">
                  <a:pos x="0" y="45"/>
                </a:cxn>
                <a:cxn ang="0">
                  <a:pos x="70" y="0"/>
                </a:cxn>
                <a:cxn ang="0">
                  <a:pos x="111" y="66"/>
                </a:cxn>
                <a:cxn ang="0">
                  <a:pos x="187" y="171"/>
                </a:cxn>
                <a:cxn ang="0">
                  <a:pos x="258" y="261"/>
                </a:cxn>
                <a:cxn ang="0">
                  <a:pos x="352" y="365"/>
                </a:cxn>
                <a:cxn ang="0">
                  <a:pos x="448" y="454"/>
                </a:cxn>
                <a:cxn ang="0">
                  <a:pos x="520" y="510"/>
                </a:cxn>
                <a:cxn ang="0">
                  <a:pos x="561" y="530"/>
                </a:cxn>
                <a:cxn ang="0">
                  <a:pos x="598" y="543"/>
                </a:cxn>
                <a:cxn ang="0">
                  <a:pos x="644" y="553"/>
                </a:cxn>
                <a:cxn ang="0">
                  <a:pos x="658" y="537"/>
                </a:cxn>
                <a:cxn ang="0">
                  <a:pos x="660" y="652"/>
                </a:cxn>
                <a:cxn ang="0">
                  <a:pos x="624" y="650"/>
                </a:cxn>
                <a:cxn ang="0">
                  <a:pos x="592" y="645"/>
                </a:cxn>
                <a:cxn ang="0">
                  <a:pos x="558" y="632"/>
                </a:cxn>
                <a:cxn ang="0">
                  <a:pos x="530" y="621"/>
                </a:cxn>
                <a:cxn ang="0">
                  <a:pos x="493" y="602"/>
                </a:cxn>
                <a:cxn ang="0">
                  <a:pos x="434" y="559"/>
                </a:cxn>
                <a:cxn ang="0">
                  <a:pos x="373" y="504"/>
                </a:cxn>
                <a:cxn ang="0">
                  <a:pos x="322" y="456"/>
                </a:cxn>
                <a:cxn ang="0">
                  <a:pos x="252" y="379"/>
                </a:cxn>
                <a:cxn ang="0">
                  <a:pos x="181" y="297"/>
                </a:cxn>
                <a:cxn ang="0">
                  <a:pos x="123" y="223"/>
                </a:cxn>
                <a:cxn ang="0">
                  <a:pos x="57" y="131"/>
                </a:cxn>
                <a:cxn ang="0">
                  <a:pos x="0" y="45"/>
                </a:cxn>
              </a:cxnLst>
              <a:rect l="0" t="0" r="r" b="b"/>
              <a:pathLst>
                <a:path w="660" h="652">
                  <a:moveTo>
                    <a:pt x="0" y="45"/>
                  </a:moveTo>
                  <a:lnTo>
                    <a:pt x="70" y="0"/>
                  </a:lnTo>
                  <a:lnTo>
                    <a:pt x="111" y="66"/>
                  </a:lnTo>
                  <a:lnTo>
                    <a:pt x="187" y="171"/>
                  </a:lnTo>
                  <a:lnTo>
                    <a:pt x="258" y="261"/>
                  </a:lnTo>
                  <a:lnTo>
                    <a:pt x="352" y="365"/>
                  </a:lnTo>
                  <a:lnTo>
                    <a:pt x="448" y="454"/>
                  </a:lnTo>
                  <a:lnTo>
                    <a:pt x="520" y="510"/>
                  </a:lnTo>
                  <a:lnTo>
                    <a:pt x="561" y="530"/>
                  </a:lnTo>
                  <a:lnTo>
                    <a:pt x="598" y="543"/>
                  </a:lnTo>
                  <a:lnTo>
                    <a:pt x="644" y="553"/>
                  </a:lnTo>
                  <a:lnTo>
                    <a:pt x="658" y="537"/>
                  </a:lnTo>
                  <a:lnTo>
                    <a:pt x="660" y="652"/>
                  </a:lnTo>
                  <a:lnTo>
                    <a:pt x="624" y="650"/>
                  </a:lnTo>
                  <a:lnTo>
                    <a:pt x="592" y="645"/>
                  </a:lnTo>
                  <a:lnTo>
                    <a:pt x="558" y="632"/>
                  </a:lnTo>
                  <a:lnTo>
                    <a:pt x="530" y="621"/>
                  </a:lnTo>
                  <a:lnTo>
                    <a:pt x="493" y="602"/>
                  </a:lnTo>
                  <a:lnTo>
                    <a:pt x="434" y="559"/>
                  </a:lnTo>
                  <a:lnTo>
                    <a:pt x="373" y="504"/>
                  </a:lnTo>
                  <a:lnTo>
                    <a:pt x="322" y="456"/>
                  </a:lnTo>
                  <a:lnTo>
                    <a:pt x="252" y="379"/>
                  </a:lnTo>
                  <a:lnTo>
                    <a:pt x="181" y="297"/>
                  </a:lnTo>
                  <a:lnTo>
                    <a:pt x="123" y="223"/>
                  </a:lnTo>
                  <a:lnTo>
                    <a:pt x="57" y="131"/>
                  </a:lnTo>
                  <a:lnTo>
                    <a:pt x="0" y="45"/>
                  </a:lnTo>
                  <a:close/>
                </a:path>
              </a:pathLst>
            </a:custGeom>
            <a:blipFill dpi="0" rotWithShape="0">
              <a:blip r:embed="rId2"/>
              <a:srcRect/>
              <a:tile tx="0" ty="0" sx="100000" sy="100000" flip="none" algn="tl"/>
            </a:blipFill>
            <a:ln w="6350" cap="flat" cmpd="sng">
              <a:noFill/>
              <a:prstDash val="solid"/>
              <a:round/>
              <a:headEnd/>
              <a:tailEnd/>
            </a:ln>
            <a:effectLst/>
          </p:spPr>
          <p:txBody>
            <a:bodyPr wrap="none" lIns="0" tIns="0" rIns="0" bIns="0" anchor="ctr"/>
            <a:lstStyle/>
            <a:p>
              <a:endParaRPr lang="zh-CN" altLang="en-US"/>
            </a:p>
          </p:txBody>
        </p:sp>
      </p:grpSp>
      <p:sp>
        <p:nvSpPr>
          <p:cNvPr id="33" name="Freeform 30"/>
          <p:cNvSpPr>
            <a:spLocks/>
          </p:cNvSpPr>
          <p:nvPr/>
        </p:nvSpPr>
        <p:spPr bwMode="auto">
          <a:xfrm>
            <a:off x="4541838" y="3978275"/>
            <a:ext cx="244475" cy="217488"/>
          </a:xfrm>
          <a:custGeom>
            <a:avLst/>
            <a:gdLst/>
            <a:ahLst/>
            <a:cxnLst>
              <a:cxn ang="0">
                <a:pos x="12" y="15"/>
              </a:cxn>
              <a:cxn ang="0">
                <a:pos x="156" y="87"/>
              </a:cxn>
              <a:cxn ang="0">
                <a:pos x="228" y="191"/>
              </a:cxn>
              <a:cxn ang="0">
                <a:pos x="84" y="175"/>
              </a:cxn>
              <a:cxn ang="0">
                <a:pos x="12" y="15"/>
              </a:cxn>
            </a:cxnLst>
            <a:rect l="0" t="0" r="r" b="b"/>
            <a:pathLst>
              <a:path w="240" h="206">
                <a:moveTo>
                  <a:pt x="12" y="15"/>
                </a:moveTo>
                <a:cubicBezTo>
                  <a:pt x="24" y="0"/>
                  <a:pt x="120" y="58"/>
                  <a:pt x="156" y="87"/>
                </a:cubicBezTo>
                <a:cubicBezTo>
                  <a:pt x="192" y="116"/>
                  <a:pt x="240" y="176"/>
                  <a:pt x="228" y="191"/>
                </a:cubicBezTo>
                <a:cubicBezTo>
                  <a:pt x="216" y="206"/>
                  <a:pt x="119" y="200"/>
                  <a:pt x="84" y="175"/>
                </a:cubicBezTo>
                <a:cubicBezTo>
                  <a:pt x="49" y="150"/>
                  <a:pt x="0" y="30"/>
                  <a:pt x="12" y="15"/>
                </a:cubicBezTo>
                <a:close/>
              </a:path>
            </a:pathLst>
          </a:custGeom>
          <a:noFill/>
          <a:ln w="6350" cap="flat" cmpd="sng">
            <a:solidFill>
              <a:schemeClr val="tx1"/>
            </a:solidFill>
            <a:prstDash val="solid"/>
            <a:round/>
            <a:headEnd/>
            <a:tailEnd/>
          </a:ln>
          <a:effectLst/>
        </p:spPr>
        <p:txBody>
          <a:bodyPr wrap="none" lIns="0" tIns="0" rIns="0" bIns="0" anchor="ctr"/>
          <a:lstStyle/>
          <a:p>
            <a:endParaRPr lang="zh-CN" altLang="en-US"/>
          </a:p>
        </p:txBody>
      </p:sp>
      <p:grpSp>
        <p:nvGrpSpPr>
          <p:cNvPr id="34" name="Group 31"/>
          <p:cNvGrpSpPr>
            <a:grpSpLocks/>
          </p:cNvGrpSpPr>
          <p:nvPr/>
        </p:nvGrpSpPr>
        <p:grpSpPr bwMode="auto">
          <a:xfrm>
            <a:off x="3059113" y="2979738"/>
            <a:ext cx="952500" cy="366712"/>
            <a:chOff x="1639" y="1723"/>
            <a:chExt cx="866" cy="348"/>
          </a:xfrm>
        </p:grpSpPr>
        <p:sp>
          <p:nvSpPr>
            <p:cNvPr id="35" name="AutoShape 32" descr="Sand"/>
            <p:cNvSpPr>
              <a:spLocks noChangeArrowheads="1"/>
            </p:cNvSpPr>
            <p:nvPr/>
          </p:nvSpPr>
          <p:spPr bwMode="auto">
            <a:xfrm rot="16200000" flipH="1">
              <a:off x="1580" y="1922"/>
              <a:ext cx="208" cy="89"/>
            </a:xfrm>
            <a:prstGeom prst="triangle">
              <a:avLst>
                <a:gd name="adj" fmla="val 50000"/>
              </a:avLst>
            </a:prstGeom>
            <a:blipFill dpi="0" rotWithShape="0">
              <a:blip r:embed="rId2"/>
              <a:srcRect/>
              <a:tile tx="0" ty="0" sx="100000" sy="100000" flip="none" algn="tl"/>
            </a:blipFill>
            <a:ln w="6350">
              <a:noFill/>
              <a:miter lim="800000"/>
              <a:headEnd/>
              <a:tailEnd/>
            </a:ln>
            <a:effectLst/>
          </p:spPr>
          <p:txBody>
            <a:bodyPr wrap="none" lIns="0" tIns="0" rIns="0" bIns="0" anchor="ctr"/>
            <a:lstStyle/>
            <a:p>
              <a:endParaRPr lang="zh-CN" altLang="en-US"/>
            </a:p>
          </p:txBody>
        </p:sp>
        <p:sp>
          <p:nvSpPr>
            <p:cNvPr id="36" name="Freeform 33" descr="Sand"/>
            <p:cNvSpPr>
              <a:spLocks/>
            </p:cNvSpPr>
            <p:nvPr/>
          </p:nvSpPr>
          <p:spPr bwMode="auto">
            <a:xfrm>
              <a:off x="1713" y="1723"/>
              <a:ext cx="792" cy="290"/>
            </a:xfrm>
            <a:custGeom>
              <a:avLst/>
              <a:gdLst/>
              <a:ahLst/>
              <a:cxnLst>
                <a:cxn ang="0">
                  <a:pos x="0" y="290"/>
                </a:cxn>
                <a:cxn ang="0">
                  <a:pos x="0" y="207"/>
                </a:cxn>
                <a:cxn ang="0">
                  <a:pos x="78" y="207"/>
                </a:cxn>
                <a:cxn ang="0">
                  <a:pos x="207" y="200"/>
                </a:cxn>
                <a:cxn ang="0">
                  <a:pos x="321" y="188"/>
                </a:cxn>
                <a:cxn ang="0">
                  <a:pos x="460" y="165"/>
                </a:cxn>
                <a:cxn ang="0">
                  <a:pos x="586" y="132"/>
                </a:cxn>
                <a:cxn ang="0">
                  <a:pos x="672" y="101"/>
                </a:cxn>
                <a:cxn ang="0">
                  <a:pos x="711" y="77"/>
                </a:cxn>
                <a:cxn ang="0">
                  <a:pos x="742" y="53"/>
                </a:cxn>
                <a:cxn ang="0">
                  <a:pos x="768" y="17"/>
                </a:cxn>
                <a:cxn ang="0">
                  <a:pos x="769" y="0"/>
                </a:cxn>
                <a:cxn ang="0">
                  <a:pos x="858" y="50"/>
                </a:cxn>
                <a:cxn ang="0">
                  <a:pos x="846" y="89"/>
                </a:cxn>
                <a:cxn ang="0">
                  <a:pos x="825" y="113"/>
                </a:cxn>
                <a:cxn ang="0">
                  <a:pos x="795" y="135"/>
                </a:cxn>
                <a:cxn ang="0">
                  <a:pos x="771" y="153"/>
                </a:cxn>
                <a:cxn ang="0">
                  <a:pos x="735" y="173"/>
                </a:cxn>
                <a:cxn ang="0">
                  <a:pos x="667" y="200"/>
                </a:cxn>
                <a:cxn ang="0">
                  <a:pos x="588" y="222"/>
                </a:cxn>
                <a:cxn ang="0">
                  <a:pos x="520" y="239"/>
                </a:cxn>
                <a:cxn ang="0">
                  <a:pos x="418" y="257"/>
                </a:cxn>
                <a:cxn ang="0">
                  <a:pos x="310" y="273"/>
                </a:cxn>
                <a:cxn ang="0">
                  <a:pos x="217" y="282"/>
                </a:cxn>
                <a:cxn ang="0">
                  <a:pos x="103" y="288"/>
                </a:cxn>
                <a:cxn ang="0">
                  <a:pos x="0" y="290"/>
                </a:cxn>
              </a:cxnLst>
              <a:rect l="0" t="0" r="r" b="b"/>
              <a:pathLst>
                <a:path w="858" h="290">
                  <a:moveTo>
                    <a:pt x="0" y="290"/>
                  </a:moveTo>
                  <a:lnTo>
                    <a:pt x="0" y="207"/>
                  </a:lnTo>
                  <a:lnTo>
                    <a:pt x="78" y="207"/>
                  </a:lnTo>
                  <a:lnTo>
                    <a:pt x="207" y="200"/>
                  </a:lnTo>
                  <a:lnTo>
                    <a:pt x="321" y="188"/>
                  </a:lnTo>
                  <a:lnTo>
                    <a:pt x="460" y="165"/>
                  </a:lnTo>
                  <a:lnTo>
                    <a:pt x="586" y="132"/>
                  </a:lnTo>
                  <a:lnTo>
                    <a:pt x="672" y="101"/>
                  </a:lnTo>
                  <a:lnTo>
                    <a:pt x="711" y="77"/>
                  </a:lnTo>
                  <a:lnTo>
                    <a:pt x="742" y="53"/>
                  </a:lnTo>
                  <a:lnTo>
                    <a:pt x="768" y="17"/>
                  </a:lnTo>
                  <a:lnTo>
                    <a:pt x="769" y="0"/>
                  </a:lnTo>
                  <a:lnTo>
                    <a:pt x="858" y="50"/>
                  </a:lnTo>
                  <a:lnTo>
                    <a:pt x="846" y="89"/>
                  </a:lnTo>
                  <a:lnTo>
                    <a:pt x="825" y="113"/>
                  </a:lnTo>
                  <a:lnTo>
                    <a:pt x="795" y="135"/>
                  </a:lnTo>
                  <a:lnTo>
                    <a:pt x="771" y="153"/>
                  </a:lnTo>
                  <a:lnTo>
                    <a:pt x="735" y="173"/>
                  </a:lnTo>
                  <a:lnTo>
                    <a:pt x="667" y="200"/>
                  </a:lnTo>
                  <a:lnTo>
                    <a:pt x="588" y="222"/>
                  </a:lnTo>
                  <a:lnTo>
                    <a:pt x="520" y="239"/>
                  </a:lnTo>
                  <a:lnTo>
                    <a:pt x="418" y="257"/>
                  </a:lnTo>
                  <a:lnTo>
                    <a:pt x="310" y="273"/>
                  </a:lnTo>
                  <a:lnTo>
                    <a:pt x="217" y="282"/>
                  </a:lnTo>
                  <a:lnTo>
                    <a:pt x="103" y="288"/>
                  </a:lnTo>
                  <a:lnTo>
                    <a:pt x="0" y="290"/>
                  </a:lnTo>
                  <a:close/>
                </a:path>
              </a:pathLst>
            </a:custGeom>
            <a:blipFill dpi="0" rotWithShape="0">
              <a:blip r:embed="rId2"/>
              <a:srcRect/>
              <a:tile tx="0" ty="0" sx="100000" sy="100000" flip="none" algn="tl"/>
            </a:blipFill>
            <a:ln w="6350" cap="flat" cmpd="sng">
              <a:noFill/>
              <a:prstDash val="solid"/>
              <a:round/>
              <a:headEnd/>
              <a:tailEnd/>
            </a:ln>
            <a:effectLst/>
          </p:spPr>
          <p:txBody>
            <a:bodyPr wrap="none" lIns="0" tIns="0" rIns="0" bIns="0" anchor="ctr"/>
            <a:lstStyle/>
            <a:p>
              <a:endParaRPr lang="zh-CN" altLang="en-US"/>
            </a:p>
          </p:txBody>
        </p:sp>
      </p:grpSp>
      <p:grpSp>
        <p:nvGrpSpPr>
          <p:cNvPr id="37" name="Group 34"/>
          <p:cNvGrpSpPr>
            <a:grpSpLocks/>
          </p:cNvGrpSpPr>
          <p:nvPr/>
        </p:nvGrpSpPr>
        <p:grpSpPr bwMode="auto">
          <a:xfrm>
            <a:off x="3198813" y="3343275"/>
            <a:ext cx="981075" cy="942975"/>
            <a:chOff x="1973" y="2069"/>
            <a:chExt cx="685" cy="705"/>
          </a:xfrm>
        </p:grpSpPr>
        <p:sp>
          <p:nvSpPr>
            <p:cNvPr id="38" name="AutoShape 35" descr="Sand"/>
            <p:cNvSpPr>
              <a:spLocks noChangeArrowheads="1"/>
            </p:cNvSpPr>
            <p:nvPr/>
          </p:nvSpPr>
          <p:spPr bwMode="auto">
            <a:xfrm rot="16200000" flipH="1">
              <a:off x="1913" y="2626"/>
              <a:ext cx="208" cy="88"/>
            </a:xfrm>
            <a:prstGeom prst="triangle">
              <a:avLst>
                <a:gd name="adj" fmla="val 50000"/>
              </a:avLst>
            </a:prstGeom>
            <a:blipFill dpi="0" rotWithShape="0">
              <a:blip r:embed="rId2"/>
              <a:srcRect/>
              <a:tile tx="0" ty="0" sx="100000" sy="100000" flip="none" algn="tl"/>
            </a:blipFill>
            <a:ln w="6350">
              <a:noFill/>
              <a:miter lim="800000"/>
              <a:headEnd/>
              <a:tailEnd/>
            </a:ln>
            <a:effectLst/>
          </p:spPr>
          <p:txBody>
            <a:bodyPr wrap="none" lIns="0" tIns="0" rIns="0" bIns="0" anchor="ctr"/>
            <a:lstStyle/>
            <a:p>
              <a:endParaRPr lang="zh-CN" altLang="en-US"/>
            </a:p>
          </p:txBody>
        </p:sp>
        <p:sp>
          <p:nvSpPr>
            <p:cNvPr id="39" name="Freeform 36" descr="Sand"/>
            <p:cNvSpPr>
              <a:spLocks/>
            </p:cNvSpPr>
            <p:nvPr/>
          </p:nvSpPr>
          <p:spPr bwMode="auto">
            <a:xfrm flipH="1">
              <a:off x="2049" y="2069"/>
              <a:ext cx="609" cy="652"/>
            </a:xfrm>
            <a:custGeom>
              <a:avLst/>
              <a:gdLst/>
              <a:ahLst/>
              <a:cxnLst>
                <a:cxn ang="0">
                  <a:pos x="0" y="45"/>
                </a:cxn>
                <a:cxn ang="0">
                  <a:pos x="70" y="0"/>
                </a:cxn>
                <a:cxn ang="0">
                  <a:pos x="111" y="66"/>
                </a:cxn>
                <a:cxn ang="0">
                  <a:pos x="187" y="171"/>
                </a:cxn>
                <a:cxn ang="0">
                  <a:pos x="258" y="261"/>
                </a:cxn>
                <a:cxn ang="0">
                  <a:pos x="352" y="365"/>
                </a:cxn>
                <a:cxn ang="0">
                  <a:pos x="448" y="454"/>
                </a:cxn>
                <a:cxn ang="0">
                  <a:pos x="520" y="510"/>
                </a:cxn>
                <a:cxn ang="0">
                  <a:pos x="561" y="530"/>
                </a:cxn>
                <a:cxn ang="0">
                  <a:pos x="598" y="543"/>
                </a:cxn>
                <a:cxn ang="0">
                  <a:pos x="644" y="553"/>
                </a:cxn>
                <a:cxn ang="0">
                  <a:pos x="658" y="537"/>
                </a:cxn>
                <a:cxn ang="0">
                  <a:pos x="660" y="652"/>
                </a:cxn>
                <a:cxn ang="0">
                  <a:pos x="624" y="650"/>
                </a:cxn>
                <a:cxn ang="0">
                  <a:pos x="592" y="645"/>
                </a:cxn>
                <a:cxn ang="0">
                  <a:pos x="558" y="632"/>
                </a:cxn>
                <a:cxn ang="0">
                  <a:pos x="530" y="621"/>
                </a:cxn>
                <a:cxn ang="0">
                  <a:pos x="493" y="602"/>
                </a:cxn>
                <a:cxn ang="0">
                  <a:pos x="434" y="559"/>
                </a:cxn>
                <a:cxn ang="0">
                  <a:pos x="373" y="504"/>
                </a:cxn>
                <a:cxn ang="0">
                  <a:pos x="322" y="456"/>
                </a:cxn>
                <a:cxn ang="0">
                  <a:pos x="252" y="379"/>
                </a:cxn>
                <a:cxn ang="0">
                  <a:pos x="181" y="297"/>
                </a:cxn>
                <a:cxn ang="0">
                  <a:pos x="123" y="223"/>
                </a:cxn>
                <a:cxn ang="0">
                  <a:pos x="57" y="131"/>
                </a:cxn>
                <a:cxn ang="0">
                  <a:pos x="0" y="45"/>
                </a:cxn>
              </a:cxnLst>
              <a:rect l="0" t="0" r="r" b="b"/>
              <a:pathLst>
                <a:path w="660" h="652">
                  <a:moveTo>
                    <a:pt x="0" y="45"/>
                  </a:moveTo>
                  <a:lnTo>
                    <a:pt x="70" y="0"/>
                  </a:lnTo>
                  <a:lnTo>
                    <a:pt x="111" y="66"/>
                  </a:lnTo>
                  <a:lnTo>
                    <a:pt x="187" y="171"/>
                  </a:lnTo>
                  <a:lnTo>
                    <a:pt x="258" y="261"/>
                  </a:lnTo>
                  <a:lnTo>
                    <a:pt x="352" y="365"/>
                  </a:lnTo>
                  <a:lnTo>
                    <a:pt x="448" y="454"/>
                  </a:lnTo>
                  <a:lnTo>
                    <a:pt x="520" y="510"/>
                  </a:lnTo>
                  <a:lnTo>
                    <a:pt x="561" y="530"/>
                  </a:lnTo>
                  <a:lnTo>
                    <a:pt x="598" y="543"/>
                  </a:lnTo>
                  <a:lnTo>
                    <a:pt x="644" y="553"/>
                  </a:lnTo>
                  <a:lnTo>
                    <a:pt x="658" y="537"/>
                  </a:lnTo>
                  <a:lnTo>
                    <a:pt x="660" y="652"/>
                  </a:lnTo>
                  <a:lnTo>
                    <a:pt x="624" y="650"/>
                  </a:lnTo>
                  <a:lnTo>
                    <a:pt x="592" y="645"/>
                  </a:lnTo>
                  <a:lnTo>
                    <a:pt x="558" y="632"/>
                  </a:lnTo>
                  <a:lnTo>
                    <a:pt x="530" y="621"/>
                  </a:lnTo>
                  <a:lnTo>
                    <a:pt x="493" y="602"/>
                  </a:lnTo>
                  <a:lnTo>
                    <a:pt x="434" y="559"/>
                  </a:lnTo>
                  <a:lnTo>
                    <a:pt x="373" y="504"/>
                  </a:lnTo>
                  <a:lnTo>
                    <a:pt x="322" y="456"/>
                  </a:lnTo>
                  <a:lnTo>
                    <a:pt x="252" y="379"/>
                  </a:lnTo>
                  <a:lnTo>
                    <a:pt x="181" y="297"/>
                  </a:lnTo>
                  <a:lnTo>
                    <a:pt x="123" y="223"/>
                  </a:lnTo>
                  <a:lnTo>
                    <a:pt x="57" y="131"/>
                  </a:lnTo>
                  <a:lnTo>
                    <a:pt x="0" y="45"/>
                  </a:lnTo>
                  <a:close/>
                </a:path>
              </a:pathLst>
            </a:custGeom>
            <a:blipFill dpi="0" rotWithShape="0">
              <a:blip r:embed="rId2"/>
              <a:srcRect/>
              <a:tile tx="0" ty="0" sx="100000" sy="100000" flip="none" algn="tl"/>
            </a:blipFill>
            <a:ln w="6350" cap="flat" cmpd="sng">
              <a:noFill/>
              <a:prstDash val="solid"/>
              <a:round/>
              <a:headEnd/>
              <a:tailEnd/>
            </a:ln>
            <a:effectLst/>
          </p:spPr>
          <p:txBody>
            <a:bodyPr wrap="none" lIns="0" tIns="0" rIns="0" bIns="0" anchor="ctr"/>
            <a:lstStyle/>
            <a:p>
              <a:endParaRPr lang="zh-CN" altLang="en-US"/>
            </a:p>
          </p:txBody>
        </p:sp>
      </p:grpSp>
      <p:grpSp>
        <p:nvGrpSpPr>
          <p:cNvPr id="40" name="Group 37"/>
          <p:cNvGrpSpPr>
            <a:grpSpLocks/>
          </p:cNvGrpSpPr>
          <p:nvPr/>
        </p:nvGrpSpPr>
        <p:grpSpPr bwMode="auto">
          <a:xfrm>
            <a:off x="4887913" y="2924175"/>
            <a:ext cx="908050" cy="371475"/>
            <a:chOff x="3279" y="1995"/>
            <a:chExt cx="864" cy="353"/>
          </a:xfrm>
        </p:grpSpPr>
        <p:sp>
          <p:nvSpPr>
            <p:cNvPr id="41" name="AutoShape 38" descr="Sand"/>
            <p:cNvSpPr>
              <a:spLocks noChangeArrowheads="1"/>
            </p:cNvSpPr>
            <p:nvPr/>
          </p:nvSpPr>
          <p:spPr bwMode="auto">
            <a:xfrm rot="5400000">
              <a:off x="3995" y="2199"/>
              <a:ext cx="208" cy="89"/>
            </a:xfrm>
            <a:prstGeom prst="triangle">
              <a:avLst>
                <a:gd name="adj" fmla="val 50000"/>
              </a:avLst>
            </a:prstGeom>
            <a:blipFill dpi="0" rotWithShape="0">
              <a:blip r:embed="rId2"/>
              <a:srcRect/>
              <a:tile tx="0" ty="0" sx="100000" sy="100000" flip="none" algn="tl"/>
            </a:blipFill>
            <a:ln w="6350">
              <a:noFill/>
              <a:miter lim="800000"/>
              <a:headEnd/>
              <a:tailEnd/>
            </a:ln>
            <a:effectLst/>
          </p:spPr>
          <p:txBody>
            <a:bodyPr wrap="none" lIns="0" tIns="0" rIns="0" bIns="0" anchor="ctr"/>
            <a:lstStyle/>
            <a:p>
              <a:endParaRPr lang="zh-CN" altLang="en-US"/>
            </a:p>
          </p:txBody>
        </p:sp>
        <p:sp>
          <p:nvSpPr>
            <p:cNvPr id="42" name="Freeform 39" descr="Sand"/>
            <p:cNvSpPr>
              <a:spLocks/>
            </p:cNvSpPr>
            <p:nvPr/>
          </p:nvSpPr>
          <p:spPr bwMode="auto">
            <a:xfrm flipH="1">
              <a:off x="3279" y="1995"/>
              <a:ext cx="792" cy="290"/>
            </a:xfrm>
            <a:custGeom>
              <a:avLst/>
              <a:gdLst/>
              <a:ahLst/>
              <a:cxnLst>
                <a:cxn ang="0">
                  <a:pos x="0" y="290"/>
                </a:cxn>
                <a:cxn ang="0">
                  <a:pos x="0" y="207"/>
                </a:cxn>
                <a:cxn ang="0">
                  <a:pos x="78" y="207"/>
                </a:cxn>
                <a:cxn ang="0">
                  <a:pos x="207" y="200"/>
                </a:cxn>
                <a:cxn ang="0">
                  <a:pos x="321" y="188"/>
                </a:cxn>
                <a:cxn ang="0">
                  <a:pos x="460" y="165"/>
                </a:cxn>
                <a:cxn ang="0">
                  <a:pos x="586" y="132"/>
                </a:cxn>
                <a:cxn ang="0">
                  <a:pos x="672" y="101"/>
                </a:cxn>
                <a:cxn ang="0">
                  <a:pos x="711" y="77"/>
                </a:cxn>
                <a:cxn ang="0">
                  <a:pos x="742" y="53"/>
                </a:cxn>
                <a:cxn ang="0">
                  <a:pos x="768" y="17"/>
                </a:cxn>
                <a:cxn ang="0">
                  <a:pos x="769" y="0"/>
                </a:cxn>
                <a:cxn ang="0">
                  <a:pos x="858" y="50"/>
                </a:cxn>
                <a:cxn ang="0">
                  <a:pos x="846" y="89"/>
                </a:cxn>
                <a:cxn ang="0">
                  <a:pos x="825" y="113"/>
                </a:cxn>
                <a:cxn ang="0">
                  <a:pos x="795" y="135"/>
                </a:cxn>
                <a:cxn ang="0">
                  <a:pos x="771" y="153"/>
                </a:cxn>
                <a:cxn ang="0">
                  <a:pos x="735" y="173"/>
                </a:cxn>
                <a:cxn ang="0">
                  <a:pos x="667" y="200"/>
                </a:cxn>
                <a:cxn ang="0">
                  <a:pos x="588" y="222"/>
                </a:cxn>
                <a:cxn ang="0">
                  <a:pos x="520" y="239"/>
                </a:cxn>
                <a:cxn ang="0">
                  <a:pos x="418" y="257"/>
                </a:cxn>
                <a:cxn ang="0">
                  <a:pos x="310" y="273"/>
                </a:cxn>
                <a:cxn ang="0">
                  <a:pos x="217" y="282"/>
                </a:cxn>
                <a:cxn ang="0">
                  <a:pos x="103" y="288"/>
                </a:cxn>
                <a:cxn ang="0">
                  <a:pos x="0" y="290"/>
                </a:cxn>
              </a:cxnLst>
              <a:rect l="0" t="0" r="r" b="b"/>
              <a:pathLst>
                <a:path w="858" h="290">
                  <a:moveTo>
                    <a:pt x="0" y="290"/>
                  </a:moveTo>
                  <a:lnTo>
                    <a:pt x="0" y="207"/>
                  </a:lnTo>
                  <a:lnTo>
                    <a:pt x="78" y="207"/>
                  </a:lnTo>
                  <a:lnTo>
                    <a:pt x="207" y="200"/>
                  </a:lnTo>
                  <a:lnTo>
                    <a:pt x="321" y="188"/>
                  </a:lnTo>
                  <a:lnTo>
                    <a:pt x="460" y="165"/>
                  </a:lnTo>
                  <a:lnTo>
                    <a:pt x="586" y="132"/>
                  </a:lnTo>
                  <a:lnTo>
                    <a:pt x="672" y="101"/>
                  </a:lnTo>
                  <a:lnTo>
                    <a:pt x="711" y="77"/>
                  </a:lnTo>
                  <a:lnTo>
                    <a:pt x="742" y="53"/>
                  </a:lnTo>
                  <a:lnTo>
                    <a:pt x="768" y="17"/>
                  </a:lnTo>
                  <a:lnTo>
                    <a:pt x="769" y="0"/>
                  </a:lnTo>
                  <a:lnTo>
                    <a:pt x="858" y="50"/>
                  </a:lnTo>
                  <a:lnTo>
                    <a:pt x="846" y="89"/>
                  </a:lnTo>
                  <a:lnTo>
                    <a:pt x="825" y="113"/>
                  </a:lnTo>
                  <a:lnTo>
                    <a:pt x="795" y="135"/>
                  </a:lnTo>
                  <a:lnTo>
                    <a:pt x="771" y="153"/>
                  </a:lnTo>
                  <a:lnTo>
                    <a:pt x="735" y="173"/>
                  </a:lnTo>
                  <a:lnTo>
                    <a:pt x="667" y="200"/>
                  </a:lnTo>
                  <a:lnTo>
                    <a:pt x="588" y="222"/>
                  </a:lnTo>
                  <a:lnTo>
                    <a:pt x="520" y="239"/>
                  </a:lnTo>
                  <a:lnTo>
                    <a:pt x="418" y="257"/>
                  </a:lnTo>
                  <a:lnTo>
                    <a:pt x="310" y="273"/>
                  </a:lnTo>
                  <a:lnTo>
                    <a:pt x="217" y="282"/>
                  </a:lnTo>
                  <a:lnTo>
                    <a:pt x="103" y="288"/>
                  </a:lnTo>
                  <a:lnTo>
                    <a:pt x="0" y="290"/>
                  </a:lnTo>
                  <a:close/>
                </a:path>
              </a:pathLst>
            </a:custGeom>
            <a:blipFill dpi="0" rotWithShape="0">
              <a:blip r:embed="rId2"/>
              <a:srcRect/>
              <a:tile tx="0" ty="0" sx="100000" sy="100000" flip="none" algn="tl"/>
            </a:blipFill>
            <a:ln w="6350" cap="flat" cmpd="sng">
              <a:noFill/>
              <a:prstDash val="solid"/>
              <a:round/>
              <a:headEnd/>
              <a:tailEnd/>
            </a:ln>
            <a:effectLst/>
          </p:spPr>
          <p:txBody>
            <a:bodyPr wrap="none" lIns="0" tIns="0" rIns="0" bIns="0" anchor="ctr"/>
            <a:lstStyle/>
            <a:p>
              <a:endParaRPr lang="zh-CN" altLang="en-US"/>
            </a:p>
          </p:txBody>
        </p:sp>
      </p:grpSp>
      <p:grpSp>
        <p:nvGrpSpPr>
          <p:cNvPr id="43" name="Group 40"/>
          <p:cNvGrpSpPr>
            <a:grpSpLocks/>
          </p:cNvGrpSpPr>
          <p:nvPr/>
        </p:nvGrpSpPr>
        <p:grpSpPr bwMode="auto">
          <a:xfrm>
            <a:off x="8364538" y="2598738"/>
            <a:ext cx="304800" cy="304800"/>
            <a:chOff x="642" y="3593"/>
            <a:chExt cx="192" cy="192"/>
          </a:xfrm>
        </p:grpSpPr>
        <p:sp>
          <p:nvSpPr>
            <p:cNvPr id="44" name="Oval 41"/>
            <p:cNvSpPr>
              <a:spLocks noChangeArrowheads="1"/>
            </p:cNvSpPr>
            <p:nvPr/>
          </p:nvSpPr>
          <p:spPr bwMode="auto">
            <a:xfrm>
              <a:off x="642" y="3593"/>
              <a:ext cx="192" cy="192"/>
            </a:xfrm>
            <a:prstGeom prst="ellipse">
              <a:avLst/>
            </a:prstGeom>
            <a:solidFill>
              <a:srgbClr val="FFFF00"/>
            </a:solidFill>
            <a:ln w="19050" algn="ctr">
              <a:solidFill>
                <a:srgbClr val="FF3300"/>
              </a:solidFill>
              <a:round/>
              <a:headEnd/>
              <a:tailEnd/>
            </a:ln>
            <a:effectLst/>
          </p:spPr>
          <p:txBody>
            <a:bodyPr wrap="none" anchor="ctr"/>
            <a:lstStyle/>
            <a:p>
              <a:endParaRPr lang="zh-CN" altLang="en-US"/>
            </a:p>
          </p:txBody>
        </p:sp>
        <p:sp>
          <p:nvSpPr>
            <p:cNvPr id="45" name="Text Box 42"/>
            <p:cNvSpPr txBox="1">
              <a:spLocks noChangeArrowheads="1"/>
            </p:cNvSpPr>
            <p:nvPr/>
          </p:nvSpPr>
          <p:spPr bwMode="auto">
            <a:xfrm>
              <a:off x="702" y="3611"/>
              <a:ext cx="71" cy="154"/>
            </a:xfrm>
            <a:prstGeom prst="rect">
              <a:avLst/>
            </a:prstGeom>
            <a:noFill/>
            <a:ln w="25400" algn="ctr">
              <a:noFill/>
              <a:miter lim="800000"/>
              <a:headEnd/>
              <a:tailEnd/>
            </a:ln>
            <a:effectLst/>
          </p:spPr>
          <p:txBody>
            <a:bodyPr wrap="none" lIns="0" tIns="0" rIns="0" bIns="0" anchor="ctr" anchorCtr="1">
              <a:spAutoFit/>
            </a:bodyPr>
            <a:lstStyle/>
            <a:p>
              <a:pPr>
                <a:buFont typeface="Wingdings" pitchFamily="2" charset="2"/>
                <a:buNone/>
              </a:pPr>
              <a:r>
                <a:rPr kumimoji="0" lang="en-US" altLang="zh-CN">
                  <a:solidFill>
                    <a:srgbClr val="FF0000"/>
                  </a:solidFill>
                  <a:latin typeface="Arial" pitchFamily="34" charset="0"/>
                  <a:cs typeface="Arial" pitchFamily="34" charset="0"/>
                </a:rPr>
                <a:t>2</a:t>
              </a:r>
              <a:endParaRPr kumimoji="0" lang="en-US" altLang="zh-TW">
                <a:solidFill>
                  <a:srgbClr val="FF0000"/>
                </a:solidFill>
                <a:latin typeface="Arial" pitchFamily="34" charset="0"/>
                <a:cs typeface="Arial" pitchFamily="34" charset="0"/>
              </a:endParaRPr>
            </a:p>
          </p:txBody>
        </p:sp>
      </p:grpSp>
      <p:grpSp>
        <p:nvGrpSpPr>
          <p:cNvPr id="46" name="Group 43"/>
          <p:cNvGrpSpPr>
            <a:grpSpLocks/>
          </p:cNvGrpSpPr>
          <p:nvPr/>
        </p:nvGrpSpPr>
        <p:grpSpPr bwMode="auto">
          <a:xfrm>
            <a:off x="250825" y="2293938"/>
            <a:ext cx="304800" cy="304800"/>
            <a:chOff x="538" y="3242"/>
            <a:chExt cx="192" cy="192"/>
          </a:xfrm>
        </p:grpSpPr>
        <p:sp>
          <p:nvSpPr>
            <p:cNvPr id="47" name="Oval 44"/>
            <p:cNvSpPr>
              <a:spLocks noChangeArrowheads="1"/>
            </p:cNvSpPr>
            <p:nvPr/>
          </p:nvSpPr>
          <p:spPr bwMode="auto">
            <a:xfrm>
              <a:off x="538" y="3242"/>
              <a:ext cx="192" cy="192"/>
            </a:xfrm>
            <a:prstGeom prst="ellipse">
              <a:avLst/>
            </a:prstGeom>
            <a:solidFill>
              <a:srgbClr val="FFFF00"/>
            </a:solidFill>
            <a:ln w="19050" algn="ctr">
              <a:solidFill>
                <a:srgbClr val="FF3300"/>
              </a:solidFill>
              <a:round/>
              <a:headEnd/>
              <a:tailEnd/>
            </a:ln>
            <a:effectLst/>
          </p:spPr>
          <p:txBody>
            <a:bodyPr wrap="none" anchor="ctr"/>
            <a:lstStyle/>
            <a:p>
              <a:endParaRPr lang="zh-CN" altLang="en-US"/>
            </a:p>
          </p:txBody>
        </p:sp>
        <p:sp>
          <p:nvSpPr>
            <p:cNvPr id="48" name="Text Box 45"/>
            <p:cNvSpPr txBox="1">
              <a:spLocks noChangeArrowheads="1"/>
            </p:cNvSpPr>
            <p:nvPr/>
          </p:nvSpPr>
          <p:spPr bwMode="auto">
            <a:xfrm>
              <a:off x="598" y="3260"/>
              <a:ext cx="71" cy="154"/>
            </a:xfrm>
            <a:prstGeom prst="rect">
              <a:avLst/>
            </a:prstGeom>
            <a:noFill/>
            <a:ln w="25400" algn="ctr">
              <a:noFill/>
              <a:miter lim="800000"/>
              <a:headEnd/>
              <a:tailEnd/>
            </a:ln>
            <a:effectLst/>
          </p:spPr>
          <p:txBody>
            <a:bodyPr wrap="none" lIns="0" tIns="0" rIns="0" bIns="0" anchor="ctr" anchorCtr="1">
              <a:spAutoFit/>
            </a:bodyPr>
            <a:lstStyle/>
            <a:p>
              <a:pPr>
                <a:buFont typeface="Wingdings" pitchFamily="2" charset="2"/>
                <a:buNone/>
              </a:pPr>
              <a:r>
                <a:rPr kumimoji="0" lang="en-US" altLang="zh-CN">
                  <a:solidFill>
                    <a:srgbClr val="FF0000"/>
                  </a:solidFill>
                  <a:latin typeface="Arial" pitchFamily="34" charset="0"/>
                  <a:cs typeface="Arial" pitchFamily="34" charset="0"/>
                </a:rPr>
                <a:t>1</a:t>
              </a:r>
              <a:endParaRPr kumimoji="0" lang="en-US" altLang="zh-TW">
                <a:solidFill>
                  <a:srgbClr val="FF0000"/>
                </a:solidFill>
                <a:latin typeface="Arial" pitchFamily="34" charset="0"/>
                <a:cs typeface="Arial" pitchFamily="34" charset="0"/>
              </a:endParaRPr>
            </a:p>
          </p:txBody>
        </p:sp>
      </p:grpSp>
      <p:grpSp>
        <p:nvGrpSpPr>
          <p:cNvPr id="49" name="Group 46"/>
          <p:cNvGrpSpPr>
            <a:grpSpLocks/>
          </p:cNvGrpSpPr>
          <p:nvPr/>
        </p:nvGrpSpPr>
        <p:grpSpPr bwMode="auto">
          <a:xfrm>
            <a:off x="327025" y="3657600"/>
            <a:ext cx="304800" cy="304800"/>
            <a:chOff x="1306" y="3626"/>
            <a:chExt cx="192" cy="192"/>
          </a:xfrm>
        </p:grpSpPr>
        <p:sp>
          <p:nvSpPr>
            <p:cNvPr id="50" name="Oval 47"/>
            <p:cNvSpPr>
              <a:spLocks noChangeArrowheads="1"/>
            </p:cNvSpPr>
            <p:nvPr/>
          </p:nvSpPr>
          <p:spPr bwMode="auto">
            <a:xfrm>
              <a:off x="1306" y="3626"/>
              <a:ext cx="192" cy="192"/>
            </a:xfrm>
            <a:prstGeom prst="ellipse">
              <a:avLst/>
            </a:prstGeom>
            <a:solidFill>
              <a:srgbClr val="FFFF00"/>
            </a:solidFill>
            <a:ln w="19050" algn="ctr">
              <a:solidFill>
                <a:srgbClr val="FF3300"/>
              </a:solidFill>
              <a:round/>
              <a:headEnd/>
              <a:tailEnd/>
            </a:ln>
            <a:effectLst/>
          </p:spPr>
          <p:txBody>
            <a:bodyPr wrap="none" anchor="ctr"/>
            <a:lstStyle/>
            <a:p>
              <a:endParaRPr lang="zh-CN" altLang="en-US"/>
            </a:p>
          </p:txBody>
        </p:sp>
        <p:sp>
          <p:nvSpPr>
            <p:cNvPr id="51" name="Text Box 48"/>
            <p:cNvSpPr txBox="1">
              <a:spLocks noChangeArrowheads="1"/>
            </p:cNvSpPr>
            <p:nvPr/>
          </p:nvSpPr>
          <p:spPr bwMode="auto">
            <a:xfrm>
              <a:off x="1366" y="3644"/>
              <a:ext cx="71" cy="154"/>
            </a:xfrm>
            <a:prstGeom prst="rect">
              <a:avLst/>
            </a:prstGeom>
            <a:noFill/>
            <a:ln w="25400" algn="ctr">
              <a:noFill/>
              <a:miter lim="800000"/>
              <a:headEnd/>
              <a:tailEnd/>
            </a:ln>
            <a:effectLst/>
          </p:spPr>
          <p:txBody>
            <a:bodyPr wrap="none" lIns="0" tIns="0" rIns="0" bIns="0" anchor="ctr" anchorCtr="1">
              <a:spAutoFit/>
            </a:bodyPr>
            <a:lstStyle/>
            <a:p>
              <a:pPr>
                <a:buFont typeface="Wingdings" pitchFamily="2" charset="2"/>
                <a:buNone/>
              </a:pPr>
              <a:r>
                <a:rPr kumimoji="0" lang="en-US" altLang="zh-CN">
                  <a:solidFill>
                    <a:srgbClr val="FF0000"/>
                  </a:solidFill>
                  <a:latin typeface="Arial" pitchFamily="34" charset="0"/>
                  <a:cs typeface="Arial" pitchFamily="34" charset="0"/>
                </a:rPr>
                <a:t>3</a:t>
              </a:r>
              <a:endParaRPr kumimoji="0" lang="en-US" altLang="zh-TW">
                <a:solidFill>
                  <a:srgbClr val="FF0000"/>
                </a:solidFill>
                <a:latin typeface="Arial" pitchFamily="34" charset="0"/>
                <a:cs typeface="Arial" pitchFamily="34" charset="0"/>
              </a:endParaRPr>
            </a:p>
          </p:txBody>
        </p:sp>
      </p:grpSp>
      <p:grpSp>
        <p:nvGrpSpPr>
          <p:cNvPr id="52" name="Group 49"/>
          <p:cNvGrpSpPr>
            <a:grpSpLocks/>
          </p:cNvGrpSpPr>
          <p:nvPr/>
        </p:nvGrpSpPr>
        <p:grpSpPr bwMode="auto">
          <a:xfrm>
            <a:off x="8435975" y="3751263"/>
            <a:ext cx="304800" cy="304800"/>
            <a:chOff x="1662" y="3692"/>
            <a:chExt cx="192" cy="192"/>
          </a:xfrm>
        </p:grpSpPr>
        <p:sp>
          <p:nvSpPr>
            <p:cNvPr id="53" name="Oval 50"/>
            <p:cNvSpPr>
              <a:spLocks noChangeArrowheads="1"/>
            </p:cNvSpPr>
            <p:nvPr/>
          </p:nvSpPr>
          <p:spPr bwMode="auto">
            <a:xfrm>
              <a:off x="1662" y="3692"/>
              <a:ext cx="192" cy="192"/>
            </a:xfrm>
            <a:prstGeom prst="ellipse">
              <a:avLst/>
            </a:prstGeom>
            <a:solidFill>
              <a:srgbClr val="FFFF00"/>
            </a:solidFill>
            <a:ln w="19050" algn="ctr">
              <a:solidFill>
                <a:srgbClr val="FF3300"/>
              </a:solidFill>
              <a:round/>
              <a:headEnd/>
              <a:tailEnd/>
            </a:ln>
            <a:effectLst/>
          </p:spPr>
          <p:txBody>
            <a:bodyPr wrap="none" anchor="ctr"/>
            <a:lstStyle/>
            <a:p>
              <a:endParaRPr lang="zh-CN" altLang="en-US"/>
            </a:p>
          </p:txBody>
        </p:sp>
        <p:sp>
          <p:nvSpPr>
            <p:cNvPr id="54" name="Text Box 51"/>
            <p:cNvSpPr txBox="1">
              <a:spLocks noChangeArrowheads="1"/>
            </p:cNvSpPr>
            <p:nvPr/>
          </p:nvSpPr>
          <p:spPr bwMode="auto">
            <a:xfrm>
              <a:off x="1722" y="3710"/>
              <a:ext cx="71" cy="154"/>
            </a:xfrm>
            <a:prstGeom prst="rect">
              <a:avLst/>
            </a:prstGeom>
            <a:noFill/>
            <a:ln w="25400" algn="ctr">
              <a:noFill/>
              <a:miter lim="800000"/>
              <a:headEnd/>
              <a:tailEnd/>
            </a:ln>
            <a:effectLst/>
          </p:spPr>
          <p:txBody>
            <a:bodyPr wrap="none" lIns="0" tIns="0" rIns="0" bIns="0" anchor="ctr" anchorCtr="1">
              <a:spAutoFit/>
            </a:bodyPr>
            <a:lstStyle/>
            <a:p>
              <a:pPr>
                <a:buFont typeface="Wingdings" pitchFamily="2" charset="2"/>
                <a:buNone/>
              </a:pPr>
              <a:r>
                <a:rPr kumimoji="0" lang="en-US" altLang="zh-CN">
                  <a:solidFill>
                    <a:srgbClr val="FF0000"/>
                  </a:solidFill>
                  <a:latin typeface="Arial" pitchFamily="34" charset="0"/>
                  <a:cs typeface="Arial" pitchFamily="34" charset="0"/>
                </a:rPr>
                <a:t>4</a:t>
              </a:r>
              <a:endParaRPr kumimoji="0" lang="en-US" altLang="zh-TW">
                <a:solidFill>
                  <a:srgbClr val="FF0000"/>
                </a:solidFill>
                <a:latin typeface="Arial" pitchFamily="34" charset="0"/>
                <a:cs typeface="Arial" pitchFamily="34" charset="0"/>
              </a:endParaRPr>
            </a:p>
          </p:txBody>
        </p:sp>
      </p:grpSp>
      <p:sp>
        <p:nvSpPr>
          <p:cNvPr id="55" name="Text Box 52"/>
          <p:cNvSpPr txBox="1">
            <a:spLocks noChangeArrowheads="1"/>
          </p:cNvSpPr>
          <p:nvPr/>
        </p:nvSpPr>
        <p:spPr bwMode="auto">
          <a:xfrm>
            <a:off x="257175" y="1196975"/>
            <a:ext cx="3162697" cy="1152525"/>
          </a:xfrm>
          <a:prstGeom prst="rect">
            <a:avLst/>
          </a:prstGeom>
          <a:noFill/>
          <a:ln w="6350" algn="ctr">
            <a:noFill/>
            <a:miter lim="800000"/>
            <a:headEnd/>
            <a:tailEnd/>
          </a:ln>
          <a:effectLst/>
        </p:spPr>
        <p:txBody>
          <a:bodyPr lIns="45720" rIns="45720" anchorCtr="1"/>
          <a:lstStyle/>
          <a:p>
            <a:pPr marL="119063" indent="-119063" algn="l">
              <a:buFont typeface="Wingdings" pitchFamily="2" charset="2"/>
              <a:buNone/>
            </a:pPr>
            <a:r>
              <a:rPr kumimoji="0" lang="zh-CN" altLang="en-US" sz="1400" dirty="0">
                <a:latin typeface="Arial" pitchFamily="34" charset="0"/>
                <a:cs typeface="Arial" pitchFamily="34" charset="0"/>
              </a:rPr>
              <a:t>选择标准</a:t>
            </a:r>
            <a:r>
              <a:rPr kumimoji="0" lang="en-US" altLang="zh-CN" sz="1400" dirty="0">
                <a:latin typeface="Arial" pitchFamily="34" charset="0"/>
                <a:cs typeface="Arial" pitchFamily="34" charset="0"/>
              </a:rPr>
              <a:t>1</a:t>
            </a:r>
            <a:r>
              <a:rPr kumimoji="0" lang="zh-CN" altLang="en-US" sz="1400" dirty="0">
                <a:latin typeface="Arial" pitchFamily="34" charset="0"/>
                <a:cs typeface="Arial" pitchFamily="34" charset="0"/>
              </a:rPr>
              <a:t>：</a:t>
            </a:r>
          </a:p>
          <a:p>
            <a:pPr marL="119063" indent="-119063" algn="l">
              <a:buFont typeface="Wingdings" pitchFamily="2" charset="2"/>
              <a:buNone/>
            </a:pPr>
            <a:r>
              <a:rPr kumimoji="0" lang="zh-CN" altLang="en-US" dirty="0" smtClean="0">
                <a:solidFill>
                  <a:srgbClr val="FF3300"/>
                </a:solidFill>
                <a:latin typeface="Arial" pitchFamily="34" charset="0"/>
                <a:cs typeface="Arial" pitchFamily="34" charset="0"/>
              </a:rPr>
              <a:t>需要</a:t>
            </a:r>
            <a:r>
              <a:rPr lang="zh-CN" altLang="en-US" dirty="0" smtClean="0">
                <a:solidFill>
                  <a:srgbClr val="FF3300"/>
                </a:solidFill>
                <a:latin typeface="Arial" pitchFamily="34" charset="0"/>
                <a:cs typeface="Arial" pitchFamily="34" charset="0"/>
              </a:rPr>
              <a:t>具备软件硬件综合能力的供应商</a:t>
            </a:r>
            <a:r>
              <a:rPr kumimoji="0" lang="zh-CN" altLang="en-US" sz="1200" dirty="0" smtClean="0">
                <a:latin typeface="Arial" pitchFamily="34" charset="0"/>
                <a:cs typeface="Arial" pitchFamily="34" charset="0"/>
              </a:rPr>
              <a:t>：</a:t>
            </a:r>
            <a:endParaRPr kumimoji="0" lang="zh-CN" altLang="en-US" sz="1200" dirty="0">
              <a:latin typeface="Arial" pitchFamily="34" charset="0"/>
              <a:cs typeface="Arial" pitchFamily="34" charset="0"/>
            </a:endParaRPr>
          </a:p>
          <a:p>
            <a:pPr marL="119063" indent="-119063" algn="l">
              <a:buFont typeface="Wingdings" pitchFamily="2" charset="2"/>
              <a:buChar char="§"/>
            </a:pPr>
            <a:r>
              <a:rPr kumimoji="0" lang="zh-CN" altLang="en-US" sz="1200" b="0" dirty="0">
                <a:latin typeface="Arial" pitchFamily="34" charset="0"/>
                <a:cs typeface="Arial" pitchFamily="34" charset="0"/>
              </a:rPr>
              <a:t>具备管理咨询的能力</a:t>
            </a:r>
          </a:p>
          <a:p>
            <a:pPr marL="119063" indent="-119063" algn="l">
              <a:buFont typeface="Wingdings" pitchFamily="2" charset="2"/>
              <a:buChar char="§"/>
            </a:pPr>
            <a:r>
              <a:rPr kumimoji="0" lang="zh-CN" altLang="en-US" sz="1200" b="0" dirty="0">
                <a:latin typeface="Arial" pitchFamily="34" charset="0"/>
                <a:cs typeface="Arial" pitchFamily="34" charset="0"/>
              </a:rPr>
              <a:t>具备大型企业信息化实施的经验</a:t>
            </a:r>
          </a:p>
        </p:txBody>
      </p:sp>
      <p:sp>
        <p:nvSpPr>
          <p:cNvPr id="56" name="Text Box 56"/>
          <p:cNvSpPr txBox="1">
            <a:spLocks noChangeArrowheads="1"/>
          </p:cNvSpPr>
          <p:nvPr/>
        </p:nvSpPr>
        <p:spPr bwMode="auto">
          <a:xfrm>
            <a:off x="5076825" y="1196975"/>
            <a:ext cx="3995738" cy="1152525"/>
          </a:xfrm>
          <a:prstGeom prst="rect">
            <a:avLst/>
          </a:prstGeom>
          <a:noFill/>
          <a:ln w="6350" algn="ctr">
            <a:noFill/>
            <a:miter lim="800000"/>
            <a:headEnd/>
            <a:tailEnd/>
          </a:ln>
          <a:effectLst/>
        </p:spPr>
        <p:txBody>
          <a:bodyPr lIns="45720" rIns="45720" anchorCtr="1"/>
          <a:lstStyle/>
          <a:p>
            <a:pPr marL="119063" indent="-119063" algn="l">
              <a:buFont typeface="Wingdings" pitchFamily="2" charset="2"/>
              <a:buNone/>
            </a:pPr>
            <a:r>
              <a:rPr kumimoji="0" lang="zh-CN" altLang="en-US" sz="1400" dirty="0">
                <a:latin typeface="Arial" pitchFamily="34" charset="0"/>
                <a:cs typeface="Arial" pitchFamily="34" charset="0"/>
              </a:rPr>
              <a:t>选择标准</a:t>
            </a:r>
            <a:r>
              <a:rPr kumimoji="0" lang="en-US" altLang="zh-CN" sz="1400" dirty="0">
                <a:latin typeface="Arial" pitchFamily="34" charset="0"/>
                <a:cs typeface="Arial" pitchFamily="34" charset="0"/>
              </a:rPr>
              <a:t>2</a:t>
            </a:r>
            <a:r>
              <a:rPr kumimoji="0" lang="zh-CN" altLang="en-US" sz="1400" dirty="0">
                <a:latin typeface="Arial" pitchFamily="34" charset="0"/>
                <a:cs typeface="Arial" pitchFamily="34" charset="0"/>
              </a:rPr>
              <a:t>：</a:t>
            </a:r>
          </a:p>
          <a:p>
            <a:pPr marL="119063" indent="-119063" algn="l">
              <a:buFont typeface="Wingdings" pitchFamily="2" charset="2"/>
              <a:buNone/>
            </a:pPr>
            <a:r>
              <a:rPr kumimoji="0" lang="zh-CN" altLang="en-US" dirty="0" smtClean="0">
                <a:solidFill>
                  <a:srgbClr val="FF3300"/>
                </a:solidFill>
                <a:latin typeface="Arial" pitchFamily="34" charset="0"/>
                <a:cs typeface="Arial" pitchFamily="34" charset="0"/>
              </a:rPr>
              <a:t>供应商需要</a:t>
            </a:r>
            <a:r>
              <a:rPr kumimoji="0" lang="zh-CN" altLang="en-US" dirty="0">
                <a:solidFill>
                  <a:srgbClr val="FF3300"/>
                </a:solidFill>
                <a:latin typeface="Arial" pitchFamily="34" charset="0"/>
                <a:cs typeface="Arial" pitchFamily="34" charset="0"/>
              </a:rPr>
              <a:t>深刻</a:t>
            </a:r>
            <a:r>
              <a:rPr kumimoji="0" lang="zh-CN" altLang="en-US" dirty="0" smtClean="0">
                <a:solidFill>
                  <a:srgbClr val="FF3300"/>
                </a:solidFill>
                <a:latin typeface="Arial" pitchFamily="34" charset="0"/>
                <a:cs typeface="Arial" pitchFamily="34" charset="0"/>
              </a:rPr>
              <a:t>了解零售行业</a:t>
            </a:r>
            <a:r>
              <a:rPr kumimoji="0" lang="zh-CN" altLang="en-US" dirty="0">
                <a:solidFill>
                  <a:srgbClr val="FF3300"/>
                </a:solidFill>
                <a:latin typeface="Arial" pitchFamily="34" charset="0"/>
                <a:cs typeface="Arial" pitchFamily="34" charset="0"/>
              </a:rPr>
              <a:t>的需求</a:t>
            </a:r>
            <a:r>
              <a:rPr kumimoji="0" lang="zh-CN" altLang="en-US" sz="1400" dirty="0">
                <a:solidFill>
                  <a:srgbClr val="FF3300"/>
                </a:solidFill>
                <a:latin typeface="Arial" pitchFamily="34" charset="0"/>
                <a:cs typeface="Arial" pitchFamily="34" charset="0"/>
              </a:rPr>
              <a:t>：</a:t>
            </a:r>
          </a:p>
          <a:p>
            <a:pPr marL="119063" indent="-119063" algn="l">
              <a:buFont typeface="Wingdings" pitchFamily="2" charset="2"/>
              <a:buChar char="§"/>
            </a:pPr>
            <a:r>
              <a:rPr kumimoji="0" lang="zh-CN" altLang="en-US" sz="1200" b="0" dirty="0">
                <a:latin typeface="Arial" pitchFamily="34" charset="0"/>
                <a:cs typeface="Arial" pitchFamily="34" charset="0"/>
              </a:rPr>
              <a:t>具备民航业的项目经验</a:t>
            </a:r>
          </a:p>
          <a:p>
            <a:pPr marL="119063" indent="-119063" algn="l">
              <a:buFont typeface="Wingdings" pitchFamily="2" charset="2"/>
              <a:buChar char="§"/>
            </a:pPr>
            <a:r>
              <a:rPr kumimoji="0" lang="zh-CN" altLang="en-US" sz="1200" b="0" dirty="0">
                <a:latin typeface="Arial" pitchFamily="34" charset="0"/>
                <a:cs typeface="Arial" pitchFamily="34" charset="0"/>
              </a:rPr>
              <a:t>了解机场行业的发展趋势和国际最佳实践</a:t>
            </a:r>
          </a:p>
          <a:p>
            <a:pPr marL="119063" indent="-119063" algn="l">
              <a:buFont typeface="Wingdings" pitchFamily="2" charset="2"/>
              <a:buChar char="§"/>
            </a:pPr>
            <a:r>
              <a:rPr kumimoji="0" lang="zh-CN" altLang="en-US" sz="1200" b="0" dirty="0">
                <a:latin typeface="Arial" pitchFamily="34" charset="0"/>
                <a:cs typeface="Arial" pitchFamily="34" charset="0"/>
              </a:rPr>
              <a:t>具备行业知识库</a:t>
            </a:r>
          </a:p>
        </p:txBody>
      </p:sp>
      <p:sp>
        <p:nvSpPr>
          <p:cNvPr id="57" name="Text Box 57"/>
          <p:cNvSpPr txBox="1">
            <a:spLocks noChangeArrowheads="1"/>
          </p:cNvSpPr>
          <p:nvPr/>
        </p:nvSpPr>
        <p:spPr bwMode="auto">
          <a:xfrm>
            <a:off x="323850" y="5013325"/>
            <a:ext cx="3240088" cy="1152525"/>
          </a:xfrm>
          <a:prstGeom prst="rect">
            <a:avLst/>
          </a:prstGeom>
          <a:noFill/>
          <a:ln w="6350" algn="ctr">
            <a:noFill/>
            <a:miter lim="800000"/>
            <a:headEnd/>
            <a:tailEnd/>
          </a:ln>
          <a:effectLst/>
        </p:spPr>
        <p:txBody>
          <a:bodyPr lIns="45720" rIns="45720" anchorCtr="1"/>
          <a:lstStyle/>
          <a:p>
            <a:pPr marL="119063" indent="-119063" algn="l">
              <a:buFont typeface="Wingdings" pitchFamily="2" charset="2"/>
              <a:buNone/>
            </a:pPr>
            <a:r>
              <a:rPr kumimoji="0" lang="zh-CN" altLang="en-US" sz="1400" dirty="0">
                <a:latin typeface="Arial" pitchFamily="34" charset="0"/>
                <a:cs typeface="Arial" pitchFamily="34" charset="0"/>
              </a:rPr>
              <a:t>选择标准</a:t>
            </a:r>
            <a:r>
              <a:rPr kumimoji="0" lang="en-US" altLang="zh-CN" sz="1400" dirty="0">
                <a:latin typeface="Arial" pitchFamily="34" charset="0"/>
                <a:cs typeface="Arial" pitchFamily="34" charset="0"/>
              </a:rPr>
              <a:t>3</a:t>
            </a:r>
            <a:r>
              <a:rPr kumimoji="0" lang="zh-CN" altLang="en-US" sz="1400" dirty="0">
                <a:latin typeface="Arial" pitchFamily="34" charset="0"/>
                <a:cs typeface="Arial" pitchFamily="34" charset="0"/>
              </a:rPr>
              <a:t>：</a:t>
            </a:r>
          </a:p>
          <a:p>
            <a:pPr marL="119063" indent="-119063" algn="l">
              <a:buFont typeface="Wingdings" pitchFamily="2" charset="2"/>
              <a:buNone/>
            </a:pPr>
            <a:r>
              <a:rPr kumimoji="0" lang="zh-CN" altLang="en-US" dirty="0" smtClean="0">
                <a:solidFill>
                  <a:srgbClr val="FF3300"/>
                </a:solidFill>
                <a:latin typeface="Arial" pitchFamily="34" charset="0"/>
                <a:cs typeface="Arial" pitchFamily="34" charset="0"/>
              </a:rPr>
              <a:t>供应商具备丰富的电子商务经验：</a:t>
            </a:r>
            <a:endParaRPr kumimoji="0" lang="zh-CN" altLang="en-US" dirty="0">
              <a:solidFill>
                <a:srgbClr val="FF3300"/>
              </a:solidFill>
              <a:latin typeface="Arial" pitchFamily="34" charset="0"/>
              <a:cs typeface="Arial" pitchFamily="34" charset="0"/>
            </a:endParaRPr>
          </a:p>
          <a:p>
            <a:pPr marL="119063" indent="-119063" algn="l">
              <a:buFont typeface="Wingdings" pitchFamily="2" charset="2"/>
              <a:buChar char="§"/>
            </a:pPr>
            <a:r>
              <a:rPr kumimoji="0" lang="zh-CN" altLang="en-US" sz="1200" b="0" dirty="0">
                <a:latin typeface="Arial" pitchFamily="34" charset="0"/>
                <a:cs typeface="Arial" pitchFamily="34" charset="0"/>
              </a:rPr>
              <a:t>专业的</a:t>
            </a:r>
            <a:r>
              <a:rPr kumimoji="0" lang="en-US" altLang="zh-CN" sz="1200" b="0" dirty="0">
                <a:latin typeface="Arial" pitchFamily="34" charset="0"/>
                <a:cs typeface="Arial" pitchFamily="34" charset="0"/>
              </a:rPr>
              <a:t>IT</a:t>
            </a:r>
            <a:r>
              <a:rPr kumimoji="0" lang="zh-CN" altLang="en-US" sz="1200" b="0" dirty="0">
                <a:latin typeface="Arial" pitchFamily="34" charset="0"/>
                <a:cs typeface="Arial" pitchFamily="34" charset="0"/>
              </a:rPr>
              <a:t>规划方法论</a:t>
            </a:r>
          </a:p>
          <a:p>
            <a:pPr marL="119063" indent="-119063" algn="l">
              <a:buFont typeface="Wingdings" pitchFamily="2" charset="2"/>
              <a:buChar char="§"/>
            </a:pPr>
            <a:r>
              <a:rPr kumimoji="0" lang="zh-CN" altLang="en-US" sz="1200" b="0" dirty="0">
                <a:latin typeface="Arial" pitchFamily="34" charset="0"/>
                <a:cs typeface="Arial" pitchFamily="34" charset="0"/>
              </a:rPr>
              <a:t>专业的项目管理和风险规避方法</a:t>
            </a:r>
          </a:p>
        </p:txBody>
      </p:sp>
      <p:sp>
        <p:nvSpPr>
          <p:cNvPr id="58" name="Text Box 58"/>
          <p:cNvSpPr txBox="1">
            <a:spLocks noChangeArrowheads="1"/>
          </p:cNvSpPr>
          <p:nvPr/>
        </p:nvSpPr>
        <p:spPr bwMode="auto">
          <a:xfrm>
            <a:off x="5940425" y="5013325"/>
            <a:ext cx="2801938" cy="1152525"/>
          </a:xfrm>
          <a:prstGeom prst="rect">
            <a:avLst/>
          </a:prstGeom>
          <a:noFill/>
          <a:ln w="6350" algn="ctr">
            <a:noFill/>
            <a:miter lim="800000"/>
            <a:headEnd/>
            <a:tailEnd/>
          </a:ln>
          <a:effectLst/>
        </p:spPr>
        <p:txBody>
          <a:bodyPr lIns="45720" rIns="45720" anchorCtr="1"/>
          <a:lstStyle/>
          <a:p>
            <a:pPr marL="119063" indent="-119063" algn="l">
              <a:buFont typeface="Wingdings" pitchFamily="2" charset="2"/>
              <a:buNone/>
            </a:pPr>
            <a:r>
              <a:rPr kumimoji="0" lang="zh-CN" altLang="en-US" sz="1400" dirty="0">
                <a:latin typeface="Arial" pitchFamily="34" charset="0"/>
                <a:cs typeface="Arial" pitchFamily="34" charset="0"/>
              </a:rPr>
              <a:t>选择标准</a:t>
            </a:r>
            <a:r>
              <a:rPr kumimoji="0" lang="en-US" altLang="zh-CN" sz="1400" dirty="0">
                <a:latin typeface="Arial" pitchFamily="34" charset="0"/>
                <a:cs typeface="Arial" pitchFamily="34" charset="0"/>
              </a:rPr>
              <a:t>4</a:t>
            </a:r>
            <a:r>
              <a:rPr kumimoji="0" lang="zh-CN" altLang="en-US" sz="1400" dirty="0">
                <a:latin typeface="Arial" pitchFamily="34" charset="0"/>
                <a:cs typeface="Arial" pitchFamily="34" charset="0"/>
              </a:rPr>
              <a:t>：</a:t>
            </a:r>
          </a:p>
          <a:p>
            <a:pPr marL="119063" indent="-119063" algn="l">
              <a:buFont typeface="Wingdings" pitchFamily="2" charset="2"/>
              <a:buNone/>
            </a:pPr>
            <a:r>
              <a:rPr kumimoji="0" lang="zh-CN" altLang="en-US" dirty="0">
                <a:solidFill>
                  <a:srgbClr val="FF3300"/>
                </a:solidFill>
                <a:latin typeface="Arial" pitchFamily="34" charset="0"/>
                <a:cs typeface="Arial" pitchFamily="34" charset="0"/>
              </a:rPr>
              <a:t>需要有专业</a:t>
            </a:r>
            <a:r>
              <a:rPr kumimoji="0" lang="zh-CN" altLang="en-US" dirty="0" smtClean="0">
                <a:solidFill>
                  <a:srgbClr val="FF3300"/>
                </a:solidFill>
                <a:latin typeface="Arial" pitchFamily="34" charset="0"/>
                <a:cs typeface="Arial" pitchFamily="34" charset="0"/>
              </a:rPr>
              <a:t>的开发和实施团队：</a:t>
            </a:r>
            <a:endParaRPr kumimoji="0" lang="zh-CN" altLang="en-US" dirty="0">
              <a:solidFill>
                <a:srgbClr val="FF3300"/>
              </a:solidFill>
              <a:latin typeface="Arial" pitchFamily="34" charset="0"/>
              <a:cs typeface="Arial" pitchFamily="34" charset="0"/>
            </a:endParaRPr>
          </a:p>
          <a:p>
            <a:pPr marL="119063" indent="-119063" algn="l">
              <a:buFont typeface="Wingdings" pitchFamily="2" charset="2"/>
              <a:buChar char="§"/>
            </a:pPr>
            <a:r>
              <a:rPr kumimoji="0" lang="zh-CN" altLang="en-US" sz="1200" b="0" dirty="0">
                <a:latin typeface="Arial" pitchFamily="34" charset="0"/>
                <a:cs typeface="Arial" pitchFamily="34" charset="0"/>
              </a:rPr>
              <a:t>具备各个专业领域强大的顾问资源支持</a:t>
            </a:r>
          </a:p>
          <a:p>
            <a:pPr marL="119063" indent="-119063" algn="l">
              <a:buFont typeface="Wingdings" pitchFamily="2" charset="2"/>
              <a:buChar char="§"/>
            </a:pPr>
            <a:r>
              <a:rPr kumimoji="0" lang="zh-CN" altLang="en-US" sz="1200" b="0" dirty="0">
                <a:latin typeface="Arial" pitchFamily="34" charset="0"/>
                <a:cs typeface="Arial" pitchFamily="34" charset="0"/>
              </a:rPr>
              <a:t>具备专业的顾问知识和技巧</a:t>
            </a:r>
          </a:p>
          <a:p>
            <a:pPr marL="119063" indent="-119063" algn="l">
              <a:buFont typeface="Wingdings" pitchFamily="2" charset="2"/>
              <a:buChar char="§"/>
            </a:pPr>
            <a:r>
              <a:rPr kumimoji="0" lang="zh-CN" altLang="en-US" sz="1200" b="0" dirty="0">
                <a:latin typeface="Arial" pitchFamily="34" charset="0"/>
                <a:cs typeface="Arial" pitchFamily="34" charset="0"/>
              </a:rPr>
              <a:t>能为客户提高长期持续的支持服务</a:t>
            </a:r>
          </a:p>
        </p:txBody>
      </p:sp>
      <p:sp>
        <p:nvSpPr>
          <p:cNvPr id="59" name="矩形 58"/>
          <p:cNvSpPr/>
          <p:nvPr/>
        </p:nvSpPr>
        <p:spPr bwMode="auto">
          <a:xfrm flipV="1">
            <a:off x="4932040" y="476672"/>
            <a:ext cx="4211960" cy="1944216"/>
          </a:xfrm>
          <a:prstGeom prst="rect">
            <a:avLst/>
          </a:prstGeom>
          <a:solidFill>
            <a:srgbClr val="993333"/>
          </a:solidFill>
          <a:ln w="6350">
            <a:solidFill>
              <a:schemeClr val="tx1"/>
            </a:solidFill>
            <a:miter lim="800000"/>
            <a:headEnd/>
            <a:tailEnd/>
          </a:ln>
          <a:effectLst/>
        </p:spPr>
        <p:txBody>
          <a:bodyPr rot="10800000" wrap="square" lIns="72009" tIns="72009" rIns="72009" bIns="72009" rtlCol="0" anchor="ctr" anchorCtr="0">
            <a:noAutofit/>
          </a:bodyPr>
          <a:lstStyle/>
          <a:p>
            <a:pPr marL="274638" indent="-274638" algn="l" defTabSz="1579563" eaLnBrk="0" hangingPunct="0">
              <a:spcBef>
                <a:spcPct val="100000"/>
              </a:spcBef>
            </a:pPr>
            <a:r>
              <a:rPr lang="zh-CN" altLang="en-US" sz="1800" dirty="0" smtClean="0">
                <a:solidFill>
                  <a:schemeClr val="bg1"/>
                </a:solidFill>
                <a:latin typeface="Arial"/>
              </a:rPr>
              <a:t>修改一下突出你们的专业能力</a:t>
            </a:r>
          </a:p>
        </p:txBody>
      </p:sp>
    </p:spTree>
  </p:cSld>
  <p:clrMapOvr>
    <a:masterClrMapping/>
  </p:clrMapOvr>
  <p:transition xmlns:p14="http://schemas.microsoft.com/office/powerpoint/2010/main">
    <p:fade thruBlk="1"/>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7"/>
          <p:cNvSpPr>
            <a:spLocks noChangeArrowheads="1"/>
          </p:cNvSpPr>
          <p:nvPr/>
        </p:nvSpPr>
        <p:spPr bwMode="gray">
          <a:xfrm>
            <a:off x="1259632" y="4256831"/>
            <a:ext cx="7461572" cy="468313"/>
          </a:xfrm>
          <a:prstGeom prst="rect">
            <a:avLst/>
          </a:prstGeom>
          <a:solidFill>
            <a:srgbClr val="993333"/>
          </a:solidFill>
          <a:ln w="6350">
            <a:solidFill>
              <a:schemeClr val="tx1"/>
            </a:solidFill>
            <a:miter lim="800000"/>
            <a:headEnd/>
            <a:tailEnd/>
          </a:ln>
        </p:spPr>
        <p:txBody>
          <a:bodyPr wrap="none" lIns="72000" tIns="72000" rIns="72000" bIns="72000" anchor="ctr"/>
          <a:lstStyle/>
          <a:p>
            <a:endParaRPr lang="en-US" dirty="0">
              <a:ea typeface="微软雅黑" pitchFamily="34" charset="-122"/>
            </a:endParaRPr>
          </a:p>
        </p:txBody>
      </p:sp>
      <p:sp>
        <p:nvSpPr>
          <p:cNvPr id="2" name="Title 1"/>
          <p:cNvSpPr>
            <a:spLocks noGrp="1"/>
          </p:cNvSpPr>
          <p:nvPr>
            <p:ph type="title"/>
          </p:nvPr>
        </p:nvSpPr>
        <p:spPr/>
        <p:txBody>
          <a:bodyPr/>
          <a:lstStyle/>
          <a:p>
            <a:r>
              <a:rPr lang="zh-CN" altLang="en-US" dirty="0" smtClean="0"/>
              <a:t>目录</a:t>
            </a:r>
            <a:endParaRPr lang="en-US" dirty="0"/>
          </a:p>
        </p:txBody>
      </p:sp>
      <p:sp>
        <p:nvSpPr>
          <p:cNvPr id="5" name="Slide Number Placeholder 4"/>
          <p:cNvSpPr>
            <a:spLocks noGrp="1"/>
          </p:cNvSpPr>
          <p:nvPr>
            <p:ph type="sldNum" sz="quarter" idx="11"/>
          </p:nvPr>
        </p:nvSpPr>
        <p:spPr/>
        <p:txBody>
          <a:bodyPr/>
          <a:lstStyle/>
          <a:p>
            <a:fld id="{2065593E-18F2-4619-A7BB-CC0F1DD36870}" type="slidenum">
              <a:rPr lang="zh-TW" altLang="en-US" smtClean="0"/>
              <a:pPr/>
              <a:t>57</a:t>
            </a:fld>
            <a:endParaRPr lang="en-US" altLang="zh-TW" dirty="0"/>
          </a:p>
        </p:txBody>
      </p:sp>
      <p:sp>
        <p:nvSpPr>
          <p:cNvPr id="8" name="Rectangle 3"/>
          <p:cNvSpPr txBox="1">
            <a:spLocks noChangeArrowheads="1"/>
          </p:cNvSpPr>
          <p:nvPr/>
        </p:nvSpPr>
        <p:spPr bwMode="gray">
          <a:xfrm>
            <a:off x="1893888" y="1828800"/>
            <a:ext cx="5356225" cy="4021138"/>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marL="0" marR="0" indent="0" algn="l" defTabSz="914400" latinLnBrk="0">
              <a:lnSpc>
                <a:spcPct val="100000"/>
              </a:lnSpc>
              <a:spcAft>
                <a:spcPct val="50000"/>
              </a:spcAft>
              <a:buClr>
                <a:schemeClr val="tx1"/>
              </a:buClr>
              <a:buFont typeface="Wingdings" pitchFamily="2" charset="2"/>
              <a:buNone/>
              <a:tabLst/>
              <a:defRPr/>
            </a:pPr>
            <a:r>
              <a:rPr lang="zh-CN" altLang="en-US" sz="2400" b="1" kern="0" dirty="0" smtClean="0">
                <a:latin typeface="微软雅黑" pitchFamily="34" charset="-122"/>
                <a:ea typeface="微软雅黑" pitchFamily="34" charset="-122"/>
              </a:rPr>
              <a:t>对本项目的理解</a:t>
            </a:r>
            <a:endParaRPr lang="en-US" altLang="zh-CN" sz="2400" b="1" kern="0" dirty="0" smtClean="0">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一体化解决方案介绍</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latin typeface="微软雅黑" pitchFamily="34" charset="-122"/>
                <a:ea typeface="微软雅黑" pitchFamily="34" charset="-122"/>
              </a:rPr>
              <a:t>解决方案的应用场景</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latin typeface="微软雅黑" pitchFamily="34" charset="-122"/>
                <a:ea typeface="微软雅黑" pitchFamily="34" charset="-122"/>
              </a:rPr>
              <a:t>案例分享</a:t>
            </a:r>
            <a:endParaRPr lang="en-US" altLang="zh-CN" sz="2400" b="1" kern="0" dirty="0" smtClean="0">
              <a:latin typeface="微软雅黑" pitchFamily="34" charset="-122"/>
              <a:ea typeface="微软雅黑" pitchFamily="34" charset="-122"/>
            </a:endParaRPr>
          </a:p>
          <a:p>
            <a:pPr algn="l">
              <a:spcAft>
                <a:spcPct val="50000"/>
              </a:spcAft>
              <a:buClr>
                <a:schemeClr val="tx1"/>
              </a:buClr>
              <a:defRPr/>
            </a:pPr>
            <a:r>
              <a:rPr lang="zh-CN" altLang="en-US" sz="2400" b="1" kern="0" dirty="0" smtClean="0">
                <a:solidFill>
                  <a:schemeClr val="bg1"/>
                </a:solidFill>
                <a:latin typeface="微软雅黑" pitchFamily="34" charset="-122"/>
                <a:ea typeface="微软雅黑" pitchFamily="34" charset="-122"/>
              </a:rPr>
              <a:t>为什么选择我们</a:t>
            </a:r>
            <a:endParaRPr lang="en-US" altLang="zh-CN" sz="2400" b="1" kern="0" dirty="0" smtClean="0">
              <a:solidFill>
                <a:schemeClr val="bg1"/>
              </a:solidFill>
              <a:latin typeface="微软雅黑" pitchFamily="34" charset="-122"/>
              <a:ea typeface="微软雅黑" pitchFamily="34" charset="-122"/>
            </a:endParaRPr>
          </a:p>
          <a:p>
            <a:pPr lvl="0" algn="l">
              <a:spcAft>
                <a:spcPct val="50000"/>
              </a:spcAft>
              <a:buClr>
                <a:schemeClr val="tx1"/>
              </a:buClr>
              <a:defRPr/>
            </a:pPr>
            <a:r>
              <a:rPr lang="zh-CN" altLang="en-US" sz="2400" b="1" kern="0" dirty="0" smtClean="0">
                <a:latin typeface="微软雅黑" pitchFamily="34" charset="-122"/>
                <a:ea typeface="微软雅黑" pitchFamily="34" charset="-122"/>
              </a:rPr>
              <a:t>商务部分</a:t>
            </a:r>
            <a:endParaRPr lang="en-US" altLang="zh-CN" sz="2400" b="1" kern="0" dirty="0" smtClean="0">
              <a:latin typeface="微软雅黑" pitchFamily="34" charset="-122"/>
              <a:ea typeface="微软雅黑" pitchFamily="34" charset="-122"/>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en-US" altLang="zh-CN" sz="1800" b="1" i="0" u="none" strike="noStrike" kern="0" cap="none" spc="0" normalizeH="0" baseline="0" noProof="0" dirty="0" smtClean="0">
              <a:ln>
                <a:noFill/>
              </a:ln>
              <a:solidFill>
                <a:srgbClr val="000000"/>
              </a:solidFill>
              <a:effectLst/>
              <a:uLnTx/>
              <a:uFillTx/>
              <a:latin typeface="+mn-lt"/>
              <a:ea typeface="微软雅黑" pitchFamily="34" charset="-122"/>
              <a:cs typeface="+mn-cs"/>
            </a:endParaRPr>
          </a:p>
          <a:p>
            <a:pPr marL="0" marR="0" lvl="0" indent="0" algn="l" defTabSz="914400" rtl="0" eaLnBrk="0" fontAlgn="base" latinLnBrk="0" hangingPunct="0">
              <a:lnSpc>
                <a:spcPct val="100000"/>
              </a:lnSpc>
              <a:spcBef>
                <a:spcPct val="20000"/>
              </a:spcBef>
              <a:spcAft>
                <a:spcPct val="50000"/>
              </a:spcAft>
              <a:buClr>
                <a:schemeClr val="tx1"/>
              </a:buClr>
              <a:buSzPct val="100000"/>
              <a:buFont typeface="Wingdings" pitchFamily="2" charset="2"/>
              <a:buNone/>
              <a:tabLst/>
              <a:defRPr/>
            </a:pPr>
            <a:endParaRPr kumimoji="0" lang="zh-CN" altLang="en-US" sz="1800" b="0" i="0" u="none" strike="noStrike" kern="0" cap="none" spc="0" normalizeH="0" baseline="0" noProof="0" dirty="0" smtClean="0">
              <a:ln>
                <a:noFill/>
              </a:ln>
              <a:solidFill>
                <a:srgbClr val="000000"/>
              </a:solidFill>
              <a:effectLst/>
              <a:uLnTx/>
              <a:uFillTx/>
              <a:latin typeface="+mn-lt"/>
              <a:ea typeface="微软雅黑" pitchFamily="34" charset="-122"/>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本项目的报价</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en-US" altLang="zh-TW" dirty="0"/>
          </a:p>
        </p:txBody>
      </p:sp>
      <p:sp>
        <p:nvSpPr>
          <p:cNvPr id="5" name="灯片编号占位符 4"/>
          <p:cNvSpPr>
            <a:spLocks noGrp="1"/>
          </p:cNvSpPr>
          <p:nvPr>
            <p:ph type="sldNum" sz="quarter" idx="11"/>
          </p:nvPr>
        </p:nvSpPr>
        <p:spPr/>
        <p:txBody>
          <a:bodyPr/>
          <a:lstStyle/>
          <a:p>
            <a:fld id="{2065593E-18F2-4619-A7BB-CC0F1DD36870}" type="slidenum">
              <a:rPr lang="zh-TW" altLang="en-US" smtClean="0"/>
              <a:pPr/>
              <a:t>58</a:t>
            </a:fld>
            <a:endParaRPr lang="en-US" altLang="zh-TW" dirty="0"/>
          </a:p>
        </p:txBody>
      </p:sp>
      <p:sp>
        <p:nvSpPr>
          <p:cNvPr id="6" name="日期占位符 5"/>
          <p:cNvSpPr>
            <a:spLocks noGrp="1"/>
          </p:cNvSpPr>
          <p:nvPr>
            <p:ph type="dt" sz="half" idx="12"/>
          </p:nvPr>
        </p:nvSpPr>
        <p:spPr/>
        <p:txBody>
          <a:bodyPr/>
          <a:lstStyle/>
          <a:p>
            <a:endParaRPr lang="en-US" altLang="zh-TW" dirty="0"/>
          </a:p>
        </p:txBody>
      </p:sp>
      <p:sp>
        <p:nvSpPr>
          <p:cNvPr id="7" name="矩形 6"/>
          <p:cNvSpPr/>
          <p:nvPr/>
        </p:nvSpPr>
        <p:spPr bwMode="auto">
          <a:xfrm flipV="1">
            <a:off x="4932040" y="476672"/>
            <a:ext cx="4211960" cy="1944216"/>
          </a:xfrm>
          <a:prstGeom prst="rect">
            <a:avLst/>
          </a:prstGeom>
          <a:solidFill>
            <a:srgbClr val="993333"/>
          </a:solidFill>
          <a:ln w="6350">
            <a:solidFill>
              <a:schemeClr val="tx1"/>
            </a:solidFill>
            <a:miter lim="800000"/>
            <a:headEnd/>
            <a:tailEnd/>
          </a:ln>
          <a:effectLst/>
        </p:spPr>
        <p:txBody>
          <a:bodyPr rot="10800000" wrap="square" lIns="72009" tIns="72009" rIns="72009" bIns="72009" rtlCol="0" anchor="ctr" anchorCtr="0">
            <a:noAutofit/>
          </a:bodyPr>
          <a:lstStyle/>
          <a:p>
            <a:pPr marL="274638" indent="-274638" algn="l" defTabSz="1579563" eaLnBrk="0" hangingPunct="0">
              <a:spcBef>
                <a:spcPct val="100000"/>
              </a:spcBef>
            </a:pPr>
            <a:r>
              <a:rPr lang="zh-CN" altLang="en-US" sz="1800" smtClean="0">
                <a:solidFill>
                  <a:schemeClr val="bg1"/>
                </a:solidFill>
                <a:latin typeface="Arial"/>
              </a:rPr>
              <a:t>报一个大致的价格，分块，但是说明这是初步的价格，可以根据领导要求和指示反馈的工作范围，再调整价格</a:t>
            </a:r>
            <a:endParaRPr lang="zh-CN" altLang="en-US" sz="1800" dirty="0" smtClean="0">
              <a:solidFill>
                <a:schemeClr val="bg1"/>
              </a:solidFill>
              <a:latin typeface="Arial"/>
            </a:endParaRPr>
          </a:p>
        </p:txBody>
      </p:sp>
    </p:spTree>
  </p:cSld>
  <p:clrMapOvr>
    <a:masterClrMapping/>
  </p:clrMapOvr>
  <p:transition xmlns:p14="http://schemas.microsoft.com/office/powerpoint/2010/mai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ctangle 2"/>
          <p:cNvSpPr txBox="1">
            <a:spLocks noChangeArrowheads="1"/>
          </p:cNvSpPr>
          <p:nvPr/>
        </p:nvSpPr>
        <p:spPr>
          <a:xfrm>
            <a:off x="140677" y="76209"/>
            <a:ext cx="7697666" cy="1019175"/>
          </a:xfrm>
          <a:prstGeom prst="rect">
            <a:avLst/>
          </a:prstGeom>
        </p:spPr>
        <p:txBody>
          <a:bodyPr anchor="b"/>
          <a:lstStyle/>
          <a:p>
            <a:pPr lvl="0" algn="l" eaLnBrk="0" hangingPunct="0"/>
            <a:r>
              <a:rPr kumimoji="0" lang="en-US" altLang="zh-CN" sz="2000" b="1" i="0" u="none" strike="noStrike" kern="0" cap="none" spc="0" normalizeH="0" baseline="0" noProof="0" dirty="0" smtClean="0">
                <a:ln>
                  <a:noFill/>
                </a:ln>
                <a:effectLst/>
                <a:uLnTx/>
                <a:uFillTx/>
                <a:latin typeface="+mn-ea"/>
                <a:ea typeface="+mn-ea"/>
                <a:cs typeface="Arial" pitchFamily="34" charset="0"/>
              </a:rPr>
              <a:t/>
            </a:r>
            <a:br>
              <a:rPr kumimoji="0" lang="en-US" altLang="zh-CN" sz="2000" b="1" i="0" u="none" strike="noStrike" kern="0" cap="none" spc="0" normalizeH="0" baseline="0" noProof="0" dirty="0" smtClean="0">
                <a:ln>
                  <a:noFill/>
                </a:ln>
                <a:effectLst/>
                <a:uLnTx/>
                <a:uFillTx/>
                <a:latin typeface="+mn-ea"/>
                <a:ea typeface="+mn-ea"/>
                <a:cs typeface="Arial" pitchFamily="34" charset="0"/>
              </a:rPr>
            </a:br>
            <a:r>
              <a:rPr kumimoji="0" lang="en-US" altLang="zh-CN" sz="2000" b="1" i="0" u="none" strike="noStrike" kern="0" cap="none" spc="0" normalizeH="0" baseline="0" noProof="0" dirty="0" smtClean="0">
                <a:ln>
                  <a:noFill/>
                </a:ln>
                <a:effectLst/>
                <a:uLnTx/>
                <a:uFillTx/>
                <a:latin typeface="+mn-ea"/>
                <a:ea typeface="+mn-ea"/>
                <a:cs typeface="Arial" pitchFamily="34" charset="0"/>
              </a:rPr>
              <a:t/>
            </a:r>
            <a:br>
              <a:rPr kumimoji="0" lang="en-US" altLang="zh-CN" sz="2000" b="1" i="0" u="none" strike="noStrike" kern="0" cap="none" spc="0" normalizeH="0" baseline="0" noProof="0" dirty="0" smtClean="0">
                <a:ln>
                  <a:noFill/>
                </a:ln>
                <a:effectLst/>
                <a:uLnTx/>
                <a:uFillTx/>
                <a:latin typeface="+mn-ea"/>
                <a:ea typeface="+mn-ea"/>
                <a:cs typeface="Arial" pitchFamily="34" charset="0"/>
              </a:rPr>
            </a:br>
            <a:r>
              <a:rPr kumimoji="0" lang="zh-CN" altLang="en-US" sz="2000" b="1" i="0" u="none" strike="noStrike" kern="0" cap="none" spc="0" normalizeH="0" baseline="0" noProof="0" dirty="0" smtClean="0">
                <a:ln>
                  <a:noFill/>
                </a:ln>
                <a:effectLst/>
                <a:uLnTx/>
                <a:uFillTx/>
                <a:latin typeface="+mn-ea"/>
                <a:ea typeface="+mn-ea"/>
                <a:cs typeface="Arial" pitchFamily="34" charset="0"/>
              </a:rPr>
              <a:t>结束</a:t>
            </a:r>
            <a:endParaRPr kumimoji="0" lang="zh-CN" altLang="en-US" sz="2000" b="1" i="0" u="none" strike="noStrike" kern="0" cap="none" spc="0" normalizeH="0" baseline="0" noProof="0" dirty="0">
              <a:ln>
                <a:noFill/>
              </a:ln>
              <a:effectLst/>
              <a:uLnTx/>
              <a:uFillTx/>
              <a:latin typeface="+mn-ea"/>
              <a:ea typeface="+mn-ea"/>
              <a:cs typeface="Arial" pitchFamily="34" charset="0"/>
            </a:endParaRPr>
          </a:p>
        </p:txBody>
      </p:sp>
      <p:sp>
        <p:nvSpPr>
          <p:cNvPr id="4" name="Rectangle 2"/>
          <p:cNvSpPr>
            <a:spLocks noChangeArrowheads="1"/>
          </p:cNvSpPr>
          <p:nvPr/>
        </p:nvSpPr>
        <p:spPr bwMode="auto">
          <a:xfrm>
            <a:off x="1043354" y="1917700"/>
            <a:ext cx="6777404" cy="2997200"/>
          </a:xfrm>
          <a:prstGeom prst="rect">
            <a:avLst/>
          </a:prstGeom>
          <a:noFill/>
          <a:ln w="6350" algn="ctr">
            <a:noFill/>
            <a:miter lim="800000"/>
            <a:headEnd/>
            <a:tailEnd/>
          </a:ln>
          <a:effectLst/>
        </p:spPr>
        <p:txBody>
          <a:bodyPr lIns="0" tIns="18000" rIns="0" bIns="18000" anchor="ctr" anchorCtr="1"/>
          <a:lstStyle/>
          <a:p>
            <a:pPr marL="177800" indent="-177800" defTabSz="457200">
              <a:lnSpc>
                <a:spcPct val="120000"/>
              </a:lnSpc>
              <a:spcBef>
                <a:spcPct val="20000"/>
              </a:spcBef>
              <a:buFont typeface="Wingdings" pitchFamily="2" charset="2"/>
              <a:buNone/>
            </a:pPr>
            <a:r>
              <a:rPr lang="zh-CN" altLang="en-US" sz="7200" b="1" dirty="0" smtClean="0">
                <a:solidFill>
                  <a:srgbClr val="006699"/>
                </a:solidFill>
                <a:ea typeface="华文楷体" pitchFamily="2" charset="-122"/>
              </a:rPr>
              <a:t>谢谢</a:t>
            </a:r>
            <a:endParaRPr lang="en-US" altLang="zh-CN" sz="7200" b="1" dirty="0">
              <a:solidFill>
                <a:srgbClr val="006699"/>
              </a:solidFill>
              <a:ea typeface="华文楷体" pitchFamily="2" charset="-122"/>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2060"/>
                </a:solidFill>
              </a:rPr>
              <a:t>基于我们的研究，电子商城的目标用户群的特征</a:t>
            </a:r>
            <a:endParaRPr lang="zh-CN" altLang="en-US" b="1" dirty="0">
              <a:solidFill>
                <a:srgbClr val="002060"/>
              </a:solidFill>
            </a:endParaRPr>
          </a:p>
        </p:txBody>
      </p:sp>
      <p:sp>
        <p:nvSpPr>
          <p:cNvPr id="5" name="内容占位符 4"/>
          <p:cNvSpPr>
            <a:spLocks noGrp="1"/>
          </p:cNvSpPr>
          <p:nvPr>
            <p:ph sz="half" idx="1"/>
          </p:nvPr>
        </p:nvSpPr>
        <p:spPr>
          <a:xfrm>
            <a:off x="209872" y="1220559"/>
            <a:ext cx="4362128" cy="5145435"/>
          </a:xfrm>
        </p:spPr>
        <p:txBody>
          <a:bodyPr>
            <a:normAutofit fontScale="62500" lnSpcReduction="20000"/>
          </a:bodyPr>
          <a:lstStyle/>
          <a:p>
            <a:pPr>
              <a:lnSpc>
                <a:spcPct val="170000"/>
              </a:lnSpc>
            </a:pPr>
            <a:r>
              <a:rPr lang="zh-CN" altLang="en-US" sz="3800" b="1" u="sng" dirty="0" smtClean="0">
                <a:solidFill>
                  <a:srgbClr val="FF0000"/>
                </a:solidFill>
                <a:latin typeface="+mj-ea"/>
                <a:ea typeface="+mj-ea"/>
              </a:rPr>
              <a:t>兆顺第一城的的现有会员或常客：</a:t>
            </a:r>
            <a:r>
              <a:rPr lang="zh-CN" altLang="zh-CN" dirty="0" smtClean="0">
                <a:latin typeface="+mj-ea"/>
                <a:ea typeface="+mj-ea"/>
              </a:rPr>
              <a:t>有利于提高线下传统业务的整体竞争力，使得线上线下的会员一体化，加强会员用户的认可；在品类、服务、体验和应用上予以重点倾斜，打造中高端名品电商平台。</a:t>
            </a:r>
          </a:p>
          <a:p>
            <a:endParaRPr lang="en-US" altLang="zh-CN" dirty="0" smtClean="0">
              <a:latin typeface="+mj-ea"/>
              <a:ea typeface="+mj-ea"/>
            </a:endParaRPr>
          </a:p>
          <a:p>
            <a:pPr>
              <a:lnSpc>
                <a:spcPct val="170000"/>
              </a:lnSpc>
            </a:pPr>
            <a:r>
              <a:rPr lang="zh-CN" altLang="en-US" sz="3800" b="1" u="sng" dirty="0" smtClean="0">
                <a:solidFill>
                  <a:srgbClr val="FF0000"/>
                </a:solidFill>
                <a:latin typeface="+mj-ea"/>
                <a:ea typeface="+mj-ea"/>
              </a:rPr>
              <a:t>成熟的网购女性：</a:t>
            </a:r>
            <a:r>
              <a:rPr lang="zh-CN" altLang="en-US" dirty="0" smtClean="0">
                <a:latin typeface="+mj-ea"/>
                <a:ea typeface="+mj-ea"/>
              </a:rPr>
              <a:t>除了充分挖掘目前会员的潜力外，</a:t>
            </a:r>
            <a:r>
              <a:rPr lang="en-US" altLang="zh-CN" dirty="0" smtClean="0">
                <a:latin typeface="+mj-ea"/>
                <a:ea typeface="+mj-ea"/>
              </a:rPr>
              <a:t>25~40</a:t>
            </a:r>
            <a:r>
              <a:rPr lang="zh-CN" altLang="en-US" dirty="0" smtClean="0">
                <a:latin typeface="+mj-ea"/>
                <a:ea typeface="+mj-ea"/>
              </a:rPr>
              <a:t>岁的女性用户也是兆顺第一城的电商的核心用户群</a:t>
            </a:r>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22DC4B2A-65AC-4223-A175-F70F8DEDA0BC}" type="slidenum">
              <a:rPr lang="zh-CN" altLang="en-US" smtClean="0"/>
              <a:pPr/>
              <a:t>6</a:t>
            </a:fld>
            <a:endParaRPr lang="zh-CN" altLang="en-US"/>
          </a:p>
        </p:txBody>
      </p:sp>
      <p:pic>
        <p:nvPicPr>
          <p:cNvPr id="28676" name="图片 9"/>
          <p:cNvPicPr>
            <a:picLocks noChangeAspect="1" noChangeArrowheads="1"/>
          </p:cNvPicPr>
          <p:nvPr/>
        </p:nvPicPr>
        <p:blipFill>
          <a:blip r:embed="rId2" cstate="print"/>
          <a:srcRect/>
          <a:stretch>
            <a:fillRect/>
          </a:stretch>
        </p:blipFill>
        <p:spPr bwMode="auto">
          <a:xfrm>
            <a:off x="4716016" y="1364575"/>
            <a:ext cx="2038350" cy="1000125"/>
          </a:xfrm>
          <a:prstGeom prst="rect">
            <a:avLst/>
          </a:prstGeom>
          <a:noFill/>
        </p:spPr>
      </p:pic>
      <p:pic>
        <p:nvPicPr>
          <p:cNvPr id="28675" name="图片 12"/>
          <p:cNvPicPr>
            <a:picLocks noChangeAspect="1" noChangeArrowheads="1"/>
          </p:cNvPicPr>
          <p:nvPr/>
        </p:nvPicPr>
        <p:blipFill>
          <a:blip r:embed="rId3" cstate="print"/>
          <a:srcRect/>
          <a:stretch>
            <a:fillRect/>
          </a:stretch>
        </p:blipFill>
        <p:spPr bwMode="auto">
          <a:xfrm>
            <a:off x="6804248" y="1292567"/>
            <a:ext cx="2195736" cy="1076325"/>
          </a:xfrm>
          <a:prstGeom prst="rect">
            <a:avLst/>
          </a:prstGeom>
          <a:noFill/>
        </p:spPr>
      </p:pic>
      <p:pic>
        <p:nvPicPr>
          <p:cNvPr id="28674" name="图片 15"/>
          <p:cNvPicPr>
            <a:picLocks noChangeAspect="1" noChangeArrowheads="1"/>
          </p:cNvPicPr>
          <p:nvPr/>
        </p:nvPicPr>
        <p:blipFill>
          <a:blip r:embed="rId4" cstate="print"/>
          <a:srcRect/>
          <a:stretch>
            <a:fillRect/>
          </a:stretch>
        </p:blipFill>
        <p:spPr bwMode="auto">
          <a:xfrm>
            <a:off x="4860032" y="3380799"/>
            <a:ext cx="1728192" cy="941834"/>
          </a:xfrm>
          <a:prstGeom prst="rect">
            <a:avLst/>
          </a:prstGeom>
          <a:noFill/>
        </p:spPr>
      </p:pic>
      <p:pic>
        <p:nvPicPr>
          <p:cNvPr id="28673" name="图片 18"/>
          <p:cNvPicPr>
            <a:picLocks noChangeAspect="1" noChangeArrowheads="1"/>
          </p:cNvPicPr>
          <p:nvPr/>
        </p:nvPicPr>
        <p:blipFill>
          <a:blip r:embed="rId5" cstate="print"/>
          <a:srcRect/>
          <a:stretch>
            <a:fillRect/>
          </a:stretch>
        </p:blipFill>
        <p:spPr bwMode="auto">
          <a:xfrm>
            <a:off x="6799709" y="3380799"/>
            <a:ext cx="2200275" cy="883543"/>
          </a:xfrm>
          <a:prstGeom prst="rect">
            <a:avLst/>
          </a:prstGeom>
          <a:noFill/>
        </p:spPr>
      </p:pic>
      <p:sp>
        <p:nvSpPr>
          <p:cNvPr id="2867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8678" name="Rectangle 6"/>
          <p:cNvSpPr>
            <a:spLocks noChangeArrowheads="1"/>
          </p:cNvSpPr>
          <p:nvPr/>
        </p:nvSpPr>
        <p:spPr bwMode="auto">
          <a:xfrm>
            <a:off x="4644008" y="2526910"/>
            <a:ext cx="4032448"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j-ea"/>
                <a:ea typeface="+mj-ea"/>
                <a:cs typeface="Times New Roman" pitchFamily="18" charset="0"/>
              </a:rPr>
              <a:t>银泰网年龄结构                      第五大道年龄结构</a:t>
            </a:r>
            <a:endParaRPr kumimoji="0" lang="zh-CN" altLang="en-US" sz="1400" b="0" i="0" u="none" strike="noStrike" cap="none" normalizeH="0" baseline="0" dirty="0" smtClean="0">
              <a:ln>
                <a:noFill/>
              </a:ln>
              <a:solidFill>
                <a:schemeClr val="tx1"/>
              </a:solidFill>
              <a:effectLst/>
              <a:latin typeface="+mj-ea"/>
              <a:ea typeface="+mj-ea"/>
              <a:cs typeface="宋体" pitchFamily="2" charset="-122"/>
            </a:endParaRPr>
          </a:p>
          <a:p>
            <a:pPr marL="0" marR="0" lvl="0" indent="269875"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solidFill>
                <a:schemeClr val="tx1"/>
              </a:solidFill>
              <a:effectLst/>
              <a:latin typeface="+mj-ea"/>
              <a:ea typeface="+mj-ea"/>
              <a:cs typeface="宋体" pitchFamily="2" charset="-122"/>
            </a:endParaRPr>
          </a:p>
        </p:txBody>
      </p:sp>
      <p:sp>
        <p:nvSpPr>
          <p:cNvPr id="14" name="Rectangle 6"/>
          <p:cNvSpPr>
            <a:spLocks noChangeArrowheads="1"/>
          </p:cNvSpPr>
          <p:nvPr/>
        </p:nvSpPr>
        <p:spPr bwMode="auto">
          <a:xfrm>
            <a:off x="5148064" y="4388911"/>
            <a:ext cx="3851920" cy="5847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j-ea"/>
                <a:ea typeface="+mj-ea"/>
                <a:cs typeface="Times New Roman" pitchFamily="18" charset="0"/>
              </a:rPr>
              <a:t>走秀网                                             唯品会</a:t>
            </a:r>
            <a:endParaRPr kumimoji="0" lang="zh-CN" altLang="en-US" sz="1400" b="0" i="0" u="none" strike="noStrike" cap="none" normalizeH="0" baseline="0" dirty="0" smtClean="0">
              <a:ln>
                <a:noFill/>
              </a:ln>
              <a:solidFill>
                <a:schemeClr val="tx1"/>
              </a:solidFill>
              <a:effectLst/>
              <a:latin typeface="+mj-ea"/>
              <a:ea typeface="+mj-ea"/>
              <a:cs typeface="宋体" pitchFamily="2" charset="-122"/>
            </a:endParaRPr>
          </a:p>
          <a:p>
            <a:pPr marL="0" marR="0" lvl="0" indent="269875"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mj-ea"/>
              <a:ea typeface="+mj-ea"/>
              <a:cs typeface="宋体" pitchFamily="2" charset="-122"/>
            </a:endParaRPr>
          </a:p>
        </p:txBody>
      </p:sp>
      <p:sp>
        <p:nvSpPr>
          <p:cNvPr id="15" name="TextBox 14"/>
          <p:cNvSpPr txBox="1"/>
          <p:nvPr/>
        </p:nvSpPr>
        <p:spPr>
          <a:xfrm>
            <a:off x="4716016" y="5253007"/>
            <a:ext cx="3960440" cy="1200329"/>
          </a:xfrm>
          <a:prstGeom prst="rect">
            <a:avLst/>
          </a:prstGeom>
          <a:noFill/>
        </p:spPr>
        <p:txBody>
          <a:bodyPr wrap="square" rtlCol="0">
            <a:spAutoFit/>
          </a:bodyPr>
          <a:lstStyle/>
          <a:p>
            <a:pPr>
              <a:lnSpc>
                <a:spcPct val="150000"/>
              </a:lnSpc>
            </a:pPr>
            <a:r>
              <a:rPr lang="en-US" altLang="zh-CN" sz="1600" b="1" u="sng" dirty="0">
                <a:latin typeface="+mj-ea"/>
                <a:ea typeface="+mj-ea"/>
              </a:rPr>
              <a:t>(</a:t>
            </a:r>
            <a:r>
              <a:rPr lang="zh-CN" altLang="zh-CN" sz="1600" b="1" u="sng" dirty="0">
                <a:latin typeface="+mj-ea"/>
                <a:ea typeface="+mj-ea"/>
              </a:rPr>
              <a:t>注：从以上分析结果可以看出，</a:t>
            </a:r>
            <a:r>
              <a:rPr lang="en-US" altLang="zh-CN" sz="1600" b="1" u="sng" dirty="0">
                <a:latin typeface="+mj-ea"/>
                <a:ea typeface="+mj-ea"/>
              </a:rPr>
              <a:t>25~34</a:t>
            </a:r>
            <a:r>
              <a:rPr lang="zh-CN" altLang="zh-CN" sz="1600" b="1" u="sng" dirty="0">
                <a:latin typeface="+mj-ea"/>
                <a:ea typeface="+mj-ea"/>
              </a:rPr>
              <a:t>岁的女性用户（</a:t>
            </a:r>
            <a:r>
              <a:rPr lang="en-US" altLang="zh-CN" sz="1600" b="1" u="sng" dirty="0">
                <a:latin typeface="+mj-ea"/>
                <a:ea typeface="+mj-ea"/>
              </a:rPr>
              <a:t>70%</a:t>
            </a:r>
            <a:r>
              <a:rPr lang="zh-CN" altLang="zh-CN" sz="1600" b="1" u="sng" dirty="0">
                <a:latin typeface="+mj-ea"/>
                <a:ea typeface="+mj-ea"/>
              </a:rPr>
              <a:t>以上）是名品类电商的核心用户</a:t>
            </a:r>
            <a:r>
              <a:rPr lang="en-US" altLang="zh-CN" sz="1600" b="1" u="sng" dirty="0">
                <a:latin typeface="+mj-ea"/>
                <a:ea typeface="+mj-ea"/>
              </a:rPr>
              <a:t>) </a:t>
            </a:r>
            <a:endParaRPr lang="zh-CN" altLang="zh-CN" sz="1600" dirty="0">
              <a:latin typeface="+mj-ea"/>
              <a:ea typeface="+mj-ea"/>
            </a:endParaRP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2060"/>
                </a:solidFill>
              </a:rPr>
              <a:t>兆顺第一城的电子商城的商业模式</a:t>
            </a:r>
            <a:endParaRPr lang="zh-CN" altLang="en-US" b="1" dirty="0">
              <a:solidFill>
                <a:srgbClr val="002060"/>
              </a:solidFill>
            </a:endParaRPr>
          </a:p>
        </p:txBody>
      </p:sp>
      <p:sp>
        <p:nvSpPr>
          <p:cNvPr id="3" name="内容占位符 2"/>
          <p:cNvSpPr>
            <a:spLocks noGrp="1"/>
          </p:cNvSpPr>
          <p:nvPr>
            <p:ph idx="1"/>
          </p:nvPr>
        </p:nvSpPr>
        <p:spPr>
          <a:xfrm>
            <a:off x="457200" y="5157192"/>
            <a:ext cx="8003232" cy="1656184"/>
          </a:xfrm>
        </p:spPr>
        <p:txBody>
          <a:bodyPr>
            <a:normAutofit fontScale="92500" lnSpcReduction="20000"/>
          </a:bodyPr>
          <a:lstStyle/>
          <a:p>
            <a:pPr>
              <a:lnSpc>
                <a:spcPct val="150000"/>
              </a:lnSpc>
              <a:buNone/>
            </a:pPr>
            <a:r>
              <a:rPr lang="zh-CN" altLang="en-US" sz="2600" b="1" u="sng" dirty="0" smtClean="0">
                <a:solidFill>
                  <a:srgbClr val="FF0000"/>
                </a:solidFill>
                <a:latin typeface="+mj-ea"/>
                <a:ea typeface="+mj-ea"/>
              </a:rPr>
              <a:t>网上商城的模式特点：</a:t>
            </a:r>
            <a:r>
              <a:rPr lang="zh-CN" altLang="zh-CN" sz="2100" dirty="0" smtClean="0">
                <a:latin typeface="+mj-ea"/>
                <a:ea typeface="+mj-ea"/>
              </a:rPr>
              <a:t>通过买手制扩展会员的基础需求，提高线上购物的粘性和销售收</a:t>
            </a:r>
            <a:r>
              <a:rPr lang="en-US" altLang="zh-CN" sz="2100" dirty="0" smtClean="0">
                <a:latin typeface="+mj-ea"/>
                <a:ea typeface="+mj-ea"/>
              </a:rPr>
              <a:t>  </a:t>
            </a:r>
            <a:r>
              <a:rPr lang="zh-CN" altLang="zh-CN" sz="2100" dirty="0" smtClean="0">
                <a:latin typeface="+mj-ea"/>
                <a:ea typeface="+mj-ea"/>
              </a:rPr>
              <a:t>入，通过</a:t>
            </a:r>
            <a:r>
              <a:rPr lang="en-US" altLang="zh-CN" sz="2100" dirty="0" smtClean="0">
                <a:latin typeface="+mj-ea"/>
                <a:ea typeface="+mj-ea"/>
              </a:rPr>
              <a:t>O2O</a:t>
            </a:r>
            <a:r>
              <a:rPr lang="zh-CN" altLang="zh-CN" sz="2100" dirty="0" smtClean="0">
                <a:latin typeface="+mj-ea"/>
                <a:ea typeface="+mj-ea"/>
              </a:rPr>
              <a:t>（优惠券、特卖等）和移动应用等将会员吸引到线下门店，从而加强线下核心业务，通过会员一体化（积分、支付、储值卡、移动应用等）将线上线下业务融合。</a:t>
            </a:r>
          </a:p>
          <a:p>
            <a:endParaRPr lang="zh-CN" altLang="en-US" dirty="0">
              <a:latin typeface="+mj-ea"/>
              <a:ea typeface="+mj-ea"/>
            </a:endParaRPr>
          </a:p>
        </p:txBody>
      </p:sp>
      <p:sp>
        <p:nvSpPr>
          <p:cNvPr id="4" name="灯片编号占位符 3"/>
          <p:cNvSpPr>
            <a:spLocks noGrp="1"/>
          </p:cNvSpPr>
          <p:nvPr>
            <p:ph type="sldNum" sz="quarter" idx="12"/>
          </p:nvPr>
        </p:nvSpPr>
        <p:spPr/>
        <p:txBody>
          <a:bodyPr/>
          <a:lstStyle/>
          <a:p>
            <a:fld id="{22DC4B2A-65AC-4223-A175-F70F8DEDA0BC}" type="slidenum">
              <a:rPr lang="zh-CN" altLang="en-US" smtClean="0">
                <a:latin typeface="+mj-ea"/>
                <a:ea typeface="+mj-ea"/>
              </a:rPr>
              <a:pPr/>
              <a:t>7</a:t>
            </a:fld>
            <a:endParaRPr lang="zh-CN" altLang="en-US">
              <a:latin typeface="+mj-ea"/>
              <a:ea typeface="+mj-ea"/>
            </a:endParaRPr>
          </a:p>
        </p:txBody>
      </p:sp>
      <p:sp>
        <p:nvSpPr>
          <p:cNvPr id="31767" name="Rectangle 2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1766" name="Text Box 22"/>
          <p:cNvSpPr txBox="1">
            <a:spLocks noChangeArrowheads="1"/>
          </p:cNvSpPr>
          <p:nvPr/>
        </p:nvSpPr>
        <p:spPr bwMode="auto">
          <a:xfrm>
            <a:off x="179512" y="2708920"/>
            <a:ext cx="720080" cy="1357865"/>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chemeClr val="tx1"/>
                </a:solidFill>
                <a:effectLst/>
                <a:latin typeface="+mj-ea"/>
                <a:ea typeface="+mj-ea"/>
                <a:cs typeface="Times New Roman" pitchFamily="18" charset="0"/>
              </a:rPr>
              <a:t>会员一体化</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65" name="AutoShape 21"/>
          <p:cNvSpPr>
            <a:spLocks noChangeArrowheads="1"/>
          </p:cNvSpPr>
          <p:nvPr/>
        </p:nvSpPr>
        <p:spPr bwMode="auto">
          <a:xfrm>
            <a:off x="639092" y="1340768"/>
            <a:ext cx="7780276" cy="1155067"/>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64" name="AutoShape 20"/>
          <p:cNvSpPr>
            <a:spLocks noChangeArrowheads="1"/>
          </p:cNvSpPr>
          <p:nvPr/>
        </p:nvSpPr>
        <p:spPr bwMode="auto">
          <a:xfrm>
            <a:off x="1586257" y="1693460"/>
            <a:ext cx="1285437"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mj-ea"/>
                <a:ea typeface="+mj-ea"/>
                <a:cs typeface="宋体" pitchFamily="2" charset="-122"/>
              </a:rPr>
              <a:t>入住商家</a:t>
            </a:r>
            <a:endParaRPr kumimoji="0" lang="zh-CN" sz="1400" b="0" i="0" u="none" strike="noStrike" cap="none" normalizeH="0" baseline="0" dirty="0" smtClean="0">
              <a:ln>
                <a:noFill/>
              </a:ln>
              <a:solidFill>
                <a:schemeClr val="tx1"/>
              </a:solidFill>
              <a:effectLst/>
              <a:latin typeface="+mj-ea"/>
              <a:ea typeface="+mj-ea"/>
              <a:cs typeface="宋体" pitchFamily="2" charset="-122"/>
            </a:endParaRPr>
          </a:p>
        </p:txBody>
      </p:sp>
      <p:sp>
        <p:nvSpPr>
          <p:cNvPr id="31763" name="AutoShape 19"/>
          <p:cNvSpPr>
            <a:spLocks noChangeArrowheads="1"/>
          </p:cNvSpPr>
          <p:nvPr/>
        </p:nvSpPr>
        <p:spPr bwMode="auto">
          <a:xfrm>
            <a:off x="1031489" y="3642085"/>
            <a:ext cx="7644967" cy="1155067"/>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62" name="AutoShape 18"/>
          <p:cNvSpPr>
            <a:spLocks noChangeArrowheads="1"/>
          </p:cNvSpPr>
          <p:nvPr/>
        </p:nvSpPr>
        <p:spPr bwMode="auto">
          <a:xfrm>
            <a:off x="1247984" y="3994777"/>
            <a:ext cx="1366622"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门店提货</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61" name="AutoShape 17"/>
          <p:cNvSpPr>
            <a:spLocks noChangeArrowheads="1"/>
          </p:cNvSpPr>
          <p:nvPr/>
        </p:nvSpPr>
        <p:spPr bwMode="auto">
          <a:xfrm>
            <a:off x="2790508" y="3994777"/>
            <a:ext cx="1366622"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退换货服务</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60" name="AutoShape 16"/>
          <p:cNvSpPr>
            <a:spLocks noChangeArrowheads="1"/>
          </p:cNvSpPr>
          <p:nvPr/>
        </p:nvSpPr>
        <p:spPr bwMode="auto">
          <a:xfrm>
            <a:off x="4535996" y="3994777"/>
            <a:ext cx="1366622"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试穿服务</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9" name="AutoShape 15"/>
          <p:cNvSpPr>
            <a:spLocks noChangeArrowheads="1"/>
          </p:cNvSpPr>
          <p:nvPr/>
        </p:nvSpPr>
        <p:spPr bwMode="auto">
          <a:xfrm>
            <a:off x="6322077" y="3994777"/>
            <a:ext cx="1366622"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支付</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8" name="AutoShape 14"/>
          <p:cNvSpPr>
            <a:spLocks noChangeShapeType="1"/>
          </p:cNvSpPr>
          <p:nvPr/>
        </p:nvSpPr>
        <p:spPr bwMode="auto">
          <a:xfrm rot="10800000" flipV="1">
            <a:off x="1938060" y="2151960"/>
            <a:ext cx="3639816" cy="1842817"/>
          </a:xfrm>
          <a:prstGeom prst="curvedConnector3">
            <a:avLst>
              <a:gd name="adj1" fmla="val 49986"/>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57" name="AutoShape 13"/>
          <p:cNvSpPr>
            <a:spLocks noChangeShapeType="1"/>
          </p:cNvSpPr>
          <p:nvPr/>
        </p:nvSpPr>
        <p:spPr bwMode="auto">
          <a:xfrm rot="5400000">
            <a:off x="1016201" y="3073663"/>
            <a:ext cx="1842817" cy="0"/>
          </a:xfrm>
          <a:prstGeom prst="straightConnector1">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56" name="Text Box 12"/>
          <p:cNvSpPr txBox="1">
            <a:spLocks noChangeArrowheads="1"/>
          </p:cNvSpPr>
          <p:nvPr/>
        </p:nvSpPr>
        <p:spPr bwMode="auto">
          <a:xfrm>
            <a:off x="1667442" y="1384855"/>
            <a:ext cx="1123066"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粘性</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5" name="Text Box 11"/>
          <p:cNvSpPr txBox="1">
            <a:spLocks noChangeArrowheads="1"/>
          </p:cNvSpPr>
          <p:nvPr/>
        </p:nvSpPr>
        <p:spPr bwMode="auto">
          <a:xfrm>
            <a:off x="733809" y="1790451"/>
            <a:ext cx="771262"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收入</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4" name="Text Box 10"/>
          <p:cNvSpPr txBox="1">
            <a:spLocks noChangeArrowheads="1"/>
          </p:cNvSpPr>
          <p:nvPr/>
        </p:nvSpPr>
        <p:spPr bwMode="auto">
          <a:xfrm>
            <a:off x="2790508" y="1790451"/>
            <a:ext cx="893040"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丰富度</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3" name="Text Box 9"/>
          <p:cNvSpPr txBox="1">
            <a:spLocks noChangeArrowheads="1"/>
          </p:cNvSpPr>
          <p:nvPr/>
        </p:nvSpPr>
        <p:spPr bwMode="auto">
          <a:xfrm>
            <a:off x="5577876" y="1384855"/>
            <a:ext cx="1123066"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移动应用</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2" name="Text Box 8"/>
          <p:cNvSpPr txBox="1">
            <a:spLocks noChangeArrowheads="1"/>
          </p:cNvSpPr>
          <p:nvPr/>
        </p:nvSpPr>
        <p:spPr bwMode="auto">
          <a:xfrm>
            <a:off x="4687542" y="1744601"/>
            <a:ext cx="1217782"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优惠券</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1" name="Text Box 7"/>
          <p:cNvSpPr txBox="1">
            <a:spLocks noChangeArrowheads="1"/>
          </p:cNvSpPr>
          <p:nvPr/>
        </p:nvSpPr>
        <p:spPr bwMode="auto">
          <a:xfrm>
            <a:off x="6958030" y="1790451"/>
            <a:ext cx="1217782" cy="264519"/>
          </a:xfrm>
          <a:prstGeom prst="rect">
            <a:avLst/>
          </a:prstGeom>
          <a:solidFill>
            <a:srgbClr val="DAEEF3"/>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0" i="0" u="none" strike="noStrike" cap="none" normalizeH="0" baseline="0" smtClean="0">
                <a:ln>
                  <a:noFill/>
                </a:ln>
                <a:solidFill>
                  <a:schemeClr val="tx1"/>
                </a:solidFill>
                <a:effectLst/>
                <a:latin typeface="+mj-ea"/>
                <a:ea typeface="+mj-ea"/>
                <a:cs typeface="Times New Roman" pitchFamily="18" charset="0"/>
              </a:rPr>
              <a:t>限时特卖</a:t>
            </a:r>
            <a:endParaRPr kumimoji="0" lang="zh-CN" sz="1400" b="0" i="0" u="none" strike="noStrike" cap="none" normalizeH="0" baseline="0" smtClean="0">
              <a:ln>
                <a:noFill/>
              </a:ln>
              <a:solidFill>
                <a:schemeClr val="tx1"/>
              </a:solidFill>
              <a:effectLst/>
              <a:latin typeface="+mj-ea"/>
              <a:ea typeface="+mj-ea"/>
              <a:cs typeface="宋体" pitchFamily="2" charset="-122"/>
            </a:endParaRPr>
          </a:p>
        </p:txBody>
      </p:sp>
      <p:sp>
        <p:nvSpPr>
          <p:cNvPr id="31750" name="AutoShape 6"/>
          <p:cNvSpPr>
            <a:spLocks noChangeShapeType="1"/>
          </p:cNvSpPr>
          <p:nvPr/>
        </p:nvSpPr>
        <p:spPr bwMode="auto">
          <a:xfrm rot="16200000" flipH="1">
            <a:off x="2098674" y="2843637"/>
            <a:ext cx="1842817" cy="460051"/>
          </a:xfrm>
          <a:prstGeom prst="curvedConnector3">
            <a:avLst>
              <a:gd name="adj1" fmla="val 49986"/>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49" name="AutoShape 5"/>
          <p:cNvSpPr>
            <a:spLocks noChangeShapeType="1"/>
          </p:cNvSpPr>
          <p:nvPr/>
        </p:nvSpPr>
        <p:spPr bwMode="auto">
          <a:xfrm rot="5400000">
            <a:off x="3938878" y="2031782"/>
            <a:ext cx="1842817" cy="2083761"/>
          </a:xfrm>
          <a:prstGeom prst="curvedConnector3">
            <a:avLst>
              <a:gd name="adj1" fmla="val 49986"/>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48" name="AutoShape 4"/>
          <p:cNvSpPr>
            <a:spLocks noChangeShapeType="1"/>
          </p:cNvSpPr>
          <p:nvPr/>
        </p:nvSpPr>
        <p:spPr bwMode="auto">
          <a:xfrm rot="5400000">
            <a:off x="4831919" y="2573019"/>
            <a:ext cx="1842817" cy="1001288"/>
          </a:xfrm>
          <a:prstGeom prst="curvedConnector3">
            <a:avLst>
              <a:gd name="adj1" fmla="val 49986"/>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47" name="AutoShape 3"/>
          <p:cNvSpPr>
            <a:spLocks noChangeShapeType="1"/>
          </p:cNvSpPr>
          <p:nvPr/>
        </p:nvSpPr>
        <p:spPr bwMode="auto">
          <a:xfrm rot="16200000" flipH="1">
            <a:off x="6144418" y="2708328"/>
            <a:ext cx="1842817" cy="730669"/>
          </a:xfrm>
          <a:prstGeom prst="curvedConnector3">
            <a:avLst>
              <a:gd name="adj1" fmla="val 49986"/>
            </a:avLst>
          </a:prstGeom>
          <a:noFill/>
          <a:ln w="9525">
            <a:solidFill>
              <a:srgbClr val="000000"/>
            </a:solidFill>
            <a:round/>
            <a:headEnd type="triangle" w="med" len="med"/>
            <a:tailEnd type="triangle" w="med" len="med"/>
          </a:ln>
        </p:spPr>
        <p:txBody>
          <a:bodyPr vert="horz" wrap="square" lIns="91440" tIns="45720" rIns="91440" bIns="45720" numCol="1" anchor="t" anchorCtr="0" compatLnSpc="1">
            <a:prstTxWarp prst="textNoShape">
              <a:avLst/>
            </a:prstTxWarp>
          </a:bodyPr>
          <a:lstStyle/>
          <a:p>
            <a:endParaRPr lang="zh-CN" altLang="en-US" sz="1400">
              <a:latin typeface="+mj-ea"/>
              <a:ea typeface="+mj-ea"/>
            </a:endParaRPr>
          </a:p>
        </p:txBody>
      </p:sp>
      <p:sp>
        <p:nvSpPr>
          <p:cNvPr id="31746" name="AutoShape 2"/>
          <p:cNvSpPr>
            <a:spLocks noChangeArrowheads="1"/>
          </p:cNvSpPr>
          <p:nvPr/>
        </p:nvSpPr>
        <p:spPr bwMode="auto">
          <a:xfrm>
            <a:off x="5496691" y="1693460"/>
            <a:ext cx="1366622" cy="4585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mj-ea"/>
                <a:ea typeface="+mj-ea"/>
                <a:cs typeface="Times New Roman" pitchFamily="18" charset="0"/>
              </a:rPr>
              <a:t>O2O</a:t>
            </a:r>
            <a:endParaRPr kumimoji="0" lang="en-US" altLang="zh-CN" sz="1400" b="0" i="0" u="none" strike="noStrike" cap="none" normalizeH="0" baseline="0" smtClean="0">
              <a:ln>
                <a:noFill/>
              </a:ln>
              <a:solidFill>
                <a:schemeClr val="tx1"/>
              </a:solidFill>
              <a:effectLst/>
              <a:latin typeface="+mj-ea"/>
              <a:ea typeface="+mj-ea"/>
              <a:cs typeface="宋体" pitchFamily="2" charset="-122"/>
            </a:endParaRP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67" y="332656"/>
            <a:ext cx="5899218"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1</a:t>
            </a:r>
            <a:r>
              <a:rPr lang="zh-CN" altLang="en-US" dirty="0" smtClean="0">
                <a:solidFill>
                  <a:srgbClr val="002060"/>
                </a:solidFill>
              </a:rPr>
              <a:t>： </a:t>
            </a:r>
            <a:r>
              <a:rPr lang="zh-CN" altLang="zh-CN" dirty="0" smtClean="0">
                <a:solidFill>
                  <a:srgbClr val="002060"/>
                </a:solidFill>
              </a:rPr>
              <a:t>建立以</a:t>
            </a:r>
            <a:r>
              <a:rPr lang="zh-CN" altLang="en-US" dirty="0" smtClean="0">
                <a:solidFill>
                  <a:srgbClr val="002060"/>
                </a:solidFill>
              </a:rPr>
              <a:t>完整的客户信息和分析体系</a:t>
            </a:r>
            <a:endParaRPr lang="en-US" dirty="0"/>
          </a:p>
        </p:txBody>
      </p:sp>
      <p:sp>
        <p:nvSpPr>
          <p:cNvPr id="39" name="灯片编号占位符 2"/>
          <p:cNvSpPr>
            <a:spLocks noGrp="1"/>
          </p:cNvSpPr>
          <p:nvPr>
            <p:ph type="sldNum" sz="quarter" idx="4"/>
          </p:nvPr>
        </p:nvSpPr>
        <p:spPr>
          <a:prstGeom prst="rect">
            <a:avLst/>
          </a:prstGeom>
        </p:spPr>
        <p:txBody>
          <a:bodyPr/>
          <a:lstStyle/>
          <a:p>
            <a:fld id="{0C913308-F349-4B6D-A68A-DD1791B4A57B}" type="slidenum">
              <a:rPr lang="zh-CN" altLang="en-US" smtClean="0">
                <a:solidFill>
                  <a:prstClr val="black"/>
                </a:solidFill>
                <a:latin typeface="+mn-ea"/>
                <a:ea typeface="+mn-ea"/>
              </a:rPr>
              <a:pPr/>
              <a:t>8</a:t>
            </a:fld>
            <a:endParaRPr lang="zh-CN" altLang="en-US" dirty="0">
              <a:solidFill>
                <a:prstClr val="black"/>
              </a:solidFill>
              <a:latin typeface="+mn-ea"/>
              <a:ea typeface="+mn-ea"/>
            </a:endParaRPr>
          </a:p>
        </p:txBody>
      </p:sp>
      <p:sp>
        <p:nvSpPr>
          <p:cNvPr id="37" name="Rectangle 36"/>
          <p:cNvSpPr/>
          <p:nvPr/>
        </p:nvSpPr>
        <p:spPr bwMode="auto">
          <a:xfrm>
            <a:off x="3242621" y="1152040"/>
            <a:ext cx="5824025" cy="4663440"/>
          </a:xfrm>
          <a:prstGeom prst="rect">
            <a:avLst/>
          </a:prstGeom>
          <a:solidFill>
            <a:schemeClr val="bg1">
              <a:lumMod val="9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grpSp>
        <p:nvGrpSpPr>
          <p:cNvPr id="3" name="Group 37"/>
          <p:cNvGrpSpPr/>
          <p:nvPr/>
        </p:nvGrpSpPr>
        <p:grpSpPr>
          <a:xfrm>
            <a:off x="4160054" y="1824616"/>
            <a:ext cx="3583760" cy="3309903"/>
            <a:chOff x="4162409" y="2071066"/>
            <a:chExt cx="4007646" cy="3453812"/>
          </a:xfrm>
        </p:grpSpPr>
        <p:sp>
          <p:nvSpPr>
            <p:cNvPr id="25" name="AutoShape 2"/>
            <p:cNvSpPr>
              <a:spLocks noChangeArrowheads="1"/>
            </p:cNvSpPr>
            <p:nvPr/>
          </p:nvSpPr>
          <p:spPr bwMode="gray">
            <a:xfrm flipV="1">
              <a:off x="4162409" y="3820879"/>
              <a:ext cx="1953042" cy="1703999"/>
            </a:xfrm>
            <a:prstGeom prst="triangle">
              <a:avLst>
                <a:gd name="adj" fmla="val 50000"/>
              </a:avLst>
            </a:prstGeom>
            <a:solidFill>
              <a:schemeClr val="accent1"/>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effectLst/>
                <a:uLnTx/>
                <a:uFillTx/>
              </a:endParaRPr>
            </a:p>
          </p:txBody>
        </p:sp>
        <p:sp>
          <p:nvSpPr>
            <p:cNvPr id="26" name="AutoShape 3"/>
            <p:cNvSpPr>
              <a:spLocks noChangeArrowheads="1"/>
            </p:cNvSpPr>
            <p:nvPr/>
          </p:nvSpPr>
          <p:spPr bwMode="gray">
            <a:xfrm>
              <a:off x="6217013" y="2074021"/>
              <a:ext cx="1953042" cy="1703999"/>
            </a:xfrm>
            <a:prstGeom prst="triangle">
              <a:avLst>
                <a:gd name="adj" fmla="val 50000"/>
              </a:avLst>
            </a:prstGeom>
            <a:solidFill>
              <a:schemeClr val="accent1">
                <a:lumMod val="40000"/>
                <a:lumOff val="60000"/>
              </a:schemeClr>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endParaRPr>
            </a:p>
          </p:txBody>
        </p:sp>
        <p:sp>
          <p:nvSpPr>
            <p:cNvPr id="27" name="AutoShape 4"/>
            <p:cNvSpPr>
              <a:spLocks noChangeArrowheads="1"/>
            </p:cNvSpPr>
            <p:nvPr/>
          </p:nvSpPr>
          <p:spPr bwMode="gray">
            <a:xfrm>
              <a:off x="4163576" y="2074021"/>
              <a:ext cx="1953041" cy="1703999"/>
            </a:xfrm>
            <a:prstGeom prst="triangle">
              <a:avLst>
                <a:gd name="adj" fmla="val 50000"/>
              </a:avLst>
            </a:prstGeom>
            <a:solidFill>
              <a:schemeClr val="accent1">
                <a:lumMod val="40000"/>
                <a:lumOff val="60000"/>
              </a:schemeClr>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endParaRPr>
            </a:p>
          </p:txBody>
        </p:sp>
        <p:sp>
          <p:nvSpPr>
            <p:cNvPr id="28" name="AutoShape 5"/>
            <p:cNvSpPr>
              <a:spLocks noChangeArrowheads="1"/>
            </p:cNvSpPr>
            <p:nvPr/>
          </p:nvSpPr>
          <p:spPr bwMode="gray">
            <a:xfrm flipV="1">
              <a:off x="5192046" y="2071066"/>
              <a:ext cx="1953042" cy="1703999"/>
            </a:xfrm>
            <a:prstGeom prst="triangle">
              <a:avLst>
                <a:gd name="adj" fmla="val 50000"/>
              </a:avLst>
            </a:prstGeom>
            <a:solidFill>
              <a:schemeClr val="accent1">
                <a:lumMod val="40000"/>
                <a:lumOff val="60000"/>
              </a:schemeClr>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endParaRPr>
            </a:p>
          </p:txBody>
        </p:sp>
        <p:sp>
          <p:nvSpPr>
            <p:cNvPr id="29" name="AutoShape 6"/>
            <p:cNvSpPr>
              <a:spLocks noChangeArrowheads="1"/>
            </p:cNvSpPr>
            <p:nvPr/>
          </p:nvSpPr>
          <p:spPr bwMode="gray">
            <a:xfrm>
              <a:off x="5188544" y="3817923"/>
              <a:ext cx="1953041" cy="1703999"/>
            </a:xfrm>
            <a:prstGeom prst="triangle">
              <a:avLst>
                <a:gd name="adj" fmla="val 50000"/>
              </a:avLst>
            </a:prstGeom>
            <a:solidFill>
              <a:schemeClr val="accent1"/>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endParaRPr>
            </a:p>
          </p:txBody>
        </p:sp>
        <p:sp>
          <p:nvSpPr>
            <p:cNvPr id="30" name="AutoShape 7"/>
            <p:cNvSpPr>
              <a:spLocks noChangeArrowheads="1"/>
            </p:cNvSpPr>
            <p:nvPr/>
          </p:nvSpPr>
          <p:spPr bwMode="gray">
            <a:xfrm flipV="1">
              <a:off x="6214678" y="3820879"/>
              <a:ext cx="1951874" cy="1703999"/>
            </a:xfrm>
            <a:prstGeom prst="triangle">
              <a:avLst>
                <a:gd name="adj" fmla="val 50000"/>
              </a:avLst>
            </a:prstGeom>
            <a:solidFill>
              <a:schemeClr val="accent1"/>
            </a:solidFill>
            <a:ln w="28575" algn="ctr">
              <a:noFill/>
              <a:miter lim="800000"/>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effectLst/>
                <a:uLnTx/>
                <a:uFillTx/>
              </a:endParaRPr>
            </a:p>
          </p:txBody>
        </p:sp>
      </p:grpSp>
      <p:sp>
        <p:nvSpPr>
          <p:cNvPr id="31" name="Rectangle 8"/>
          <p:cNvSpPr>
            <a:spLocks noChangeArrowheads="1"/>
          </p:cNvSpPr>
          <p:nvPr/>
        </p:nvSpPr>
        <p:spPr bwMode="gray">
          <a:xfrm>
            <a:off x="5514369" y="2034859"/>
            <a:ext cx="941611" cy="523220"/>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客户偏好信息</a:t>
            </a:r>
            <a:endParaRPr lang="en-US" altLang="zh-CN" b="1" dirty="0" smtClean="0">
              <a:latin typeface="+mn-ea"/>
              <a:ea typeface="+mn-ea"/>
              <a:cs typeface="Arial" pitchFamily="34" charset="0"/>
            </a:endParaRPr>
          </a:p>
        </p:txBody>
      </p:sp>
      <p:sp>
        <p:nvSpPr>
          <p:cNvPr id="32" name="Rectangle 9"/>
          <p:cNvSpPr>
            <a:spLocks noChangeArrowheads="1"/>
          </p:cNvSpPr>
          <p:nvPr/>
        </p:nvSpPr>
        <p:spPr bwMode="gray">
          <a:xfrm>
            <a:off x="4548492" y="3738041"/>
            <a:ext cx="941611" cy="523220"/>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客户分析信息</a:t>
            </a:r>
            <a:endParaRPr lang="en-US" altLang="zh-CN" b="1" dirty="0" smtClean="0">
              <a:latin typeface="+mn-ea"/>
              <a:ea typeface="+mn-ea"/>
              <a:cs typeface="Arial" pitchFamily="34" charset="0"/>
            </a:endParaRPr>
          </a:p>
        </p:txBody>
      </p:sp>
      <p:sp>
        <p:nvSpPr>
          <p:cNvPr id="33" name="Rectangle 10"/>
          <p:cNvSpPr>
            <a:spLocks noChangeArrowheads="1"/>
          </p:cNvSpPr>
          <p:nvPr/>
        </p:nvSpPr>
        <p:spPr bwMode="gray">
          <a:xfrm>
            <a:off x="6415853" y="3677824"/>
            <a:ext cx="941611" cy="307777"/>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消费信息</a:t>
            </a:r>
          </a:p>
        </p:txBody>
      </p:sp>
      <p:sp>
        <p:nvSpPr>
          <p:cNvPr id="34" name="Rectangle 11"/>
          <p:cNvSpPr>
            <a:spLocks noChangeArrowheads="1"/>
          </p:cNvSpPr>
          <p:nvPr/>
        </p:nvSpPr>
        <p:spPr bwMode="gray">
          <a:xfrm>
            <a:off x="5514369" y="4310651"/>
            <a:ext cx="941611" cy="523220"/>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客户服务信息</a:t>
            </a:r>
            <a:endParaRPr lang="en-US" altLang="zh-CN" b="1" dirty="0" smtClean="0">
              <a:latin typeface="+mn-ea"/>
              <a:ea typeface="+mn-ea"/>
              <a:cs typeface="Arial" pitchFamily="34" charset="0"/>
            </a:endParaRPr>
          </a:p>
        </p:txBody>
      </p:sp>
      <p:sp>
        <p:nvSpPr>
          <p:cNvPr id="42" name="Rectangle 19"/>
          <p:cNvSpPr>
            <a:spLocks noChangeArrowheads="1"/>
          </p:cNvSpPr>
          <p:nvPr/>
        </p:nvSpPr>
        <p:spPr bwMode="gray">
          <a:xfrm>
            <a:off x="6415853" y="2547751"/>
            <a:ext cx="941611" cy="523220"/>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客户营销信息</a:t>
            </a:r>
            <a:endParaRPr lang="en-US" altLang="zh-CN" b="1" dirty="0" smtClean="0">
              <a:latin typeface="+mn-ea"/>
              <a:ea typeface="+mn-ea"/>
              <a:cs typeface="Arial" pitchFamily="34" charset="0"/>
            </a:endParaRPr>
          </a:p>
        </p:txBody>
      </p:sp>
      <p:sp>
        <p:nvSpPr>
          <p:cNvPr id="44" name="AutoShape 21"/>
          <p:cNvSpPr>
            <a:spLocks noChangeArrowheads="1"/>
          </p:cNvSpPr>
          <p:nvPr/>
        </p:nvSpPr>
        <p:spPr bwMode="gray">
          <a:xfrm>
            <a:off x="5425710" y="3056959"/>
            <a:ext cx="990944" cy="897100"/>
          </a:xfrm>
          <a:prstGeom prst="hexagon">
            <a:avLst>
              <a:gd name="adj" fmla="val 37254"/>
              <a:gd name="vf" fmla="val 115470"/>
            </a:avLst>
          </a:prstGeom>
          <a:solidFill>
            <a:srgbClr val="F8F8F8">
              <a:alpha val="50000"/>
            </a:srgbClr>
          </a:solidFill>
          <a:ln w="19050" algn="ctr">
            <a:solidFill>
              <a:srgbClr val="F8F8F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AutoShape 22"/>
          <p:cNvSpPr>
            <a:spLocks noChangeArrowheads="1"/>
          </p:cNvSpPr>
          <p:nvPr/>
        </p:nvSpPr>
        <p:spPr bwMode="gray">
          <a:xfrm>
            <a:off x="5312502" y="2961794"/>
            <a:ext cx="1287835" cy="1035115"/>
          </a:xfrm>
          <a:prstGeom prst="hexagon">
            <a:avLst>
              <a:gd name="adj" fmla="val 37238"/>
              <a:gd name="vf" fmla="val 115470"/>
            </a:avLst>
          </a:prstGeom>
          <a:solidFill>
            <a:srgbClr val="F8F8F8"/>
          </a:solidFill>
          <a:ln w="19050" algn="ctr">
            <a:solidFill>
              <a:srgbClr val="F8F8F8"/>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Rectangle 29"/>
          <p:cNvSpPr>
            <a:spLocks noChangeArrowheads="1"/>
          </p:cNvSpPr>
          <p:nvPr/>
        </p:nvSpPr>
        <p:spPr bwMode="auto">
          <a:xfrm>
            <a:off x="4846183" y="1282411"/>
            <a:ext cx="1344800" cy="544765"/>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产品偏好</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联络时间偏好</a:t>
            </a:r>
          </a:p>
        </p:txBody>
      </p:sp>
      <p:sp>
        <p:nvSpPr>
          <p:cNvPr id="48" name="Rectangle 27"/>
          <p:cNvSpPr>
            <a:spLocks noChangeArrowheads="1"/>
          </p:cNvSpPr>
          <p:nvPr/>
        </p:nvSpPr>
        <p:spPr bwMode="auto">
          <a:xfrm>
            <a:off x="7563104" y="1916832"/>
            <a:ext cx="1395847" cy="1449628"/>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营销渠道（电话、邮件、短信、直邮等）</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营销内容</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客户感知</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营销反馈</a:t>
            </a:r>
          </a:p>
        </p:txBody>
      </p:sp>
      <p:sp>
        <p:nvSpPr>
          <p:cNvPr id="49" name="Rectangle 26"/>
          <p:cNvSpPr>
            <a:spLocks noChangeArrowheads="1"/>
          </p:cNvSpPr>
          <p:nvPr/>
        </p:nvSpPr>
        <p:spPr bwMode="auto">
          <a:xfrm>
            <a:off x="7592241" y="3703906"/>
            <a:ext cx="1660279" cy="1237262"/>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购买时间、价格</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购买户型、装修配备</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购买渠道</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付款方式</a:t>
            </a:r>
            <a:endParaRPr lang="en-US" altLang="zh-CN" sz="1200" dirty="0" smtClean="0">
              <a:solidFill>
                <a:srgbClr val="000000"/>
              </a:solidFill>
              <a:latin typeface="+mn-ea"/>
              <a:ea typeface="+mn-ea"/>
              <a:cs typeface="Arial" pitchFamily="34" charset="0"/>
            </a:endParaRPr>
          </a:p>
        </p:txBody>
      </p:sp>
      <p:sp>
        <p:nvSpPr>
          <p:cNvPr id="50" name="Rectangle 8"/>
          <p:cNvSpPr>
            <a:spLocks noChangeArrowheads="1"/>
          </p:cNvSpPr>
          <p:nvPr/>
        </p:nvSpPr>
        <p:spPr bwMode="gray">
          <a:xfrm>
            <a:off x="4548492" y="2573379"/>
            <a:ext cx="941611" cy="781752"/>
          </a:xfrm>
          <a:prstGeom prst="rect">
            <a:avLst/>
          </a:prstGeom>
          <a:noFill/>
          <a:ln w="9525" algn="ctr">
            <a:noFill/>
            <a:miter lim="800000"/>
            <a:headEnd/>
            <a:tailEnd/>
          </a:ln>
          <a:effectLst/>
        </p:spPr>
        <p:txBody>
          <a:bodyPr>
            <a:spAutoFit/>
          </a:bodyPr>
          <a:lstStyle/>
          <a:p>
            <a:pPr algn="ctr"/>
            <a:r>
              <a:rPr lang="zh-CN" altLang="en-US" b="1" dirty="0" smtClean="0">
                <a:latin typeface="+mn-ea"/>
                <a:ea typeface="+mn-ea"/>
                <a:cs typeface="Arial" pitchFamily="34" charset="0"/>
              </a:rPr>
              <a:t>客户基本信息</a:t>
            </a:r>
            <a:endParaRPr lang="en-US" altLang="zh-CN" b="1" dirty="0" smtClean="0">
              <a:latin typeface="+mn-ea"/>
              <a:ea typeface="+mn-ea"/>
              <a:cs typeface="Arial" pitchFamily="34" charset="0"/>
            </a:endParaRPr>
          </a:p>
          <a:p>
            <a:pPr algn="ctr"/>
            <a:endParaRPr lang="en-US" altLang="zh-CN" b="1" dirty="0" smtClean="0">
              <a:latin typeface="+mn-ea"/>
              <a:cs typeface="Arial" pitchFamily="34" charset="0"/>
            </a:endParaRPr>
          </a:p>
        </p:txBody>
      </p:sp>
      <p:sp>
        <p:nvSpPr>
          <p:cNvPr id="51" name="Rectangle 24"/>
          <p:cNvSpPr>
            <a:spLocks noChangeArrowheads="1"/>
          </p:cNvSpPr>
          <p:nvPr/>
        </p:nvSpPr>
        <p:spPr bwMode="auto">
          <a:xfrm>
            <a:off x="3234312" y="1876006"/>
            <a:ext cx="1935908" cy="1024896"/>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姓名、年龄、生日</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地址、单位、电话</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客户消费状况</a:t>
            </a:r>
          </a:p>
          <a:p>
            <a:pPr marL="177800" indent="-177800" algn="l">
              <a:lnSpc>
                <a:spcPct val="115000"/>
              </a:lnSpc>
              <a:spcBef>
                <a:spcPct val="15000"/>
              </a:spcBef>
              <a:buClr>
                <a:srgbClr val="000000"/>
              </a:buClr>
              <a:buFont typeface="Wingdings" pitchFamily="2" charset="2"/>
              <a:buChar char="§"/>
            </a:pPr>
            <a:endParaRPr lang="zh-CN" altLang="en-US" sz="1200" dirty="0" smtClean="0">
              <a:solidFill>
                <a:srgbClr val="000000"/>
              </a:solidFill>
              <a:latin typeface="+mn-ea"/>
              <a:ea typeface="+mn-ea"/>
              <a:cs typeface="Arial" pitchFamily="34" charset="0"/>
            </a:endParaRPr>
          </a:p>
        </p:txBody>
      </p:sp>
      <p:sp>
        <p:nvSpPr>
          <p:cNvPr id="52" name="Rectangle 30"/>
          <p:cNvSpPr>
            <a:spLocks noChangeArrowheads="1"/>
          </p:cNvSpPr>
          <p:nvPr/>
        </p:nvSpPr>
        <p:spPr bwMode="auto">
          <a:xfrm>
            <a:off x="3550811" y="4282166"/>
            <a:ext cx="1287067" cy="1264962"/>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分群特征</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易购买产品</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购买方式分析</a:t>
            </a:r>
            <a:endParaRPr lang="en-US" altLang="zh-CN" sz="1200" dirty="0" smtClean="0">
              <a:solidFill>
                <a:srgbClr val="000000"/>
              </a:solidFill>
              <a:latin typeface="+mn-ea"/>
              <a:ea typeface="+mn-ea"/>
              <a:cs typeface="Arial" pitchFamily="34" charset="0"/>
            </a:endParaRP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区域分析</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满意度分析</a:t>
            </a:r>
          </a:p>
        </p:txBody>
      </p:sp>
      <p:sp>
        <p:nvSpPr>
          <p:cNvPr id="53" name="Rectangle 28"/>
          <p:cNvSpPr>
            <a:spLocks noChangeArrowheads="1"/>
          </p:cNvSpPr>
          <p:nvPr/>
        </p:nvSpPr>
        <p:spPr bwMode="auto">
          <a:xfrm>
            <a:off x="4729864" y="5181567"/>
            <a:ext cx="1354304" cy="544765"/>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客户交互概况</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客户投诉历史</a:t>
            </a:r>
          </a:p>
        </p:txBody>
      </p:sp>
      <p:sp>
        <p:nvSpPr>
          <p:cNvPr id="54" name="Rectangle 28"/>
          <p:cNvSpPr>
            <a:spLocks noChangeArrowheads="1"/>
          </p:cNvSpPr>
          <p:nvPr/>
        </p:nvSpPr>
        <p:spPr bwMode="auto">
          <a:xfrm>
            <a:off x="5861907" y="5169391"/>
            <a:ext cx="1634726" cy="757130"/>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客户咨询历史</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主动的客户关怀历史</a:t>
            </a:r>
            <a:endParaRPr lang="en-US" altLang="zh-CN" sz="1200" dirty="0" smtClean="0">
              <a:solidFill>
                <a:srgbClr val="000000"/>
              </a:solidFill>
              <a:latin typeface="+mn-ea"/>
              <a:ea typeface="+mn-ea"/>
              <a:cs typeface="Arial" pitchFamily="34" charset="0"/>
            </a:endParaRPr>
          </a:p>
        </p:txBody>
      </p:sp>
      <p:sp>
        <p:nvSpPr>
          <p:cNvPr id="56" name="Rectangle 29"/>
          <p:cNvSpPr>
            <a:spLocks noChangeArrowheads="1"/>
          </p:cNvSpPr>
          <p:nvPr/>
        </p:nvSpPr>
        <p:spPr bwMode="auto">
          <a:xfrm>
            <a:off x="6018432" y="1268763"/>
            <a:ext cx="1361880" cy="544765"/>
          </a:xfrm>
          <a:prstGeom prst="rect">
            <a:avLst/>
          </a:prstGeom>
          <a:noFill/>
          <a:ln w="6350" algn="ctr">
            <a:noFill/>
            <a:miter lim="800000"/>
            <a:headEnd/>
            <a:tailEnd/>
          </a:ln>
          <a:effectLst/>
        </p:spPr>
        <p:txBody>
          <a:bodyPr wrap="square">
            <a:spAutoFit/>
          </a:bodyPr>
          <a:lstStyle/>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渠道偏好</a:t>
            </a:r>
          </a:p>
          <a:p>
            <a:pPr marL="177800" indent="-177800" algn="l">
              <a:lnSpc>
                <a:spcPct val="115000"/>
              </a:lnSpc>
              <a:spcBef>
                <a:spcPct val="15000"/>
              </a:spcBef>
              <a:buClr>
                <a:srgbClr val="000000"/>
              </a:buClr>
              <a:buFont typeface="Wingdings" pitchFamily="2" charset="2"/>
              <a:buChar char="§"/>
            </a:pPr>
            <a:r>
              <a:rPr lang="zh-CN" altLang="en-US" sz="1200" dirty="0" smtClean="0">
                <a:solidFill>
                  <a:srgbClr val="000000"/>
                </a:solidFill>
                <a:latin typeface="+mn-ea"/>
                <a:ea typeface="+mn-ea"/>
                <a:cs typeface="Arial" pitchFamily="34" charset="0"/>
              </a:rPr>
              <a:t>服务内容偏好</a:t>
            </a:r>
          </a:p>
        </p:txBody>
      </p:sp>
      <p:sp>
        <p:nvSpPr>
          <p:cNvPr id="36" name="TextBox 35"/>
          <p:cNvSpPr txBox="1"/>
          <p:nvPr/>
        </p:nvSpPr>
        <p:spPr bwMode="auto">
          <a:xfrm>
            <a:off x="118584" y="1340768"/>
            <a:ext cx="2991102" cy="4173450"/>
          </a:xfrm>
          <a:prstGeom prst="rect">
            <a:avLst/>
          </a:prstGeom>
          <a:solidFill>
            <a:schemeClr val="bg1">
              <a:lumMod val="95000"/>
            </a:schemeClr>
          </a:solidFill>
          <a:ln w="6350" algn="ctr">
            <a:solidFill>
              <a:schemeClr val="accent1"/>
            </a:solidFill>
            <a:prstDash val="dash"/>
            <a:miter lim="800000"/>
            <a:headEnd/>
            <a:tailEnd/>
          </a:ln>
          <a:effectLst/>
        </p:spPr>
        <p:txBody>
          <a:bodyPr wrap="square" rtlCol="0">
            <a:spAutoFit/>
          </a:bodyPr>
          <a:lstStyle/>
          <a:p>
            <a:pPr>
              <a:buClr>
                <a:schemeClr val="tx1"/>
              </a:buClr>
              <a:buFont typeface="Wingdings" pitchFamily="2" charset="2"/>
              <a:buChar char="n"/>
              <a:tabLst>
                <a:tab pos="53975" algn="l"/>
              </a:tabLst>
            </a:pPr>
            <a:r>
              <a:rPr lang="zh-CN" altLang="en-US" sz="1300" b="1" dirty="0" smtClean="0">
                <a:latin typeface="+mn-ea"/>
                <a:ea typeface="+mn-ea"/>
              </a:rPr>
              <a:t>  客户获取</a:t>
            </a:r>
            <a:endParaRPr lang="en-US" altLang="zh-CN" sz="1300" b="1" dirty="0" smtClean="0">
              <a:latin typeface="+mn-ea"/>
              <a:ea typeface="+mn-ea"/>
            </a:endParaRPr>
          </a:p>
          <a:p>
            <a:pPr marL="573088" lvl="1" indent="-115888">
              <a:buFont typeface="Arial" pitchFamily="34" charset="0"/>
              <a:buChar char="•"/>
              <a:tabLst>
                <a:tab pos="53975" algn="l"/>
              </a:tabLst>
            </a:pPr>
            <a:r>
              <a:rPr lang="zh-CN" altLang="en-US" sz="1300" dirty="0" smtClean="0">
                <a:latin typeface="+mn-ea"/>
                <a:ea typeface="+mn-ea"/>
              </a:rPr>
              <a:t> 由于缺乏准确完整的客户 信息，难以对客户进行针对性营销</a:t>
            </a:r>
            <a:endParaRPr lang="en-US" altLang="zh-CN" sz="1300" b="1" dirty="0" smtClean="0">
              <a:latin typeface="+mn-ea"/>
              <a:ea typeface="+mn-ea"/>
            </a:endParaRPr>
          </a:p>
          <a:p>
            <a:pPr>
              <a:buClr>
                <a:schemeClr val="tx1"/>
              </a:buClr>
              <a:buFont typeface="Wingdings" pitchFamily="2" charset="2"/>
              <a:buChar char="n"/>
              <a:tabLst>
                <a:tab pos="53975" algn="l"/>
              </a:tabLst>
            </a:pPr>
            <a:r>
              <a:rPr lang="zh-CN" altLang="en-US" sz="1300" b="1" dirty="0" smtClean="0">
                <a:latin typeface="+mn-ea"/>
                <a:ea typeface="+mn-ea"/>
              </a:rPr>
              <a:t>  客户发展</a:t>
            </a:r>
            <a:endParaRPr lang="en-US" altLang="zh-CN" sz="1300" b="1" dirty="0" smtClean="0">
              <a:latin typeface="+mn-ea"/>
              <a:ea typeface="+mn-ea"/>
            </a:endParaRPr>
          </a:p>
          <a:p>
            <a:pPr marL="573088" lvl="1" indent="-115888">
              <a:buFont typeface="Arial" pitchFamily="34" charset="0"/>
              <a:buChar char="•"/>
              <a:tabLst>
                <a:tab pos="53975" algn="l"/>
              </a:tabLst>
            </a:pPr>
            <a:r>
              <a:rPr lang="zh-CN" altLang="en-US" sz="1300" dirty="0" smtClean="0">
                <a:latin typeface="+mn-ea"/>
                <a:ea typeface="+mn-ea"/>
              </a:rPr>
              <a:t>由于缺乏准确完整的客户信息，难以有效把握客户需求对客户进行进一步的扩展销售和交叉销售</a:t>
            </a:r>
            <a:endParaRPr lang="en-US" altLang="zh-CN" sz="1300" dirty="0" smtClean="0">
              <a:latin typeface="+mn-ea"/>
              <a:ea typeface="+mn-ea"/>
            </a:endParaRPr>
          </a:p>
          <a:p>
            <a:pPr marL="573088" lvl="1" indent="-115888">
              <a:buFont typeface="Arial" pitchFamily="34" charset="0"/>
              <a:buChar char="•"/>
              <a:tabLst>
                <a:tab pos="53975" algn="l"/>
              </a:tabLst>
            </a:pPr>
            <a:r>
              <a:rPr lang="zh-CN" altLang="en-US" sz="1300" dirty="0" smtClean="0">
                <a:latin typeface="+mn-ea"/>
                <a:ea typeface="+mn-ea"/>
              </a:rPr>
              <a:t>难以对客户进行进一步细分，从而更好挖掘客户价值</a:t>
            </a:r>
            <a:endParaRPr lang="en-US" altLang="zh-CN" sz="1300" dirty="0" smtClean="0">
              <a:solidFill>
                <a:srgbClr val="FF0000"/>
              </a:solidFill>
              <a:latin typeface="+mn-ea"/>
              <a:ea typeface="+mn-ea"/>
            </a:endParaRPr>
          </a:p>
          <a:p>
            <a:pPr>
              <a:buClr>
                <a:schemeClr val="tx1"/>
              </a:buClr>
              <a:buFont typeface="Wingdings" pitchFamily="2" charset="2"/>
              <a:buChar char="n"/>
              <a:tabLst>
                <a:tab pos="53975" algn="l"/>
              </a:tabLst>
            </a:pPr>
            <a:r>
              <a:rPr lang="zh-CN" altLang="en-US" sz="1300" b="1" dirty="0" smtClean="0">
                <a:solidFill>
                  <a:srgbClr val="FF0000"/>
                </a:solidFill>
                <a:latin typeface="+mn-ea"/>
                <a:ea typeface="+mn-ea"/>
              </a:rPr>
              <a:t>  </a:t>
            </a:r>
            <a:r>
              <a:rPr lang="zh-CN" altLang="en-US" sz="1300" b="1" dirty="0" smtClean="0">
                <a:latin typeface="+mn-ea"/>
                <a:ea typeface="+mn-ea"/>
              </a:rPr>
              <a:t>客户维系</a:t>
            </a:r>
            <a:endParaRPr lang="en-US" altLang="zh-CN" sz="1300" b="1" dirty="0" smtClean="0">
              <a:latin typeface="+mn-ea"/>
              <a:ea typeface="+mn-ea"/>
            </a:endParaRPr>
          </a:p>
          <a:p>
            <a:pPr marL="573088" lvl="1" indent="-115888">
              <a:buFont typeface="Arial" pitchFamily="34" charset="0"/>
              <a:buChar char="•"/>
              <a:tabLst>
                <a:tab pos="53975" algn="l"/>
              </a:tabLst>
            </a:pPr>
            <a:r>
              <a:rPr lang="zh-CN" altLang="en-US" sz="1300" dirty="0" smtClean="0">
                <a:latin typeface="+mn-ea"/>
                <a:ea typeface="+mn-ea"/>
              </a:rPr>
              <a:t>不完整的客户联系信息影响客户关怀质量，从而影响客户满意度</a:t>
            </a:r>
            <a:endParaRPr lang="en-US" altLang="zh-CN" sz="1300" dirty="0" smtClean="0">
              <a:latin typeface="+mn-ea"/>
              <a:ea typeface="+mn-ea"/>
            </a:endParaRPr>
          </a:p>
          <a:p>
            <a:pPr marL="573088" lvl="1" indent="-115888">
              <a:buFont typeface="Arial" pitchFamily="34" charset="0"/>
              <a:buChar char="•"/>
              <a:tabLst>
                <a:tab pos="53975" algn="l"/>
              </a:tabLst>
            </a:pPr>
            <a:r>
              <a:rPr lang="zh-CN" altLang="en-US" sz="1300" dirty="0" smtClean="0">
                <a:latin typeface="+mn-ea"/>
                <a:ea typeface="+mn-ea"/>
              </a:rPr>
              <a:t>难以对客户接触历史进行全面跟踪，如客户的维修信息、投诉建议信息，从而影响客户服务质量</a:t>
            </a:r>
            <a:endParaRPr lang="en-US" altLang="zh-CN" sz="1300" dirty="0" smtClean="0">
              <a:latin typeface="+mn-ea"/>
              <a:ea typeface="+mn-ea"/>
            </a:endParaRPr>
          </a:p>
        </p:txBody>
      </p:sp>
      <p:sp>
        <p:nvSpPr>
          <p:cNvPr id="41" name="TextBox 40"/>
          <p:cNvSpPr txBox="1"/>
          <p:nvPr/>
        </p:nvSpPr>
        <p:spPr bwMode="auto">
          <a:xfrm>
            <a:off x="3176154" y="5880174"/>
            <a:ext cx="5915734" cy="566309"/>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wrap="square" rtlCol="0">
            <a:spAutoFit/>
          </a:bodyPr>
          <a:lstStyle/>
          <a:p>
            <a:pPr>
              <a:buFont typeface="Wingdings" pitchFamily="2" charset="2"/>
              <a:buChar char="ü"/>
            </a:pPr>
            <a:r>
              <a:rPr lang="zh-CN" altLang="en-US" sz="1400" dirty="0" smtClean="0">
                <a:solidFill>
                  <a:schemeClr val="tx1"/>
                </a:solidFill>
                <a:latin typeface="+mn-ea"/>
              </a:rPr>
              <a:t>  实现完整统一的适合业务发展的客户信息系统</a:t>
            </a:r>
            <a:endParaRPr lang="en-US" altLang="zh-CN" sz="1400" dirty="0" smtClean="0">
              <a:solidFill>
                <a:schemeClr val="tx1"/>
              </a:solidFill>
              <a:latin typeface="+mn-ea"/>
            </a:endParaRPr>
          </a:p>
          <a:p>
            <a:pPr>
              <a:buFont typeface="Wingdings" pitchFamily="2" charset="2"/>
              <a:buChar char="ü"/>
            </a:pPr>
            <a:r>
              <a:rPr lang="en-US" altLang="zh-CN" sz="1400" dirty="0" smtClean="0">
                <a:solidFill>
                  <a:schemeClr val="tx1"/>
                </a:solidFill>
                <a:latin typeface="+mn-ea"/>
              </a:rPr>
              <a:t>  </a:t>
            </a:r>
            <a:r>
              <a:rPr lang="zh-CN" altLang="en-US" sz="1400" dirty="0" smtClean="0">
                <a:solidFill>
                  <a:schemeClr val="tx1"/>
                </a:solidFill>
                <a:latin typeface="+mn-ea"/>
              </a:rPr>
              <a:t>全程记录和跟踪客户的静态和动态信息</a:t>
            </a:r>
            <a:endParaRPr lang="en-US" altLang="zh-CN" sz="1400" dirty="0" smtClean="0">
              <a:solidFill>
                <a:schemeClr val="tx1"/>
              </a:solidFill>
              <a:latin typeface="+mn-ea"/>
            </a:endParaRPr>
          </a:p>
        </p:txBody>
      </p:sp>
      <p:sp>
        <p:nvSpPr>
          <p:cNvPr id="55" name="Notched Right Arrow 54"/>
          <p:cNvSpPr/>
          <p:nvPr/>
        </p:nvSpPr>
        <p:spPr bwMode="auto">
          <a:xfrm>
            <a:off x="2915816" y="3068960"/>
            <a:ext cx="1063503" cy="432048"/>
          </a:xfrm>
          <a:prstGeom prst="notchedRightArrow">
            <a:avLst/>
          </a:prstGeom>
          <a:solidFill>
            <a:schemeClr val="tx1">
              <a:lumMod val="75000"/>
              <a:lumOff val="25000"/>
            </a:scheme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charset="0"/>
                <a:cs typeface="Arial" charset="0"/>
              </a:rPr>
              <a:t>改进措施</a:t>
            </a:r>
            <a:endParaRPr kumimoji="0" lang="en-US" sz="1200" b="1" i="0" u="none" strike="noStrike" cap="none" normalizeH="0" baseline="0" dirty="0" smtClean="0">
              <a:ln>
                <a:noFill/>
              </a:ln>
              <a:solidFill>
                <a:schemeClr val="bg1"/>
              </a:solidFill>
              <a:effectLst/>
              <a:latin typeface="Arial" charset="0"/>
              <a:cs typeface="Arial" charset="0"/>
            </a:endParaRPr>
          </a:p>
        </p:txBody>
      </p:sp>
      <p:pic>
        <p:nvPicPr>
          <p:cNvPr id="43" name="Picture 24"/>
          <p:cNvPicPr>
            <a:picLocks noChangeArrowheads="1"/>
          </p:cNvPicPr>
          <p:nvPr/>
        </p:nvPicPr>
        <p:blipFill>
          <a:blip r:embed="rId3" cstate="print"/>
          <a:srcRect/>
          <a:stretch>
            <a:fillRect/>
          </a:stretch>
        </p:blipFill>
        <p:spPr bwMode="auto">
          <a:xfrm>
            <a:off x="5518641" y="2969656"/>
            <a:ext cx="930565" cy="864096"/>
          </a:xfrm>
          <a:prstGeom prst="rect">
            <a:avLst/>
          </a:prstGeom>
          <a:noFill/>
          <a:ln w="12700">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bwMode="auto">
          <a:xfrm>
            <a:off x="6217647" y="2636912"/>
            <a:ext cx="1129972" cy="2664296"/>
          </a:xfrm>
          <a:prstGeom prst="rect">
            <a:avLst/>
          </a:prstGeom>
          <a:solidFill>
            <a:schemeClr val="accent1">
              <a:lumMod val="20000"/>
              <a:lumOff val="80000"/>
            </a:schemeClr>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algn="ctr"/>
            <a:r>
              <a:rPr lang="zh-CN" altLang="en-US" b="1" dirty="0" smtClean="0">
                <a:solidFill>
                  <a:schemeClr val="tx1"/>
                </a:solidFill>
              </a:rPr>
              <a:t>业务分类</a:t>
            </a:r>
            <a:endParaRPr lang="en-US" b="1" dirty="0">
              <a:solidFill>
                <a:schemeClr val="tx1"/>
              </a:solidFill>
            </a:endParaRPr>
          </a:p>
        </p:txBody>
      </p:sp>
      <p:sp>
        <p:nvSpPr>
          <p:cNvPr id="2" name="Title 1"/>
          <p:cNvSpPr>
            <a:spLocks noGrp="1"/>
          </p:cNvSpPr>
          <p:nvPr>
            <p:ph type="title"/>
          </p:nvPr>
        </p:nvSpPr>
        <p:spPr>
          <a:xfrm>
            <a:off x="201567" y="332656"/>
            <a:ext cx="6630377" cy="615553"/>
          </a:xfrm>
        </p:spPr>
        <p:txBody>
          <a:bodyPr/>
          <a:lstStyle/>
          <a:p>
            <a:r>
              <a:rPr lang="zh-CN" altLang="en-US" dirty="0" smtClean="0">
                <a:solidFill>
                  <a:srgbClr val="002060"/>
                </a:solidFill>
              </a:rPr>
              <a:t>我们对兆顺需求的理解</a:t>
            </a:r>
            <a:r>
              <a:rPr lang="en-US" altLang="zh-CN" dirty="0" smtClean="0">
                <a:solidFill>
                  <a:srgbClr val="002060"/>
                </a:solidFill>
              </a:rPr>
              <a:t/>
            </a:r>
            <a:br>
              <a:rPr lang="en-US" altLang="zh-CN" dirty="0" smtClean="0">
                <a:solidFill>
                  <a:srgbClr val="002060"/>
                </a:solidFill>
              </a:rPr>
            </a:br>
            <a:r>
              <a:rPr lang="zh-CN" altLang="en-US" dirty="0" smtClean="0">
                <a:solidFill>
                  <a:srgbClr val="002060"/>
                </a:solidFill>
              </a:rPr>
              <a:t>需求</a:t>
            </a:r>
            <a:r>
              <a:rPr lang="en-US" altLang="zh-CN" dirty="0" smtClean="0">
                <a:solidFill>
                  <a:srgbClr val="002060"/>
                </a:solidFill>
              </a:rPr>
              <a:t>2</a:t>
            </a:r>
            <a:r>
              <a:rPr lang="zh-CN" altLang="en-US" dirty="0" smtClean="0">
                <a:solidFill>
                  <a:srgbClr val="002060"/>
                </a:solidFill>
              </a:rPr>
              <a:t>： 客户的在线服务和咨询</a:t>
            </a:r>
            <a:r>
              <a:rPr lang="en-US" altLang="zh-CN" dirty="0" smtClean="0">
                <a:solidFill>
                  <a:srgbClr val="002060"/>
                </a:solidFill>
              </a:rPr>
              <a:t>,</a:t>
            </a:r>
            <a:r>
              <a:rPr lang="zh-CN" altLang="en-US" dirty="0" smtClean="0">
                <a:solidFill>
                  <a:srgbClr val="002060"/>
                </a:solidFill>
              </a:rPr>
              <a:t>确保客户的整体满意度</a:t>
            </a:r>
            <a:endParaRPr lang="en-US" altLang="en-US" dirty="0">
              <a:latin typeface="+mn-ea"/>
              <a:ea typeface="+mn-ea"/>
            </a:endParaRPr>
          </a:p>
        </p:txBody>
      </p:sp>
      <p:sp>
        <p:nvSpPr>
          <p:cNvPr id="41" name="灯片编号占位符 2"/>
          <p:cNvSpPr>
            <a:spLocks noGrp="1"/>
          </p:cNvSpPr>
          <p:nvPr>
            <p:ph type="sldNum" sz="quarter" idx="4"/>
          </p:nvPr>
        </p:nvSpPr>
        <p:spPr>
          <a:prstGeom prst="rect">
            <a:avLst/>
          </a:prstGeom>
        </p:spPr>
        <p:txBody>
          <a:bodyPr/>
          <a:lstStyle/>
          <a:p>
            <a:fld id="{0C913308-F349-4B6D-A68A-DD1791B4A57B}" type="slidenum">
              <a:rPr lang="zh-CN" altLang="en-US" smtClean="0">
                <a:solidFill>
                  <a:prstClr val="black"/>
                </a:solidFill>
                <a:latin typeface="+mn-ea"/>
                <a:ea typeface="+mn-ea"/>
              </a:rPr>
              <a:pPr/>
              <a:t>9</a:t>
            </a:fld>
            <a:endParaRPr lang="zh-CN" altLang="en-US" dirty="0">
              <a:solidFill>
                <a:prstClr val="black"/>
              </a:solidFill>
              <a:latin typeface="+mn-ea"/>
              <a:ea typeface="+mn-ea"/>
            </a:endParaRPr>
          </a:p>
        </p:txBody>
      </p:sp>
      <p:sp>
        <p:nvSpPr>
          <p:cNvPr id="3" name="TextBox 2"/>
          <p:cNvSpPr txBox="1"/>
          <p:nvPr/>
        </p:nvSpPr>
        <p:spPr bwMode="auto">
          <a:xfrm>
            <a:off x="2603129" y="1301861"/>
            <a:ext cx="6181610" cy="929485"/>
          </a:xfrm>
          <a:prstGeom prst="rect">
            <a:avLst/>
          </a:prstGeom>
          <a:solidFill>
            <a:schemeClr val="accent3"/>
          </a:solidFill>
          <a:ln>
            <a:noFill/>
            <a:headEnd/>
            <a:tailEnd/>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sz="1600" b="1" dirty="0" smtClean="0">
                <a:solidFill>
                  <a:schemeClr val="tx1"/>
                </a:solidFill>
                <a:latin typeface="+mn-ea"/>
              </a:rPr>
              <a:t>客户关系管理系统支持互动的多渠道客户支持业务</a:t>
            </a:r>
          </a:p>
          <a:p>
            <a:pPr marL="231775" indent="-231775">
              <a:buFont typeface="Wingdings" pitchFamily="2" charset="2"/>
              <a:buChar char="§"/>
            </a:pPr>
            <a:r>
              <a:rPr lang="zh-CN" altLang="en-US" sz="1600" dirty="0" smtClean="0">
                <a:solidFill>
                  <a:schemeClr val="tx1"/>
                </a:solidFill>
                <a:latin typeface="+mn-ea"/>
              </a:rPr>
              <a:t>与呼叫中心集成，第一时间记录客户投诉，分类至相关责任人</a:t>
            </a:r>
          </a:p>
          <a:p>
            <a:pPr marL="231775" indent="-231775">
              <a:buFont typeface="Wingdings" pitchFamily="2" charset="2"/>
              <a:buChar char="§"/>
            </a:pPr>
            <a:r>
              <a:rPr lang="zh-CN" altLang="en-US" sz="1600" dirty="0" smtClean="0">
                <a:solidFill>
                  <a:schemeClr val="tx1"/>
                </a:solidFill>
                <a:latin typeface="+mn-ea"/>
              </a:rPr>
              <a:t>完整的服务流程和实时的投诉服务监控</a:t>
            </a:r>
          </a:p>
        </p:txBody>
      </p:sp>
      <p:sp>
        <p:nvSpPr>
          <p:cNvPr id="6" name="Text Box 87"/>
          <p:cNvSpPr txBox="1">
            <a:spLocks noChangeArrowheads="1"/>
          </p:cNvSpPr>
          <p:nvPr/>
        </p:nvSpPr>
        <p:spPr bwMode="auto">
          <a:xfrm>
            <a:off x="222848" y="5106676"/>
            <a:ext cx="1856643" cy="648071"/>
          </a:xfrm>
          <a:prstGeom prst="rect">
            <a:avLst/>
          </a:prstGeom>
          <a:solidFill>
            <a:schemeClr val="accent1">
              <a:lumMod val="20000"/>
              <a:lumOff val="80000"/>
            </a:schemeClr>
          </a:solidFill>
          <a:ln w="6350" algn="ctr">
            <a:noFill/>
            <a:miter lim="800000"/>
            <a:headEnd/>
            <a:tailEnd/>
          </a:ln>
          <a:effectLst>
            <a:outerShdw blurRad="50800" dist="38100" dir="2700000" algn="tl" rotWithShape="0">
              <a:prstClr val="black">
                <a:alpha val="40000"/>
              </a:prstClr>
            </a:outerShdw>
          </a:effectLst>
        </p:spPr>
        <p:txBody>
          <a:bodyPr lIns="0" tIns="0" rIns="0" bIns="0" anchor="ctr"/>
          <a:lstStyle/>
          <a:p>
            <a:pPr marL="0" indent="0" algn="ctr" fontAlgn="auto">
              <a:spcBef>
                <a:spcPts val="0"/>
              </a:spcBef>
              <a:spcAft>
                <a:spcPts val="0"/>
              </a:spcAft>
              <a:tabLst/>
              <a:defRPr/>
            </a:pPr>
            <a:r>
              <a:rPr lang="zh-CN" altLang="en-US" sz="1400" b="1" kern="0" dirty="0" smtClean="0">
                <a:solidFill>
                  <a:sysClr val="windowText" lastClr="000000"/>
                </a:solidFill>
                <a:latin typeface="+mn-ea"/>
                <a:ea typeface="+mn-ea"/>
              </a:rPr>
              <a:t>在同一个平台上</a:t>
            </a:r>
            <a:endParaRPr lang="en-US" altLang="zh-CN" sz="1400" b="1" kern="0" dirty="0" smtClean="0">
              <a:solidFill>
                <a:sysClr val="windowText" lastClr="000000"/>
              </a:solidFill>
              <a:latin typeface="+mn-ea"/>
              <a:ea typeface="+mn-ea"/>
            </a:endParaRPr>
          </a:p>
          <a:p>
            <a:pPr marL="0" indent="0" algn="ctr" fontAlgn="auto">
              <a:spcBef>
                <a:spcPts val="0"/>
              </a:spcBef>
              <a:spcAft>
                <a:spcPts val="0"/>
              </a:spcAft>
              <a:tabLst/>
              <a:defRPr/>
            </a:pPr>
            <a:r>
              <a:rPr lang="zh-CN" altLang="en-US" sz="1400" b="1" kern="0" dirty="0" smtClean="0">
                <a:solidFill>
                  <a:sysClr val="windowText" lastClr="000000"/>
                </a:solidFill>
                <a:latin typeface="+mn-ea"/>
                <a:ea typeface="+mn-ea"/>
              </a:rPr>
              <a:t>处理服务申请</a:t>
            </a:r>
          </a:p>
        </p:txBody>
      </p:sp>
      <p:sp>
        <p:nvSpPr>
          <p:cNvPr id="7" name="Oval 94"/>
          <p:cNvSpPr>
            <a:spLocks noChangeArrowheads="1"/>
          </p:cNvSpPr>
          <p:nvPr/>
        </p:nvSpPr>
        <p:spPr bwMode="auto">
          <a:xfrm>
            <a:off x="598292" y="2536488"/>
            <a:ext cx="1125415" cy="514350"/>
          </a:xfrm>
          <a:prstGeom prst="ellipse">
            <a:avLst/>
          </a:prstGeom>
          <a:solidFill>
            <a:schemeClr val="accent1">
              <a:lumMod val="20000"/>
              <a:lumOff val="80000"/>
            </a:schemeClr>
          </a:solidFill>
          <a:ln w="12700" algn="ctr">
            <a:noFill/>
            <a:round/>
            <a:headEnd/>
            <a:tailEnd/>
          </a:ln>
          <a:effectLst>
            <a:outerShdw blurRad="50800" dist="38100" dir="2700000" algn="tl" rotWithShape="0">
              <a:prstClr val="black">
                <a:alpha val="40000"/>
              </a:prstClr>
            </a:outerShdw>
          </a:effectLst>
        </p:spPr>
        <p:txBody>
          <a:bodyPr wrap="none" lIns="0" tIns="44450" rIns="0" bIns="4445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客服中心</a:t>
            </a:r>
          </a:p>
        </p:txBody>
      </p:sp>
      <p:sp>
        <p:nvSpPr>
          <p:cNvPr id="8" name="Oval 95"/>
          <p:cNvSpPr>
            <a:spLocks noChangeArrowheads="1"/>
          </p:cNvSpPr>
          <p:nvPr/>
        </p:nvSpPr>
        <p:spPr bwMode="auto">
          <a:xfrm>
            <a:off x="218755" y="4155738"/>
            <a:ext cx="984738" cy="514350"/>
          </a:xfrm>
          <a:prstGeom prst="ellipse">
            <a:avLst/>
          </a:prstGeom>
          <a:solidFill>
            <a:schemeClr val="accent1">
              <a:lumMod val="20000"/>
              <a:lumOff val="80000"/>
            </a:schemeClr>
          </a:solidFill>
          <a:ln w="12700" algn="ctr">
            <a:noFill/>
            <a:round/>
            <a:headEnd/>
            <a:tailEnd/>
          </a:ln>
          <a:effectLst>
            <a:outerShdw blurRad="50800" dist="38100" dir="2700000" algn="tl" rotWithShape="0">
              <a:prstClr val="black">
                <a:alpha val="40000"/>
              </a:prstClr>
            </a:outerShdw>
          </a:effectLst>
        </p:spPr>
        <p:txBody>
          <a:bodyPr wrap="none" lIns="0" tIns="44450" rIns="0" bIns="4445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kern="0" noProof="0" dirty="0" smtClean="0">
                <a:solidFill>
                  <a:sysClr val="windowText" lastClr="000000"/>
                </a:solidFill>
                <a:latin typeface="+mn-ea"/>
                <a:ea typeface="+mn-ea"/>
              </a:rPr>
              <a:t>客服电话</a:t>
            </a:r>
            <a:endParaRPr kumimoji="0" lang="zh-CN" altLang="en-US" sz="14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9" name="Oval 96"/>
          <p:cNvSpPr>
            <a:spLocks noChangeArrowheads="1"/>
          </p:cNvSpPr>
          <p:nvPr/>
        </p:nvSpPr>
        <p:spPr bwMode="auto">
          <a:xfrm>
            <a:off x="1090659" y="4155738"/>
            <a:ext cx="984738" cy="514350"/>
          </a:xfrm>
          <a:prstGeom prst="ellipse">
            <a:avLst/>
          </a:prstGeom>
          <a:solidFill>
            <a:schemeClr val="accent1">
              <a:lumMod val="20000"/>
              <a:lumOff val="80000"/>
            </a:schemeClr>
          </a:solidFill>
          <a:ln w="12700" algn="ctr">
            <a:noFill/>
            <a:round/>
            <a:headEnd/>
            <a:tailEnd/>
          </a:ln>
          <a:effectLst>
            <a:outerShdw blurRad="50800" dist="38100" dir="2700000" algn="tl" rotWithShape="0">
              <a:prstClr val="black">
                <a:alpha val="40000"/>
              </a:prstClr>
            </a:outerShdw>
          </a:effectLst>
        </p:spPr>
        <p:txBody>
          <a:bodyPr wrap="none" lIns="0" tIns="44450" rIns="0" bIns="4445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移动端</a:t>
            </a:r>
            <a:r>
              <a:rPr kumimoji="0" lang="en-US" altLang="zh-CN" sz="1400" b="0" i="0" u="none" strike="noStrike" kern="0" cap="none" spc="0" normalizeH="0" baseline="0" noProof="0" dirty="0" smtClean="0">
                <a:ln>
                  <a:noFill/>
                </a:ln>
                <a:solidFill>
                  <a:sysClr val="windowText" lastClr="000000"/>
                </a:solidFill>
                <a:effectLst/>
                <a:uLnTx/>
                <a:uFillTx/>
                <a:latin typeface="+mn-ea"/>
                <a:ea typeface="+mn-ea"/>
              </a:rPr>
              <a:t>IM</a:t>
            </a:r>
            <a:endParaRPr kumimoji="0" lang="zh-CN" altLang="en-US" sz="1400" b="0" i="0" u="none" strike="noStrike" kern="0" cap="none" spc="0" normalizeH="0" baseline="0" noProof="0" dirty="0" smtClean="0">
              <a:ln>
                <a:noFill/>
              </a:ln>
              <a:solidFill>
                <a:sysClr val="windowText" lastClr="000000"/>
              </a:solidFill>
              <a:effectLst/>
              <a:uLnTx/>
              <a:uFillTx/>
              <a:latin typeface="+mn-ea"/>
              <a:ea typeface="+mn-ea"/>
            </a:endParaRPr>
          </a:p>
        </p:txBody>
      </p:sp>
      <p:sp>
        <p:nvSpPr>
          <p:cNvPr id="10" name="Text Box 97"/>
          <p:cNvSpPr txBox="1">
            <a:spLocks noChangeArrowheads="1"/>
          </p:cNvSpPr>
          <p:nvPr/>
        </p:nvSpPr>
        <p:spPr bwMode="auto">
          <a:xfrm>
            <a:off x="640785" y="3139913"/>
            <a:ext cx="1125415" cy="736099"/>
          </a:xfrm>
          <a:prstGeom prst="rect">
            <a:avLst/>
          </a:prstGeom>
          <a:noFill/>
          <a:ln w="12700" algn="ctr">
            <a:noFill/>
            <a:miter lim="800000"/>
            <a:headEnd/>
            <a:tailEnd/>
          </a:ln>
        </p:spPr>
        <p:txBody>
          <a:bodyPr lIns="0" tIns="44450" rIns="90488" bIns="44450" anchor="b">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集中管理所有渠道服务请求</a:t>
            </a:r>
          </a:p>
        </p:txBody>
      </p:sp>
      <p:cxnSp>
        <p:nvCxnSpPr>
          <p:cNvPr id="11" name="AutoShape 98"/>
          <p:cNvCxnSpPr>
            <a:cxnSpLocks noChangeShapeType="1"/>
            <a:stCxn id="7" idx="4"/>
          </p:cNvCxnSpPr>
          <p:nvPr/>
        </p:nvCxnSpPr>
        <p:spPr bwMode="auto">
          <a:xfrm>
            <a:off x="1160997" y="3050838"/>
            <a:ext cx="0" cy="349250"/>
          </a:xfrm>
          <a:prstGeom prst="straightConnector1">
            <a:avLst/>
          </a:prstGeom>
          <a:noFill/>
          <a:ln w="25400" cap="rnd">
            <a:solidFill>
              <a:srgbClr val="6699FF"/>
            </a:solidFill>
            <a:round/>
            <a:headEnd/>
            <a:tailEnd type="triangle" w="med" len="med"/>
          </a:ln>
        </p:spPr>
      </p:cxnSp>
      <p:cxnSp>
        <p:nvCxnSpPr>
          <p:cNvPr id="12" name="AutoShape 99"/>
          <p:cNvCxnSpPr>
            <a:cxnSpLocks noChangeShapeType="1"/>
            <a:stCxn id="9" idx="0"/>
            <a:endCxn id="10" idx="2"/>
          </p:cNvCxnSpPr>
          <p:nvPr/>
        </p:nvCxnSpPr>
        <p:spPr bwMode="auto">
          <a:xfrm flipH="1" flipV="1">
            <a:off x="1203493" y="3876012"/>
            <a:ext cx="379535" cy="279726"/>
          </a:xfrm>
          <a:prstGeom prst="straightConnector1">
            <a:avLst/>
          </a:prstGeom>
          <a:noFill/>
          <a:ln w="25400" cap="rnd">
            <a:solidFill>
              <a:srgbClr val="6699FF"/>
            </a:solidFill>
            <a:round/>
            <a:headEnd/>
            <a:tailEnd type="triangle" w="med" len="med"/>
          </a:ln>
        </p:spPr>
      </p:cxnSp>
      <p:cxnSp>
        <p:nvCxnSpPr>
          <p:cNvPr id="13" name="AutoShape 100"/>
          <p:cNvCxnSpPr>
            <a:cxnSpLocks noChangeShapeType="1"/>
            <a:stCxn id="8" idx="0"/>
          </p:cNvCxnSpPr>
          <p:nvPr/>
        </p:nvCxnSpPr>
        <p:spPr bwMode="auto">
          <a:xfrm flipV="1">
            <a:off x="711126" y="3831888"/>
            <a:ext cx="379535" cy="323850"/>
          </a:xfrm>
          <a:prstGeom prst="straightConnector1">
            <a:avLst/>
          </a:prstGeom>
          <a:noFill/>
          <a:ln w="25400" cap="rnd">
            <a:solidFill>
              <a:srgbClr val="6699FF"/>
            </a:solidFill>
            <a:round/>
            <a:headEnd/>
            <a:tailEnd type="triangle" w="med" len="med"/>
          </a:ln>
        </p:spPr>
      </p:cxnSp>
      <p:sp>
        <p:nvSpPr>
          <p:cNvPr id="15" name="Line 106"/>
          <p:cNvSpPr>
            <a:spLocks noChangeShapeType="1"/>
          </p:cNvSpPr>
          <p:nvPr/>
        </p:nvSpPr>
        <p:spPr bwMode="auto">
          <a:xfrm>
            <a:off x="2179119" y="1484784"/>
            <a:ext cx="0" cy="4572000"/>
          </a:xfrm>
          <a:prstGeom prst="line">
            <a:avLst/>
          </a:prstGeom>
          <a:noFill/>
          <a:ln w="19050">
            <a:solidFill>
              <a:srgbClr val="000000"/>
            </a:solidFill>
            <a:prstDash val="dash"/>
            <a:round/>
            <a:headEnd/>
            <a:tailEnd/>
          </a:ln>
        </p:spPr>
        <p:txBody>
          <a:bodyPr lIns="0" tIns="44450" rIns="90488" bIns="4445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17" name="TextBox 16"/>
          <p:cNvSpPr txBox="1"/>
          <p:nvPr/>
        </p:nvSpPr>
        <p:spPr bwMode="auto">
          <a:xfrm>
            <a:off x="3574965" y="2636912"/>
            <a:ext cx="1329378" cy="2664296"/>
          </a:xfrm>
          <a:prstGeom prst="rect">
            <a:avLst/>
          </a:prstGeom>
          <a:solidFill>
            <a:schemeClr val="accent1">
              <a:lumMod val="20000"/>
              <a:lumOff val="80000"/>
            </a:schemeClr>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algn="ctr"/>
            <a:r>
              <a:rPr lang="zh-CN" altLang="en-US" sz="1200" b="1" dirty="0" smtClean="0">
                <a:solidFill>
                  <a:schemeClr val="tx1"/>
                </a:solidFill>
                <a:latin typeface="+mn-ea"/>
                <a:ea typeface="+mn-ea"/>
              </a:rPr>
              <a:t>客服渠道</a:t>
            </a:r>
            <a:endParaRPr lang="en-US" altLang="zh-CN" sz="1200" b="1" dirty="0" smtClean="0">
              <a:solidFill>
                <a:schemeClr val="tx1"/>
              </a:solidFill>
              <a:latin typeface="+mn-ea"/>
              <a:ea typeface="+mn-ea"/>
            </a:endParaRPr>
          </a:p>
          <a:p>
            <a:pPr algn="ctr"/>
            <a:endParaRPr lang="en-US" altLang="zh-CN" sz="1200" dirty="0" smtClean="0">
              <a:solidFill>
                <a:schemeClr val="tx1"/>
              </a:solidFill>
              <a:latin typeface="+mn-ea"/>
              <a:ea typeface="+mn-ea"/>
            </a:endParaRPr>
          </a:p>
          <a:p>
            <a:pPr algn="ctr"/>
            <a:r>
              <a:rPr lang="zh-CN" altLang="en-US" dirty="0" smtClean="0">
                <a:solidFill>
                  <a:schemeClr val="tx1"/>
                </a:solidFill>
                <a:latin typeface="+mn-ea"/>
                <a:ea typeface="+mn-ea"/>
              </a:rPr>
              <a:t>客户主动问询</a:t>
            </a:r>
            <a:endParaRPr lang="en-US" altLang="zh-CN" dirty="0" smtClean="0">
              <a:solidFill>
                <a:schemeClr val="tx1"/>
              </a:solidFill>
              <a:latin typeface="+mn-ea"/>
              <a:ea typeface="+mn-ea"/>
            </a:endParaRPr>
          </a:p>
          <a:p>
            <a:pPr algn="ctr"/>
            <a:endParaRPr lang="en-US" altLang="zh-CN" dirty="0" smtClean="0">
              <a:solidFill>
                <a:schemeClr val="tx1"/>
              </a:solidFill>
              <a:latin typeface="+mn-ea"/>
              <a:ea typeface="+mn-ea"/>
            </a:endParaRPr>
          </a:p>
          <a:p>
            <a:pPr algn="ctr"/>
            <a:r>
              <a:rPr lang="zh-CN" altLang="en-US" dirty="0" smtClean="0">
                <a:solidFill>
                  <a:schemeClr val="tx1"/>
                </a:solidFill>
                <a:latin typeface="+mn-ea"/>
                <a:ea typeface="+mn-ea"/>
              </a:rPr>
              <a:t>客户投诉论坛</a:t>
            </a:r>
            <a:endParaRPr lang="en-US" altLang="zh-CN" dirty="0" smtClean="0">
              <a:solidFill>
                <a:schemeClr val="tx1"/>
              </a:solidFill>
              <a:latin typeface="+mn-ea"/>
              <a:ea typeface="+mn-ea"/>
            </a:endParaRPr>
          </a:p>
          <a:p>
            <a:pPr algn="ctr"/>
            <a:endParaRPr lang="en-US" altLang="zh-CN" dirty="0" smtClean="0">
              <a:solidFill>
                <a:schemeClr val="tx1"/>
              </a:solidFill>
              <a:latin typeface="+mn-ea"/>
              <a:ea typeface="+mn-ea"/>
            </a:endParaRPr>
          </a:p>
          <a:p>
            <a:pPr algn="ctr"/>
            <a:r>
              <a:rPr lang="zh-CN" altLang="en-US" dirty="0" smtClean="0">
                <a:solidFill>
                  <a:schemeClr val="tx1"/>
                </a:solidFill>
                <a:latin typeface="+mn-ea"/>
              </a:rPr>
              <a:t>客户主动投诉</a:t>
            </a:r>
            <a:endParaRPr lang="en-US" altLang="zh-CN" dirty="0" smtClean="0">
              <a:solidFill>
                <a:schemeClr val="tx1"/>
              </a:solidFill>
              <a:latin typeface="+mn-ea"/>
            </a:endParaRPr>
          </a:p>
          <a:p>
            <a:pPr algn="ctr"/>
            <a:endParaRPr lang="en-US" altLang="zh-CN" dirty="0" smtClean="0">
              <a:solidFill>
                <a:schemeClr val="tx1"/>
              </a:solidFill>
              <a:latin typeface="+mn-ea"/>
              <a:ea typeface="+mn-ea"/>
            </a:endParaRPr>
          </a:p>
          <a:p>
            <a:pPr algn="ctr"/>
            <a:r>
              <a:rPr lang="zh-CN" altLang="en-US" dirty="0" smtClean="0">
                <a:solidFill>
                  <a:schemeClr val="tx1"/>
                </a:solidFill>
                <a:latin typeface="+mn-ea"/>
                <a:ea typeface="+mn-ea"/>
              </a:rPr>
              <a:t>定期客户回访</a:t>
            </a:r>
            <a:endParaRPr lang="en-US" dirty="0">
              <a:solidFill>
                <a:schemeClr val="tx1"/>
              </a:solidFill>
              <a:latin typeface="+mn-ea"/>
              <a:ea typeface="+mn-ea"/>
            </a:endParaRPr>
          </a:p>
        </p:txBody>
      </p:sp>
      <p:sp>
        <p:nvSpPr>
          <p:cNvPr id="18" name="TextBox 17"/>
          <p:cNvSpPr txBox="1"/>
          <p:nvPr/>
        </p:nvSpPr>
        <p:spPr bwMode="auto">
          <a:xfrm>
            <a:off x="6278709" y="3140968"/>
            <a:ext cx="1012874" cy="288032"/>
          </a:xfrm>
          <a:prstGeom prst="rect">
            <a:avLst/>
          </a:prstGeom>
          <a:solidFill>
            <a:schemeClr val="bg1"/>
          </a:solidFill>
          <a:ln w="6350" algn="ctr">
            <a:noFill/>
            <a:miter lim="800000"/>
            <a:headEnd/>
            <a:tailEnd/>
          </a:ln>
          <a:effectLst>
            <a:outerShdw blurRad="50800" dist="38100" dir="2700000" algn="tl" rotWithShape="0">
              <a:prstClr val="black">
                <a:alpha val="40000"/>
              </a:prstClr>
            </a:outerShdw>
          </a:effectLst>
        </p:spPr>
        <p:txBody>
          <a:bodyPr wrap="square" rtlCol="0" anchor="ctr">
            <a:noAutofit/>
          </a:bodyPr>
          <a:lstStyle/>
          <a:p>
            <a:pPr algn="ctr"/>
            <a:r>
              <a:rPr lang="zh-CN" altLang="en-US" sz="1600" dirty="0" smtClean="0">
                <a:solidFill>
                  <a:schemeClr val="tx1"/>
                </a:solidFill>
                <a:latin typeface="+mn-ea"/>
                <a:ea typeface="+mn-ea"/>
              </a:rPr>
              <a:t>商场服务</a:t>
            </a:r>
            <a:endParaRPr lang="en-US" sz="1600" dirty="0">
              <a:solidFill>
                <a:schemeClr val="tx1"/>
              </a:solidFill>
              <a:latin typeface="+mn-ea"/>
              <a:ea typeface="+mn-ea"/>
            </a:endParaRPr>
          </a:p>
        </p:txBody>
      </p:sp>
      <p:sp>
        <p:nvSpPr>
          <p:cNvPr id="20" name="Text Box 87"/>
          <p:cNvSpPr txBox="1">
            <a:spLocks noChangeArrowheads="1"/>
          </p:cNvSpPr>
          <p:nvPr/>
        </p:nvSpPr>
        <p:spPr bwMode="auto">
          <a:xfrm>
            <a:off x="251522" y="1650286"/>
            <a:ext cx="1794661" cy="576064"/>
          </a:xfrm>
          <a:prstGeom prst="rect">
            <a:avLst/>
          </a:prstGeom>
          <a:solidFill>
            <a:schemeClr val="accent1">
              <a:lumMod val="20000"/>
              <a:lumOff val="80000"/>
            </a:schemeClr>
          </a:solidFill>
          <a:ln w="6350" algn="ctr">
            <a:noFill/>
            <a:miter lim="800000"/>
            <a:headEnd/>
            <a:tailEnd/>
          </a:ln>
          <a:effectLst>
            <a:outerShdw blurRad="50800" dist="38100" dir="2700000" algn="tl" rotWithShape="0">
              <a:prstClr val="black">
                <a:alpha val="40000"/>
              </a:prstClr>
            </a:outerShdw>
          </a:effectLst>
        </p:spPr>
        <p:txBody>
          <a:bodyPr lIns="0" tIns="0" rIns="0" bIns="0" anchor="ctr"/>
          <a:lstStyle/>
          <a:p>
            <a:pPr marR="0" lvl="0" algn="ctr" defTabSz="914400" eaLnBrk="1" fontAlgn="auto" latinLnBrk="0" hangingPunct="1">
              <a:lnSpc>
                <a:spcPct val="100000"/>
              </a:lnSpc>
              <a:spcBef>
                <a:spcPts val="0"/>
              </a:spcBef>
              <a:spcAft>
                <a:spcPts val="0"/>
              </a:spcAft>
              <a:buClrTx/>
              <a:buSzTx/>
              <a:buFontTx/>
              <a:buNone/>
              <a:tabLst>
                <a:tab pos="53975" algn="l"/>
                <a:tab pos="463550" algn="l"/>
              </a:tabLst>
              <a:defRPr/>
            </a:pPr>
            <a:r>
              <a:rPr lang="zh-CN" altLang="en-US" sz="1400" b="1" kern="0" dirty="0" smtClean="0">
                <a:solidFill>
                  <a:sysClr val="windowText" lastClr="000000"/>
                </a:solidFill>
                <a:latin typeface="+mn-ea"/>
                <a:ea typeface="+mn-ea"/>
              </a:rPr>
              <a:t>集中管理</a:t>
            </a: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Text" lastClr="000000"/>
                </a:solidFill>
                <a:latin typeface="+mn-ea"/>
                <a:ea typeface="+mn-ea"/>
              </a:rPr>
              <a:t>客户需求</a:t>
            </a:r>
            <a:endParaRPr lang="zh-CN" altLang="en-US" sz="1400" b="1" kern="0" dirty="0">
              <a:solidFill>
                <a:sysClr val="windowText" lastClr="000000"/>
              </a:solidFill>
              <a:latin typeface="+mn-ea"/>
              <a:ea typeface="+mn-ea"/>
            </a:endParaRPr>
          </a:p>
        </p:txBody>
      </p:sp>
      <p:graphicFrame>
        <p:nvGraphicFramePr>
          <p:cNvPr id="1026" name="Object 2"/>
          <p:cNvGraphicFramePr>
            <a:graphicFrameLocks noChangeAspect="1"/>
          </p:cNvGraphicFramePr>
          <p:nvPr/>
        </p:nvGraphicFramePr>
        <p:xfrm>
          <a:off x="2245588" y="2760711"/>
          <a:ext cx="797626" cy="997427"/>
        </p:xfrm>
        <a:graphic>
          <a:graphicData uri="http://schemas.openxmlformats.org/presentationml/2006/ole">
            <mc:AlternateContent xmlns:mc="http://schemas.openxmlformats.org/markup-compatibility/2006">
              <mc:Choice xmlns:v="urn:schemas-microsoft-com:vml" Requires="v">
                <p:oleObj spid="_x0000_s628751" name="CorelDRAW" r:id="rId4" imgW="1558440" imgH="1660320" progId="">
                  <p:embed/>
                </p:oleObj>
              </mc:Choice>
              <mc:Fallback>
                <p:oleObj name="CorelDRAW" r:id="rId4" imgW="1558440" imgH="166032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588" y="2760711"/>
                        <a:ext cx="797626" cy="99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5468250" y="3429000"/>
          <a:ext cx="714825" cy="1296144"/>
        </p:xfrm>
        <a:graphic>
          <a:graphicData uri="http://schemas.openxmlformats.org/presentationml/2006/ole">
            <mc:AlternateContent xmlns:mc="http://schemas.openxmlformats.org/markup-compatibility/2006">
              <mc:Choice xmlns:v="urn:schemas-microsoft-com:vml" Requires="v">
                <p:oleObj spid="_x0000_s628752" name="CorelDRAW" r:id="rId6" imgW="5678640" imgH="3967920" progId="">
                  <p:embed/>
                </p:oleObj>
              </mc:Choice>
              <mc:Fallback>
                <p:oleObj name="CorelDRAW" r:id="rId6" imgW="5678640" imgH="396792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250" y="3429000"/>
                        <a:ext cx="714825"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1" name="Notched Right Arrow 20"/>
          <p:cNvSpPr/>
          <p:nvPr/>
        </p:nvSpPr>
        <p:spPr bwMode="auto">
          <a:xfrm>
            <a:off x="2910276" y="3717032"/>
            <a:ext cx="598220" cy="360040"/>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graphicFrame>
        <p:nvGraphicFramePr>
          <p:cNvPr id="1028" name="Object 4"/>
          <p:cNvGraphicFramePr>
            <a:graphicFrameLocks noChangeAspect="1"/>
          </p:cNvGraphicFramePr>
          <p:nvPr/>
        </p:nvGraphicFramePr>
        <p:xfrm>
          <a:off x="2312057" y="3933056"/>
          <a:ext cx="664688" cy="1022986"/>
        </p:xfrm>
        <a:graphic>
          <a:graphicData uri="http://schemas.openxmlformats.org/presentationml/2006/ole">
            <mc:AlternateContent xmlns:mc="http://schemas.openxmlformats.org/markup-compatibility/2006">
              <mc:Choice xmlns:v="urn:schemas-microsoft-com:vml" Requires="v">
                <p:oleObj spid="_x0000_s628753" name="CorelDRAW" r:id="rId8" imgW="2208240" imgH="2327760" progId="">
                  <p:embed/>
                </p:oleObj>
              </mc:Choice>
              <mc:Fallback>
                <p:oleObj name="CorelDRAW" r:id="rId8" imgW="2208240" imgH="2327760" progId="">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12057" y="3933056"/>
                        <a:ext cx="664688" cy="10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3" name="Notched Right Arrow 22"/>
          <p:cNvSpPr/>
          <p:nvPr/>
        </p:nvSpPr>
        <p:spPr bwMode="auto">
          <a:xfrm>
            <a:off x="5012087" y="3284984"/>
            <a:ext cx="398814" cy="202376"/>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sp>
        <p:nvSpPr>
          <p:cNvPr id="24" name="Notched Right Arrow 23"/>
          <p:cNvSpPr/>
          <p:nvPr/>
        </p:nvSpPr>
        <p:spPr bwMode="auto">
          <a:xfrm>
            <a:off x="5024687" y="3717032"/>
            <a:ext cx="398813" cy="216024"/>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sp>
        <p:nvSpPr>
          <p:cNvPr id="25" name="Notched Right Arrow 24"/>
          <p:cNvSpPr/>
          <p:nvPr/>
        </p:nvSpPr>
        <p:spPr bwMode="auto">
          <a:xfrm>
            <a:off x="5028165" y="4221088"/>
            <a:ext cx="398813" cy="216024"/>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sp>
        <p:nvSpPr>
          <p:cNvPr id="26" name="Notched Right Arrow 25"/>
          <p:cNvSpPr/>
          <p:nvPr/>
        </p:nvSpPr>
        <p:spPr bwMode="auto">
          <a:xfrm>
            <a:off x="5024687" y="4725144"/>
            <a:ext cx="398813" cy="216024"/>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sp>
        <p:nvSpPr>
          <p:cNvPr id="28" name="TextBox 27"/>
          <p:cNvSpPr txBox="1"/>
          <p:nvPr/>
        </p:nvSpPr>
        <p:spPr bwMode="auto">
          <a:xfrm>
            <a:off x="6278709" y="3501008"/>
            <a:ext cx="1012874" cy="288032"/>
          </a:xfrm>
          <a:prstGeom prst="rect">
            <a:avLst/>
          </a:prstGeom>
          <a:solidFill>
            <a:schemeClr val="bg1"/>
          </a:solidFill>
          <a:ln w="6350" algn="ctr">
            <a:noFill/>
            <a:miter lim="800000"/>
            <a:headEnd/>
            <a:tailEnd/>
          </a:ln>
          <a:effectLst>
            <a:outerShdw blurRad="50800" dist="38100" dir="2700000" algn="tl" rotWithShape="0">
              <a:prstClr val="black">
                <a:alpha val="40000"/>
              </a:prstClr>
            </a:outerShdw>
          </a:effectLst>
        </p:spPr>
        <p:txBody>
          <a:bodyPr wrap="square" rtlCol="0" anchor="ctr">
            <a:noAutofit/>
          </a:bodyPr>
          <a:lstStyle/>
          <a:p>
            <a:pPr algn="ctr"/>
            <a:r>
              <a:rPr lang="zh-CN" altLang="en-US" sz="1600" dirty="0" smtClean="0">
                <a:solidFill>
                  <a:schemeClr val="tx1"/>
                </a:solidFill>
                <a:latin typeface="+mn-ea"/>
                <a:ea typeface="+mn-ea"/>
              </a:rPr>
              <a:t>产品质量</a:t>
            </a:r>
            <a:endParaRPr lang="en-US" sz="1600" dirty="0">
              <a:solidFill>
                <a:schemeClr val="tx1"/>
              </a:solidFill>
              <a:latin typeface="+mn-ea"/>
              <a:ea typeface="+mn-ea"/>
            </a:endParaRPr>
          </a:p>
        </p:txBody>
      </p:sp>
      <p:sp>
        <p:nvSpPr>
          <p:cNvPr id="29" name="TextBox 28"/>
          <p:cNvSpPr txBox="1"/>
          <p:nvPr/>
        </p:nvSpPr>
        <p:spPr bwMode="auto">
          <a:xfrm>
            <a:off x="6278709" y="4238504"/>
            <a:ext cx="1012874" cy="288032"/>
          </a:xfrm>
          <a:prstGeom prst="rect">
            <a:avLst/>
          </a:prstGeom>
          <a:solidFill>
            <a:schemeClr val="bg1"/>
          </a:solidFill>
          <a:ln w="6350" algn="ctr">
            <a:noFill/>
            <a:miter lim="800000"/>
            <a:headEnd/>
            <a:tailEnd/>
          </a:ln>
          <a:effectLst>
            <a:outerShdw blurRad="50800" dist="38100" dir="2700000" algn="tl" rotWithShape="0">
              <a:prstClr val="black">
                <a:alpha val="40000"/>
              </a:prstClr>
            </a:outerShdw>
          </a:effectLst>
        </p:spPr>
        <p:txBody>
          <a:bodyPr wrap="square" rtlCol="0" anchor="ctr">
            <a:noAutofit/>
          </a:bodyPr>
          <a:lstStyle/>
          <a:p>
            <a:pPr algn="ctr"/>
            <a:r>
              <a:rPr lang="zh-CN" altLang="en-US" sz="1600" dirty="0" smtClean="0">
                <a:latin typeface="+mn-ea"/>
                <a:ea typeface="+mn-ea"/>
              </a:rPr>
              <a:t>会员信息</a:t>
            </a:r>
            <a:endParaRPr lang="en-US" sz="1600" dirty="0">
              <a:solidFill>
                <a:schemeClr val="tx1"/>
              </a:solidFill>
              <a:latin typeface="+mn-ea"/>
              <a:ea typeface="+mn-ea"/>
            </a:endParaRPr>
          </a:p>
        </p:txBody>
      </p:sp>
      <p:sp>
        <p:nvSpPr>
          <p:cNvPr id="30" name="TextBox 29"/>
          <p:cNvSpPr txBox="1"/>
          <p:nvPr/>
        </p:nvSpPr>
        <p:spPr bwMode="auto">
          <a:xfrm>
            <a:off x="6278709" y="4845632"/>
            <a:ext cx="1012874" cy="288032"/>
          </a:xfrm>
          <a:prstGeom prst="rect">
            <a:avLst/>
          </a:prstGeom>
          <a:solidFill>
            <a:schemeClr val="bg1"/>
          </a:solidFill>
          <a:ln w="6350" algn="ctr">
            <a:noFill/>
            <a:miter lim="800000"/>
            <a:headEnd/>
            <a:tailEnd/>
          </a:ln>
          <a:effectLst>
            <a:outerShdw blurRad="50800" dist="38100" dir="2700000" algn="tl" rotWithShape="0">
              <a:prstClr val="black">
                <a:alpha val="40000"/>
              </a:prstClr>
            </a:outerShdw>
          </a:effectLst>
        </p:spPr>
        <p:txBody>
          <a:bodyPr wrap="square" rtlCol="0" anchor="ctr">
            <a:noAutofit/>
          </a:bodyPr>
          <a:lstStyle/>
          <a:p>
            <a:pPr algn="ctr"/>
            <a:r>
              <a:rPr lang="zh-CN" altLang="en-US" sz="1600" dirty="0" smtClean="0">
                <a:latin typeface="+mn-ea"/>
                <a:ea typeface="+mn-ea"/>
              </a:rPr>
              <a:t>商户信息</a:t>
            </a:r>
            <a:endParaRPr lang="en-US" sz="1600" dirty="0">
              <a:solidFill>
                <a:schemeClr val="tx1"/>
              </a:solidFill>
              <a:latin typeface="+mn-ea"/>
              <a:ea typeface="+mn-ea"/>
            </a:endParaRPr>
          </a:p>
        </p:txBody>
      </p:sp>
      <p:sp>
        <p:nvSpPr>
          <p:cNvPr id="32" name="TextBox 31"/>
          <p:cNvSpPr txBox="1"/>
          <p:nvPr/>
        </p:nvSpPr>
        <p:spPr bwMode="auto">
          <a:xfrm>
            <a:off x="7854173" y="2636912"/>
            <a:ext cx="1129972" cy="2664296"/>
          </a:xfrm>
          <a:prstGeom prst="rect">
            <a:avLst/>
          </a:prstGeom>
          <a:solidFill>
            <a:schemeClr val="accent1">
              <a:lumMod val="20000"/>
              <a:lumOff val="80000"/>
            </a:schemeClr>
          </a:solidFill>
          <a:ln>
            <a:noFill/>
            <a:headEnd/>
            <a:tailEnd/>
          </a:ln>
          <a:effectLst>
            <a:outerShdw blurRad="508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wrap="square" rtlCol="0">
            <a:noAutofit/>
          </a:bodyPr>
          <a:lstStyle/>
          <a:p>
            <a:pPr algn="ctr"/>
            <a:r>
              <a:rPr lang="zh-CN" altLang="en-US" sz="1200" b="1" dirty="0" smtClean="0">
                <a:solidFill>
                  <a:schemeClr val="tx1"/>
                </a:solidFill>
                <a:latin typeface="+mn-ea"/>
              </a:rPr>
              <a:t>任务分配</a:t>
            </a:r>
            <a:endParaRPr lang="en-US" altLang="zh-CN" sz="1200" b="1" dirty="0" smtClean="0">
              <a:solidFill>
                <a:schemeClr val="tx1"/>
              </a:solidFill>
              <a:latin typeface="+mn-ea"/>
              <a:ea typeface="+mn-ea"/>
            </a:endParaRPr>
          </a:p>
          <a:p>
            <a:pPr algn="ctr"/>
            <a:endParaRPr lang="en-US" altLang="zh-CN" dirty="0" smtClean="0">
              <a:latin typeface="+mn-ea"/>
              <a:ea typeface="+mn-ea"/>
            </a:endParaRPr>
          </a:p>
          <a:p>
            <a:pPr algn="ctr"/>
            <a:r>
              <a:rPr lang="zh-CN" altLang="en-US" dirty="0" smtClean="0">
                <a:solidFill>
                  <a:schemeClr val="tx1"/>
                </a:solidFill>
                <a:latin typeface="+mn-ea"/>
              </a:rPr>
              <a:t>总部处理</a:t>
            </a:r>
            <a:endParaRPr lang="en-US" altLang="zh-CN" dirty="0" smtClean="0">
              <a:solidFill>
                <a:schemeClr val="tx1"/>
              </a:solidFill>
              <a:latin typeface="+mn-ea"/>
              <a:ea typeface="+mn-ea"/>
            </a:endParaRPr>
          </a:p>
          <a:p>
            <a:pPr algn="ctr"/>
            <a:endParaRPr lang="en-US" altLang="zh-CN" dirty="0" smtClean="0">
              <a:solidFill>
                <a:schemeClr val="tx1"/>
              </a:solidFill>
              <a:latin typeface="+mn-ea"/>
              <a:ea typeface="+mn-ea"/>
            </a:endParaRPr>
          </a:p>
          <a:p>
            <a:pPr algn="ctr"/>
            <a:r>
              <a:rPr lang="zh-CN" altLang="en-US" dirty="0" smtClean="0">
                <a:solidFill>
                  <a:schemeClr val="tx1"/>
                </a:solidFill>
                <a:latin typeface="+mn-ea"/>
              </a:rPr>
              <a:t>商城</a:t>
            </a:r>
            <a:r>
              <a:rPr lang="en-US" altLang="zh-CN" dirty="0" smtClean="0">
                <a:solidFill>
                  <a:schemeClr val="tx1"/>
                </a:solidFill>
                <a:latin typeface="+mn-ea"/>
              </a:rPr>
              <a:t>1</a:t>
            </a:r>
          </a:p>
          <a:p>
            <a:pPr algn="ctr"/>
            <a:endParaRPr lang="en-US" altLang="zh-CN" dirty="0" smtClean="0">
              <a:solidFill>
                <a:schemeClr val="tx1"/>
              </a:solidFill>
              <a:latin typeface="+mn-ea"/>
              <a:ea typeface="+mn-ea"/>
            </a:endParaRPr>
          </a:p>
          <a:p>
            <a:pPr algn="ctr"/>
            <a:r>
              <a:rPr lang="zh-CN" altLang="en-US" dirty="0" smtClean="0">
                <a:solidFill>
                  <a:schemeClr val="tx1"/>
                </a:solidFill>
                <a:latin typeface="+mn-ea"/>
                <a:ea typeface="+mn-ea"/>
              </a:rPr>
              <a:t>部门</a:t>
            </a:r>
            <a:r>
              <a:rPr lang="en-US" altLang="zh-CN" dirty="0" smtClean="0">
                <a:solidFill>
                  <a:schemeClr val="tx1"/>
                </a:solidFill>
                <a:latin typeface="+mn-ea"/>
                <a:ea typeface="+mn-ea"/>
              </a:rPr>
              <a:t>1</a:t>
            </a:r>
          </a:p>
          <a:p>
            <a:pPr algn="ctr"/>
            <a:endParaRPr lang="en-US" altLang="zh-CN" dirty="0" smtClean="0">
              <a:solidFill>
                <a:schemeClr val="tx1"/>
              </a:solidFill>
              <a:latin typeface="+mn-ea"/>
            </a:endParaRPr>
          </a:p>
          <a:p>
            <a:pPr algn="ctr"/>
            <a:endParaRPr lang="en-US" altLang="zh-CN" dirty="0" smtClean="0">
              <a:solidFill>
                <a:schemeClr val="tx1"/>
              </a:solidFill>
              <a:latin typeface="+mn-ea"/>
            </a:endParaRPr>
          </a:p>
          <a:p>
            <a:pPr algn="ctr"/>
            <a:r>
              <a:rPr lang="zh-CN" altLang="en-US" dirty="0" smtClean="0">
                <a:solidFill>
                  <a:schemeClr val="tx1"/>
                </a:solidFill>
                <a:latin typeface="+mn-ea"/>
              </a:rPr>
              <a:t>商户</a:t>
            </a:r>
            <a:r>
              <a:rPr lang="en-US" altLang="zh-CN" dirty="0" smtClean="0">
                <a:solidFill>
                  <a:schemeClr val="tx1"/>
                </a:solidFill>
                <a:latin typeface="+mn-ea"/>
              </a:rPr>
              <a:t>1</a:t>
            </a:r>
          </a:p>
          <a:p>
            <a:pPr algn="ctr"/>
            <a:endParaRPr lang="en-US" altLang="zh-CN" dirty="0" smtClean="0">
              <a:solidFill>
                <a:schemeClr val="tx1"/>
              </a:solidFill>
              <a:latin typeface="+mn-ea"/>
              <a:ea typeface="+mn-ea"/>
            </a:endParaRPr>
          </a:p>
          <a:p>
            <a:pPr algn="ctr"/>
            <a:endParaRPr lang="en-US" dirty="0">
              <a:solidFill>
                <a:schemeClr val="tx1"/>
              </a:solidFill>
              <a:latin typeface="+mn-ea"/>
              <a:ea typeface="+mn-ea"/>
            </a:endParaRPr>
          </a:p>
        </p:txBody>
      </p:sp>
      <p:sp>
        <p:nvSpPr>
          <p:cNvPr id="34" name="TextBox 33"/>
          <p:cNvSpPr txBox="1"/>
          <p:nvPr/>
        </p:nvSpPr>
        <p:spPr bwMode="auto">
          <a:xfrm rot="5400000">
            <a:off x="6512104" y="4470788"/>
            <a:ext cx="720080" cy="461665"/>
          </a:xfrm>
          <a:prstGeom prst="rect">
            <a:avLst/>
          </a:prstGeom>
          <a:noFill/>
          <a:ln w="6350" algn="ctr">
            <a:noFill/>
            <a:miter lim="800000"/>
            <a:headEnd/>
            <a:tailEnd/>
          </a:ln>
          <a:effectLst/>
        </p:spPr>
        <p:txBody>
          <a:bodyPr wrap="square" rtlCol="0" anchor="ctr">
            <a:spAutoFit/>
          </a:bodyPr>
          <a:lstStyle/>
          <a:p>
            <a:pPr algn="ctr"/>
            <a:r>
              <a:rPr lang="en-US" sz="2400" dirty="0" smtClean="0"/>
              <a:t>...</a:t>
            </a:r>
            <a:endParaRPr lang="en-US" sz="2400" dirty="0">
              <a:solidFill>
                <a:schemeClr val="tx1"/>
              </a:solidFill>
            </a:endParaRPr>
          </a:p>
        </p:txBody>
      </p:sp>
      <p:sp>
        <p:nvSpPr>
          <p:cNvPr id="35" name="TextBox 34"/>
          <p:cNvSpPr txBox="1"/>
          <p:nvPr/>
        </p:nvSpPr>
        <p:spPr bwMode="auto">
          <a:xfrm rot="5400000">
            <a:off x="8103880" y="4494316"/>
            <a:ext cx="720080" cy="461665"/>
          </a:xfrm>
          <a:prstGeom prst="rect">
            <a:avLst/>
          </a:prstGeom>
          <a:noFill/>
          <a:ln w="6350" algn="ctr">
            <a:noFill/>
            <a:miter lim="800000"/>
            <a:headEnd/>
            <a:tailEnd/>
          </a:ln>
          <a:effectLst/>
        </p:spPr>
        <p:txBody>
          <a:bodyPr wrap="square" rtlCol="0">
            <a:spAutoFit/>
          </a:bodyPr>
          <a:lstStyle/>
          <a:p>
            <a:pPr algn="ctr"/>
            <a:r>
              <a:rPr lang="en-US" sz="2400" dirty="0" smtClean="0"/>
              <a:t>...</a:t>
            </a:r>
            <a:endParaRPr lang="en-US" sz="2400" dirty="0">
              <a:solidFill>
                <a:schemeClr val="tx1"/>
              </a:solidFill>
            </a:endParaRPr>
          </a:p>
        </p:txBody>
      </p:sp>
      <p:sp>
        <p:nvSpPr>
          <p:cNvPr id="36" name="Notched Right Arrow 35"/>
          <p:cNvSpPr/>
          <p:nvPr/>
        </p:nvSpPr>
        <p:spPr bwMode="auto">
          <a:xfrm>
            <a:off x="7367172" y="3789040"/>
            <a:ext cx="465282" cy="360040"/>
          </a:xfrm>
          <a:prstGeom prst="notched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FF3300"/>
              </a:solidFill>
              <a:effectLst/>
              <a:latin typeface="Arial" charset="0"/>
              <a:cs typeface="Arial" charset="0"/>
            </a:endParaRPr>
          </a:p>
        </p:txBody>
      </p:sp>
      <p:sp>
        <p:nvSpPr>
          <p:cNvPr id="37" name="TextBox 36"/>
          <p:cNvSpPr txBox="1"/>
          <p:nvPr/>
        </p:nvSpPr>
        <p:spPr bwMode="auto">
          <a:xfrm>
            <a:off x="3600162" y="5373216"/>
            <a:ext cx="5251045" cy="338554"/>
          </a:xfrm>
          <a:prstGeom prst="rect">
            <a:avLst/>
          </a:prstGeom>
          <a:solidFill>
            <a:schemeClr val="accent3"/>
          </a:solidFill>
          <a:ln>
            <a:noFill/>
            <a:headEnd/>
            <a:tailEnd/>
          </a:ln>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1600" b="1" dirty="0" smtClean="0">
                <a:solidFill>
                  <a:schemeClr val="bg1"/>
                </a:solidFill>
              </a:rPr>
              <a:t>客户服务跟踪和分析</a:t>
            </a:r>
            <a:endParaRPr lang="en-US" sz="1600" b="1" dirty="0">
              <a:solidFill>
                <a:schemeClr val="bg1"/>
              </a:solidFill>
            </a:endParaRPr>
          </a:p>
        </p:txBody>
      </p:sp>
      <p:sp>
        <p:nvSpPr>
          <p:cNvPr id="38" name="TextBox 37"/>
          <p:cNvSpPr txBox="1"/>
          <p:nvPr/>
        </p:nvSpPr>
        <p:spPr bwMode="auto">
          <a:xfrm>
            <a:off x="6278709" y="3878464"/>
            <a:ext cx="1012874" cy="288032"/>
          </a:xfrm>
          <a:prstGeom prst="rect">
            <a:avLst/>
          </a:prstGeom>
          <a:solidFill>
            <a:schemeClr val="bg1"/>
          </a:solidFill>
          <a:ln w="6350" algn="ctr">
            <a:noFill/>
            <a:miter lim="800000"/>
            <a:headEnd/>
            <a:tailEnd/>
          </a:ln>
          <a:effectLst>
            <a:outerShdw blurRad="50800" dist="38100" dir="2700000" algn="tl" rotWithShape="0">
              <a:prstClr val="black">
                <a:alpha val="40000"/>
              </a:prstClr>
            </a:outerShdw>
          </a:effectLst>
        </p:spPr>
        <p:txBody>
          <a:bodyPr wrap="square" rtlCol="0" anchor="ctr">
            <a:noAutofit/>
          </a:bodyPr>
          <a:lstStyle/>
          <a:p>
            <a:pPr algn="ctr"/>
            <a:r>
              <a:rPr lang="zh-CN" altLang="en-US" sz="1600" dirty="0" smtClean="0">
                <a:latin typeface="+mn-ea"/>
                <a:ea typeface="+mn-ea"/>
              </a:rPr>
              <a:t>增值服务</a:t>
            </a:r>
            <a:endParaRPr lang="en-US" sz="1600" dirty="0">
              <a:solidFill>
                <a:schemeClr val="tx1"/>
              </a:solidFill>
              <a:latin typeface="+mn-ea"/>
              <a:ea typeface="+mn-ea"/>
            </a:endParaRPr>
          </a:p>
        </p:txBody>
      </p:sp>
      <p:sp>
        <p:nvSpPr>
          <p:cNvPr id="39" name="Explosion 1 38"/>
          <p:cNvSpPr/>
          <p:nvPr/>
        </p:nvSpPr>
        <p:spPr bwMode="auto">
          <a:xfrm>
            <a:off x="3574966" y="5733256"/>
            <a:ext cx="4985169" cy="1052824"/>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b="1" dirty="0" smtClean="0">
                <a:solidFill>
                  <a:schemeClr val="tx1"/>
                </a:solidFill>
                <a:latin typeface="Arial" charset="0"/>
                <a:cs typeface="Arial" charset="0"/>
              </a:rPr>
              <a:t>通过信息系统实现客户服务跟踪和分析，</a:t>
            </a:r>
            <a:endParaRPr lang="en-US" altLang="zh-CN" sz="1200" b="1" dirty="0" smtClean="0">
              <a:solidFill>
                <a:schemeClr val="tx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1200" b="1" dirty="0" smtClean="0">
                <a:solidFill>
                  <a:schemeClr val="tx1"/>
                </a:solidFill>
                <a:latin typeface="Arial" charset="0"/>
                <a:cs typeface="Arial" charset="0"/>
              </a:rPr>
              <a:t>从而改进产品与提升服务，确保</a:t>
            </a:r>
            <a:r>
              <a:rPr kumimoji="0" lang="zh-CN" altLang="en-US" sz="1200" b="1" i="0" u="none" strike="noStrike" cap="none" normalizeH="0" baseline="0" dirty="0" smtClean="0">
                <a:ln>
                  <a:noFill/>
                </a:ln>
                <a:solidFill>
                  <a:schemeClr val="tx1"/>
                </a:solidFill>
                <a:effectLst/>
                <a:latin typeface="Arial" charset="0"/>
                <a:cs typeface="Arial" charset="0"/>
              </a:rPr>
              <a:t>客户满意</a:t>
            </a:r>
            <a:endParaRPr kumimoji="0" lang="en-US" sz="1200" b="1" i="0" u="none" strike="noStrike" cap="none" normalizeH="0" baseline="0" dirty="0" smtClean="0">
              <a:ln>
                <a:noFill/>
              </a:ln>
              <a:solidFill>
                <a:schemeClr val="tx1"/>
              </a:solidFill>
              <a:effectLst/>
              <a:latin typeface="Arial" charset="0"/>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UBTITLE" val="1"/>
  <p:tag name="COLORSCHEME" val="ppBackground$16777215|ppForeground$0|ppShadow$8421504|ppTitle$102|ppFill$15129023|ppAccent1$13415296|ppAccent2$11766848|ppAccent3$10053120|ExtraColor$14540253|ExtraColor$11711154|ExtraColor$6250335|ExtraColor$6737151|ExtraColor$39423|ExtraColor$13260|ExtraColor$3355545|ExtraColor$52326|"/>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STYLE" val="AcnStpConnector"/>
  <p:tag name="DATE" val="2009-6-29 23:09:12"/>
</p:tagLst>
</file>

<file path=ppt/tags/tag11.xml><?xml version="1.0" encoding="utf-8"?>
<p:tagLst xmlns:a="http://schemas.openxmlformats.org/drawingml/2006/main" xmlns:r="http://schemas.openxmlformats.org/officeDocument/2006/relationships" xmlns:p="http://schemas.openxmlformats.org/presentationml/2006/main">
  <p:tag name="STYLE" val="AcnStpConnector"/>
  <p:tag name="DATE" val="2009-6-29 23:09:12"/>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fR8Pch5YQUGGYpiA31C_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 name="THINKCELLSTATEDONOTDELETE" val="uKukur4yJ0afgs8Vk0x4d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npHCm8dghkOIJ71eipBEV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v0IUeLTdOkmUNlSyLfrWY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Acw16zvBnEevUvNS7KFiU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hHCv0cCn5k.yIZToaWd5z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RKtBAKy3UWyEZ5Or3AF0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iDWguWYgEmEKOkEQtJpc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BkhO2sae0eEkA8WrBWq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GRKtBAKy3UWyEZ5Or3AF0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GRKtBAKy3UWyEZ5Or3AF0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GRKtBAKy3UWyEZ5Or3AF0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BkhO2sae0eEkA8WrBWqR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5SN72K3uQ0inUZncBm7fw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HCv0cCn5k.yIZToaWd5z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hHCv0cCn5k.yIZToaWd5z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oBkhO2sae0eEkA8WrBWqR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hHCv0cCn5k.yIZToaWd5z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1qohczvrPUe5AdCuf5t0QA"/>
</p:tagLst>
</file>

<file path=ppt/tags/tag8.xml><?xml version="1.0" encoding="utf-8"?>
<p:tagLst xmlns:a="http://schemas.openxmlformats.org/drawingml/2006/main" xmlns:r="http://schemas.openxmlformats.org/officeDocument/2006/relationships" xmlns:p="http://schemas.openxmlformats.org/presentationml/2006/main">
  <p:tag name="STYLE" val="AcnSubjectTitle"/>
  <p:tag name="DATE" val="26.03.2006 18:09:27"/>
</p:tagLst>
</file>

<file path=ppt/tags/tag9.xml><?xml version="1.0" encoding="utf-8"?>
<p:tagLst xmlns:a="http://schemas.openxmlformats.org/drawingml/2006/main" xmlns:r="http://schemas.openxmlformats.org/officeDocument/2006/relationships" xmlns:p="http://schemas.openxmlformats.org/presentationml/2006/main">
  <p:tag name="STYLE" val="AcnStamp"/>
  <p:tag name="DATE" val="2009-6-29 23:09:11"/>
</p:tagLst>
</file>

<file path=ppt/theme/theme1.xml><?xml version="1.0" encoding="utf-8"?>
<a:theme xmlns:a="http://schemas.openxmlformats.org/drawingml/2006/main" name="QPT On-Screen">
  <a:themeElements>
    <a:clrScheme name="">
      <a:dk1>
        <a:srgbClr val="000000"/>
      </a:dk1>
      <a:lt1>
        <a:srgbClr val="FFFFFF"/>
      </a:lt1>
      <a:dk2>
        <a:srgbClr val="660000"/>
      </a:dk2>
      <a:lt2>
        <a:srgbClr val="808080"/>
      </a:lt2>
      <a:accent1>
        <a:srgbClr val="BFD9E6"/>
      </a:accent1>
      <a:accent2>
        <a:srgbClr val="80B3CC"/>
      </a:accent2>
      <a:accent3>
        <a:srgbClr val="FFFFFF"/>
      </a:accent3>
      <a:accent4>
        <a:srgbClr val="000000"/>
      </a:accent4>
      <a:accent5>
        <a:srgbClr val="DCE9F0"/>
      </a:accent5>
      <a:accent6>
        <a:srgbClr val="73A2B9"/>
      </a:accent6>
      <a:hlink>
        <a:srgbClr val="408CB3"/>
      </a:hlink>
      <a:folHlink>
        <a:srgbClr val="006699"/>
      </a:folHlink>
    </a:clrScheme>
    <a:fontScheme name="QPT On-Scre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93333"/>
        </a:solidFill>
        <a:ln w="6350">
          <a:solidFill>
            <a:schemeClr val="tx1"/>
          </a:solidFill>
          <a:miter lim="800000"/>
          <a:headEnd/>
          <a:tailEnd/>
        </a:ln>
        <a:effectLst/>
      </a:spPr>
      <a:bodyPr rot="10800000" wrap="square" lIns="72009" tIns="72009" rIns="72009" bIns="72009" rtlCol="0" anchor="ctr" anchorCtr="0">
        <a:noAutofit/>
      </a:bodyPr>
      <a:lstStyle>
        <a:defPPr marL="274638" indent="-274638" algn="l" defTabSz="1579563" eaLnBrk="0" hangingPunct="0">
          <a:spcBef>
            <a:spcPct val="100000"/>
          </a:spcBef>
          <a:defRPr sz="1200" dirty="0" smtClean="0">
            <a:latin typeface="Arial"/>
          </a:defRPr>
        </a:defPPr>
      </a:lstStyle>
    </a:spDef>
    <a:lnDef>
      <a:spPr bwMode="auto">
        <a:solidFill>
          <a:schemeClr val="bg1"/>
        </a:solidFill>
        <a:ln w="9525" cap="flat" cmpd="sng" algn="ctr">
          <a:solidFill>
            <a:schemeClr val="tx1"/>
          </a:solidFill>
          <a:prstDash val="solid"/>
          <a:round/>
          <a:headEnd type="none" w="med" len="med"/>
          <a:tailEnd type="triangle"/>
        </a:ln>
        <a:effectLst/>
      </a:spPr>
      <a:bodyPr/>
      <a:lstStyle/>
    </a:lnDef>
    <a:txDef>
      <a:spPr>
        <a:noFill/>
        <a:ln>
          <a:solidFill>
            <a:srgbClr val="993333"/>
          </a:solidFill>
        </a:ln>
      </a:spPr>
      <a:bodyPr wrap="none" rtlCol="0">
        <a:spAutoFit/>
      </a:bodyPr>
      <a:lstStyle>
        <a:defPPr algn="l">
          <a:defRPr dirty="0" smtClean="0">
            <a:latin typeface="微软雅黑" pitchFamily="34" charset="-122"/>
            <a:ea typeface="微软雅黑" pitchFamily="34" charset="-122"/>
          </a:defRPr>
        </a:defPPr>
      </a:lstStyle>
    </a:txDef>
  </a:objectDefaults>
  <a:extraClrSchemeLst>
    <a:extraClrScheme>
      <a:clrScheme name="QPT On-Screen 1">
        <a:dk1>
          <a:srgbClr val="000000"/>
        </a:dk1>
        <a:lt1>
          <a:srgbClr val="FFFFFF"/>
        </a:lt1>
        <a:dk2>
          <a:srgbClr val="FFFFFF"/>
        </a:dk2>
        <a:lt2>
          <a:srgbClr val="999999"/>
        </a:lt2>
        <a:accent1>
          <a:srgbClr val="D6EBF6"/>
        </a:accent1>
        <a:accent2>
          <a:srgbClr val="83C2E5"/>
        </a:accent2>
        <a:accent3>
          <a:srgbClr val="FFFFFF"/>
        </a:accent3>
        <a:accent4>
          <a:srgbClr val="000000"/>
        </a:accent4>
        <a:accent5>
          <a:srgbClr val="E8F3FA"/>
        </a:accent5>
        <a:accent6>
          <a:srgbClr val="76B0CF"/>
        </a:accent6>
        <a:hlink>
          <a:srgbClr val="288FC8"/>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QPT On-Screen</Template>
  <TotalTime>17784</TotalTime>
  <Words>2399</Words>
  <Application>Microsoft Macintosh PowerPoint</Application>
  <PresentationFormat>全屏显示(4:3)</PresentationFormat>
  <Paragraphs>511</Paragraphs>
  <Slides>59</Slides>
  <Notes>15</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59</vt:i4>
      </vt:variant>
    </vt:vector>
  </HeadingPairs>
  <TitlesOfParts>
    <vt:vector size="61" baseType="lpstr">
      <vt:lpstr>QPT On-Screen</vt:lpstr>
      <vt:lpstr>CorelDRAW</vt:lpstr>
      <vt:lpstr>兆顺地产网上商城 一体化解决方案建议书</vt:lpstr>
      <vt:lpstr>目录</vt:lpstr>
      <vt:lpstr>房地产行业价值链中各环节环环相扣，商业地产经验是在地产目前大环境下的最佳选择</vt:lpstr>
      <vt:lpstr>电子商务（电子商城）是连锁式商城（Shopping Mall）价值提升的利器</vt:lpstr>
      <vt:lpstr>具体来讲，电子商城主要通过以下7个方面提升商场的核心能力</vt:lpstr>
      <vt:lpstr>基于我们的研究，电子商城的目标用户群的特征</vt:lpstr>
      <vt:lpstr>兆顺第一城的电子商城的商业模式</vt:lpstr>
      <vt:lpstr>我们对兆顺需求的理解 需求1： 建立以完整的客户信息和分析体系</vt:lpstr>
      <vt:lpstr>我们对兆顺需求的理解 需求2： 客户的在线服务和咨询,确保客户的整体满意度</vt:lpstr>
      <vt:lpstr>我们对兆顺需求的理解 需求3： 建立以移动应用为主体的客户导购和促销体系</vt:lpstr>
      <vt:lpstr>我们对兆顺需求的理解 需求4： 建立以客户便捷快速为目的的集中收银和支付 – 近期</vt:lpstr>
      <vt:lpstr>我们对兆顺需求的理解 需求4： 建立以客户便捷快速为目的的集中收银和支付 – 远期</vt:lpstr>
      <vt:lpstr>我们对兆顺需求的理解 需求4： 积分管理体系和客户唤醒</vt:lpstr>
      <vt:lpstr>我们对兆顺需求的理解 需求4： 积分管理体系和客户唤醒 – 远期，充值产品，现金流产品</vt:lpstr>
      <vt:lpstr>我们对兆顺需求的理解 需求5： 商场内的智能地图和向导</vt:lpstr>
      <vt:lpstr>移动应用平台和功能</vt:lpstr>
      <vt:lpstr>目录</vt:lpstr>
      <vt:lpstr>兆顺第一城的电商APP应用的主要组成部分</vt:lpstr>
      <vt:lpstr>WI-FI接入运营</vt:lpstr>
      <vt:lpstr>WI-FI接入运营</vt:lpstr>
      <vt:lpstr> APP移动应用的功能介绍</vt:lpstr>
      <vt:lpstr>本周必买</vt:lpstr>
      <vt:lpstr>全部商品</vt:lpstr>
      <vt:lpstr>切换门店</vt:lpstr>
      <vt:lpstr>精选热卖</vt:lpstr>
      <vt:lpstr>热门活动</vt:lpstr>
      <vt:lpstr>品牌优惠</vt:lpstr>
      <vt:lpstr>娱乐分享</vt:lpstr>
      <vt:lpstr>微信相亲会</vt:lpstr>
      <vt:lpstr>兆顺第一城的微社区</vt:lpstr>
      <vt:lpstr>我的订单</vt:lpstr>
      <vt:lpstr>我的订阅</vt:lpstr>
      <vt:lpstr>我的会员卡</vt:lpstr>
      <vt:lpstr>找小天</vt:lpstr>
      <vt:lpstr>维权</vt:lpstr>
      <vt:lpstr>目录</vt:lpstr>
      <vt:lpstr>万达“智慧广场” WiFi 推广现场</vt:lpstr>
      <vt:lpstr>万汇LBS之广场扫描（商铺导航）</vt:lpstr>
      <vt:lpstr>万汇LBS之室内导航</vt:lpstr>
      <vt:lpstr>万汇LBS之智能寻车</vt:lpstr>
      <vt:lpstr>PowerPoint 演示文稿</vt:lpstr>
      <vt:lpstr>人流密度</vt:lpstr>
      <vt:lpstr>PowerPoint 演示文稿</vt:lpstr>
      <vt:lpstr>PowerPoint 演示文稿</vt:lpstr>
      <vt:lpstr>目录</vt:lpstr>
      <vt:lpstr>网上新街口门户网站</vt:lpstr>
      <vt:lpstr>Apple系统浏览器访问流程</vt:lpstr>
      <vt:lpstr>Apple系统APP访问流程</vt:lpstr>
      <vt:lpstr>Apple系统APP访问流程</vt:lpstr>
      <vt:lpstr>Apple系统APP访问流程</vt:lpstr>
      <vt:lpstr>Android系统APP访问流程</vt:lpstr>
      <vt:lpstr>Android系统浏览器访问流程</vt:lpstr>
      <vt:lpstr>Android系统APP访问流程</vt:lpstr>
      <vt:lpstr>华侨城欢乐谷</vt:lpstr>
      <vt:lpstr>目录</vt:lpstr>
      <vt:lpstr>为什么选择我们</vt:lpstr>
      <vt:lpstr>目录</vt:lpstr>
      <vt:lpstr>本项目的报价</vt:lpstr>
      <vt:lpstr>PowerPoint 演示文稿</vt:lpstr>
    </vt:vector>
  </TitlesOfParts>
  <Company>Accenture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ONE Proposal</dc:title>
  <dc:creator>Meng, Qingran</dc:creator>
  <cp:lastModifiedBy>a a</cp:lastModifiedBy>
  <cp:revision>481</cp:revision>
  <cp:lastPrinted>2000-08-10T20:43:38Z</cp:lastPrinted>
  <dcterms:created xsi:type="dcterms:W3CDTF">2005-12-09T18:08:32Z</dcterms:created>
  <dcterms:modified xsi:type="dcterms:W3CDTF">2014-07-17T10:07:01Z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QptVersion">
    <vt:i4>507</vt:i4>
  </property>
  <property fmtid="{D5CDD505-2E9C-101B-9397-08002B2CF9AE}" pid="3" name="QptDesign">
    <vt:i4>6</vt:i4>
  </property>
  <property fmtid="{D5CDD505-2E9C-101B-9397-08002B2CF9AE}" pid="4" name="QptPageSize">
    <vt:i4>1</vt:i4>
  </property>
  <property fmtid="{D5CDD505-2E9C-101B-9397-08002B2CF9AE}" pid="5" name="QptColorScheme">
    <vt:lpwstr>QPT Wedgewood Blue</vt:lpwstr>
  </property>
  <property fmtid="{D5CDD505-2E9C-101B-9397-08002B2CF9AE}" pid="6" name="_NewReviewCycle">
    <vt:lpwstr/>
  </property>
</Properties>
</file>